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58"/>
  </p:notesMasterIdLst>
  <p:sldIdLst>
    <p:sldId id="342" r:id="rId2"/>
    <p:sldId id="610" r:id="rId3"/>
    <p:sldId id="611" r:id="rId4"/>
    <p:sldId id="613" r:id="rId5"/>
    <p:sldId id="614" r:id="rId6"/>
    <p:sldId id="615" r:id="rId7"/>
    <p:sldId id="616" r:id="rId8"/>
    <p:sldId id="617" r:id="rId9"/>
    <p:sldId id="607" r:id="rId10"/>
    <p:sldId id="618" r:id="rId11"/>
    <p:sldId id="634" r:id="rId12"/>
    <p:sldId id="635" r:id="rId13"/>
    <p:sldId id="636" r:id="rId14"/>
    <p:sldId id="663" r:id="rId15"/>
    <p:sldId id="637" r:id="rId16"/>
    <p:sldId id="638" r:id="rId17"/>
    <p:sldId id="639" r:id="rId18"/>
    <p:sldId id="640" r:id="rId19"/>
    <p:sldId id="641" r:id="rId20"/>
    <p:sldId id="642" r:id="rId21"/>
    <p:sldId id="644" r:id="rId22"/>
    <p:sldId id="645" r:id="rId23"/>
    <p:sldId id="647" r:id="rId24"/>
    <p:sldId id="648" r:id="rId25"/>
    <p:sldId id="650" r:id="rId26"/>
    <p:sldId id="651" r:id="rId27"/>
    <p:sldId id="652" r:id="rId28"/>
    <p:sldId id="653" r:id="rId29"/>
    <p:sldId id="658" r:id="rId30"/>
    <p:sldId id="661" r:id="rId31"/>
    <p:sldId id="654" r:id="rId32"/>
    <p:sldId id="655" r:id="rId33"/>
    <p:sldId id="656" r:id="rId34"/>
    <p:sldId id="662" r:id="rId35"/>
    <p:sldId id="622" r:id="rId36"/>
    <p:sldId id="623" r:id="rId37"/>
    <p:sldId id="624" r:id="rId38"/>
    <p:sldId id="626" r:id="rId39"/>
    <p:sldId id="625" r:id="rId40"/>
    <p:sldId id="627" r:id="rId41"/>
    <p:sldId id="628" r:id="rId42"/>
    <p:sldId id="631" r:id="rId43"/>
    <p:sldId id="630" r:id="rId44"/>
    <p:sldId id="629" r:id="rId45"/>
    <p:sldId id="632" r:id="rId46"/>
    <p:sldId id="664" r:id="rId47"/>
    <p:sldId id="633" r:id="rId48"/>
    <p:sldId id="665" r:id="rId49"/>
    <p:sldId id="666" r:id="rId50"/>
    <p:sldId id="667" r:id="rId51"/>
    <p:sldId id="668" r:id="rId52"/>
    <p:sldId id="669" r:id="rId53"/>
    <p:sldId id="670" r:id="rId54"/>
    <p:sldId id="671" r:id="rId55"/>
    <p:sldId id="672" r:id="rId56"/>
    <p:sldId id="673" r:id="rId57"/>
  </p:sldIdLst>
  <p:sldSz cx="10077450" cy="7562850"/>
  <p:notesSz cx="7772400" cy="10058400"/>
  <p:defaultTextStyle>
    <a:defPPr>
      <a:defRPr lang="en-GB"/>
    </a:defPPr>
    <a:lvl1pPr algn="l" defTabSz="457152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S Gothic" charset="-128"/>
        <a:cs typeface="+mn-cs"/>
      </a:defRPr>
    </a:lvl1pPr>
    <a:lvl2pPr marL="742873" indent="-285721" algn="l" defTabSz="457152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S Gothic" charset="-128"/>
        <a:cs typeface="+mn-cs"/>
      </a:defRPr>
    </a:lvl2pPr>
    <a:lvl3pPr marL="1142881" indent="-228576" algn="l" defTabSz="457152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S Gothic" charset="-128"/>
        <a:cs typeface="+mn-cs"/>
      </a:defRPr>
    </a:lvl3pPr>
    <a:lvl4pPr marL="1600034" indent="-228576" algn="l" defTabSz="457152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S Gothic" charset="-128"/>
        <a:cs typeface="+mn-cs"/>
      </a:defRPr>
    </a:lvl4pPr>
    <a:lvl5pPr marL="2057187" indent="-228576" algn="l" defTabSz="457152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S Gothic" charset="-128"/>
        <a:cs typeface="+mn-cs"/>
      </a:defRPr>
    </a:lvl5pPr>
    <a:lvl6pPr marL="2285763" algn="l" defTabSz="914305" rtl="0" eaLnBrk="1" latinLnBrk="0" hangingPunct="1">
      <a:defRPr kern="1200">
        <a:solidFill>
          <a:schemeClr val="tx1"/>
        </a:solidFill>
        <a:latin typeface="Arial" charset="0"/>
        <a:ea typeface="MS Gothic" charset="-128"/>
        <a:cs typeface="+mn-cs"/>
      </a:defRPr>
    </a:lvl6pPr>
    <a:lvl7pPr marL="2742916" algn="l" defTabSz="914305" rtl="0" eaLnBrk="1" latinLnBrk="0" hangingPunct="1">
      <a:defRPr kern="1200">
        <a:solidFill>
          <a:schemeClr val="tx1"/>
        </a:solidFill>
        <a:latin typeface="Arial" charset="0"/>
        <a:ea typeface="MS Gothic" charset="-128"/>
        <a:cs typeface="+mn-cs"/>
      </a:defRPr>
    </a:lvl7pPr>
    <a:lvl8pPr marL="3200068" algn="l" defTabSz="914305" rtl="0" eaLnBrk="1" latinLnBrk="0" hangingPunct="1">
      <a:defRPr kern="1200">
        <a:solidFill>
          <a:schemeClr val="tx1"/>
        </a:solidFill>
        <a:latin typeface="Arial" charset="0"/>
        <a:ea typeface="MS Gothic" charset="-128"/>
        <a:cs typeface="+mn-cs"/>
      </a:defRPr>
    </a:lvl8pPr>
    <a:lvl9pPr marL="3657221" algn="l" defTabSz="914305" rtl="0" eaLnBrk="1" latinLnBrk="0" hangingPunct="1">
      <a:defRPr kern="1200">
        <a:solidFill>
          <a:schemeClr val="tx1"/>
        </a:solidFill>
        <a:latin typeface="Arial" charset="0"/>
        <a:ea typeface="MS Gothic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91625"/>
    <a:srgbClr val="01043D"/>
    <a:srgbClr val="0710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253" y="2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44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E94C23B0-DF74-45E9-9B70-72429D4453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607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15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873" indent="-285721" algn="l" defTabSz="45715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2881" indent="-228576" algn="l" defTabSz="45715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034" indent="-228576" algn="l" defTabSz="45715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187" indent="-228576" algn="l" defTabSz="45715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6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1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08C8F63-5FF1-4C0A-8E86-EB44AB052E25}" type="slidenum">
              <a:rPr lang="en-US"/>
              <a:pPr/>
              <a:t>25</a:t>
            </a:fld>
            <a:endParaRPr lang="en-US"/>
          </a:p>
        </p:txBody>
      </p:sp>
      <p:sp>
        <p:nvSpPr>
          <p:cNvPr id="1013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768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F2871A-CB58-4570-AE04-BCE27B42C917}" type="slidenum">
              <a:rPr lang="en-US"/>
              <a:pPr/>
              <a:t>26</a:t>
            </a:fld>
            <a:endParaRPr lang="en-US"/>
          </a:p>
        </p:txBody>
      </p:sp>
      <p:sp>
        <p:nvSpPr>
          <p:cNvPr id="1024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112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F2871A-CB58-4570-AE04-BCE27B42C917}" type="slidenum">
              <a:rPr lang="en-US"/>
              <a:pPr/>
              <a:t>27</a:t>
            </a:fld>
            <a:endParaRPr lang="en-US"/>
          </a:p>
        </p:txBody>
      </p:sp>
      <p:sp>
        <p:nvSpPr>
          <p:cNvPr id="1024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955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6B1EA68-4355-4DF6-8A00-1D23AD33ED9D}" type="slidenum">
              <a:rPr lang="en-US"/>
              <a:pPr/>
              <a:t>28</a:t>
            </a:fld>
            <a:endParaRPr lang="en-US"/>
          </a:p>
        </p:txBody>
      </p:sp>
      <p:sp>
        <p:nvSpPr>
          <p:cNvPr id="1075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805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BCF356A-DC9E-4E2D-BD00-982374035F97}" type="slidenum">
              <a:rPr lang="en-US"/>
              <a:pPr/>
              <a:t>29</a:t>
            </a:fld>
            <a:endParaRPr lang="en-US"/>
          </a:p>
        </p:txBody>
      </p:sp>
      <p:sp>
        <p:nvSpPr>
          <p:cNvPr id="1034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509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ECE8090-8A33-4270-87F9-649A290F2D4F}" type="slidenum">
              <a:rPr lang="en-US"/>
              <a:pPr/>
              <a:t>31</a:t>
            </a:fld>
            <a:endParaRPr lang="en-US"/>
          </a:p>
        </p:txBody>
      </p:sp>
      <p:sp>
        <p:nvSpPr>
          <p:cNvPr id="1085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753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C753D1-4AA5-4496-BDA2-B6BAB0E23478}" type="slidenum">
              <a:rPr lang="en-US"/>
              <a:pPr/>
              <a:t>32</a:t>
            </a:fld>
            <a:endParaRPr lang="en-US"/>
          </a:p>
        </p:txBody>
      </p:sp>
      <p:sp>
        <p:nvSpPr>
          <p:cNvPr id="1095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603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7B68438-9576-4B90-A0A0-25AA092E027C}" type="slidenum">
              <a:rPr lang="en-US"/>
              <a:pPr/>
              <a:t>33</a:t>
            </a:fld>
            <a:endParaRPr lang="en-US"/>
          </a:p>
        </p:txBody>
      </p:sp>
      <p:sp>
        <p:nvSpPr>
          <p:cNvPr id="1105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575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" y="5290"/>
            <a:ext cx="10067925" cy="836712"/>
          </a:xfrm>
          <a:prstGeom prst="rect">
            <a:avLst/>
          </a:prstGeom>
          <a:solidFill>
            <a:schemeClr val="bg1"/>
          </a:solidFill>
          <a:effectLst>
            <a:reflection blurRad="25400" stA="44000" endPos="1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" y="-2"/>
            <a:ext cx="10067924" cy="849600"/>
          </a:xfrm>
          <a:solidFill>
            <a:schemeClr val="bg1">
              <a:alpha val="45000"/>
            </a:schemeClr>
          </a:solidFill>
        </p:spPr>
        <p:txBody>
          <a:bodyPr>
            <a:normAutofit/>
          </a:bodyPr>
          <a:lstStyle>
            <a:lvl1pPr>
              <a:defRPr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6386407"/>
          </a:xfrm>
        </p:spPr>
        <p:txBody>
          <a:bodyPr>
            <a:normAutofit/>
          </a:bodyPr>
          <a:lstStyle>
            <a:lvl1pPr>
              <a:buClr>
                <a:srgbClr val="FF0000"/>
              </a:buClr>
              <a:buSzPct val="100000"/>
              <a:buFont typeface="Arial" pitchFamily="34" charset="0"/>
              <a:buChar char="•"/>
              <a:defRPr sz="2600">
                <a:solidFill>
                  <a:schemeClr val="tx1"/>
                </a:solidFill>
              </a:defRPr>
            </a:lvl1pPr>
            <a:lvl2pPr>
              <a:buClr>
                <a:srgbClr val="FF0000"/>
              </a:buClr>
              <a:buSzPct val="100000"/>
              <a:buFont typeface="Arial" pitchFamily="34" charset="0"/>
              <a:buChar char="•"/>
              <a:defRPr sz="2600">
                <a:solidFill>
                  <a:schemeClr val="tx1"/>
                </a:solidFill>
              </a:defRPr>
            </a:lvl2pPr>
            <a:lvl3pPr>
              <a:buClr>
                <a:srgbClr val="FF0000"/>
              </a:buClr>
              <a:buSzPct val="100000"/>
              <a:buFont typeface="Arial" pitchFamily="34" charset="0"/>
              <a:buChar char="•"/>
              <a:defRPr sz="2600">
                <a:solidFill>
                  <a:schemeClr val="tx1"/>
                </a:solidFill>
              </a:defRPr>
            </a:lvl3pPr>
            <a:lvl4pPr>
              <a:buClr>
                <a:srgbClr val="FF0000"/>
              </a:buClr>
              <a:buSzPct val="100000"/>
              <a:buFont typeface="Arial" pitchFamily="34" charset="0"/>
              <a:buChar char="•"/>
              <a:defRPr sz="2600">
                <a:solidFill>
                  <a:schemeClr val="tx1"/>
                </a:solidFill>
              </a:defRPr>
            </a:lvl4pPr>
            <a:lvl5pPr>
              <a:buClr>
                <a:srgbClr val="FF0000"/>
              </a:buClr>
              <a:buSzPct val="100000"/>
              <a:buFont typeface="Arial" pitchFamily="34" charset="0"/>
              <a:buChar char="•"/>
              <a:defRPr sz="2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248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24D8-E8C4-44BE-AB0B-6D7A1A281C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6/10/2015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F76E-5F2A-4CAD-8090-51BDE89257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953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85000"/>
                <a:lumOff val="15000"/>
              </a:schemeClr>
            </a:gs>
            <a:gs pos="55000">
              <a:schemeClr val="tx1">
                <a:lumMod val="50000"/>
                <a:lumOff val="50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3873" y="302865"/>
            <a:ext cx="9069705" cy="1260475"/>
          </a:xfrm>
          <a:prstGeom prst="rect">
            <a:avLst/>
          </a:prstGeom>
        </p:spPr>
        <p:txBody>
          <a:bodyPr vert="horz" lIns="100794" tIns="50397" rIns="100794" bIns="5039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873" y="1764666"/>
            <a:ext cx="9069705" cy="4991131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3873" y="7009642"/>
            <a:ext cx="2351405" cy="402652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BEDB24D8-E8C4-44BE-AB0B-6D7A1A281C9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1007943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6/10/2015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3129" y="7009642"/>
            <a:ext cx="3191193" cy="402652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22173" y="7009642"/>
            <a:ext cx="2351405" cy="402652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E91F76E-5F2A-4CAD-8090-51BDE89257F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1007943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83106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1007943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79" indent="-377979" algn="l" defTabSz="1007943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954" indent="-314982" algn="l" defTabSz="1007943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140.png"/><Relationship Id="rId12" Type="http://schemas.openxmlformats.org/officeDocument/2006/relationships/image" Target="../media/image8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png"/><Relationship Id="rId11" Type="http://schemas.openxmlformats.org/officeDocument/2006/relationships/image" Target="../media/image800.png"/><Relationship Id="rId5" Type="http://schemas.openxmlformats.org/officeDocument/2006/relationships/image" Target="../media/image31.png"/><Relationship Id="rId10" Type="http://schemas.openxmlformats.org/officeDocument/2006/relationships/image" Target="../media/image790.png"/><Relationship Id="rId4" Type="http://schemas.openxmlformats.org/officeDocument/2006/relationships/image" Target="../media/image30.png"/><Relationship Id="rId9" Type="http://schemas.openxmlformats.org/officeDocument/2006/relationships/image" Target="../media/image78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emf"/><Relationship Id="rId5" Type="http://schemas.openxmlformats.org/officeDocument/2006/relationships/image" Target="../media/image36.png"/><Relationship Id="rId4" Type="http://schemas.openxmlformats.org/officeDocument/2006/relationships/image" Target="../media/image20.png"/><Relationship Id="rId9" Type="http://schemas.openxmlformats.org/officeDocument/2006/relationships/image" Target="../media/image35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9.png"/><Relationship Id="rId7" Type="http://schemas.openxmlformats.org/officeDocument/2006/relationships/image" Target="../media/image14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png"/><Relationship Id="rId5" Type="http://schemas.openxmlformats.org/officeDocument/2006/relationships/image" Target="../media/image31.png"/><Relationship Id="rId10" Type="http://schemas.openxmlformats.org/officeDocument/2006/relationships/image" Target="../media/image42.png"/><Relationship Id="rId4" Type="http://schemas.openxmlformats.org/officeDocument/2006/relationships/image" Target="../media/image30.png"/><Relationship Id="rId9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3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52.png"/><Relationship Id="rId7" Type="http://schemas.openxmlformats.org/officeDocument/2006/relationships/image" Target="../media/image4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6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74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50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0.png"/><Relationship Id="rId18" Type="http://schemas.openxmlformats.org/officeDocument/2006/relationships/image" Target="../media/image680.png"/><Relationship Id="rId7" Type="http://schemas.openxmlformats.org/officeDocument/2006/relationships/image" Target="../media/image250.png"/><Relationship Id="rId12" Type="http://schemas.openxmlformats.org/officeDocument/2006/relationships/image" Target="../media/image320.png"/><Relationship Id="rId17" Type="http://schemas.openxmlformats.org/officeDocument/2006/relationships/image" Target="../media/image290.png"/><Relationship Id="rId2" Type="http://schemas.openxmlformats.org/officeDocument/2006/relationships/image" Target="../media/image28.png"/><Relationship Id="rId16" Type="http://schemas.openxmlformats.org/officeDocument/2006/relationships/image" Target="../media/image2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0.png"/><Relationship Id="rId15" Type="http://schemas.openxmlformats.org/officeDocument/2006/relationships/image" Target="../media/image270.png"/><Relationship Id="rId19" Type="http://schemas.openxmlformats.org/officeDocument/2006/relationships/image" Target="../media/image310.png"/><Relationship Id="rId14" Type="http://schemas.openxmlformats.org/officeDocument/2006/relationships/image" Target="../media/image26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32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0.png"/><Relationship Id="rId5" Type="http://schemas.openxmlformats.org/officeDocument/2006/relationships/image" Target="../media/image400.png"/><Relationship Id="rId4" Type="http://schemas.openxmlformats.org/officeDocument/2006/relationships/image" Target="../media/image39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0.png"/><Relationship Id="rId13" Type="http://schemas.openxmlformats.org/officeDocument/2006/relationships/image" Target="../media/image450.png"/><Relationship Id="rId3" Type="http://schemas.openxmlformats.org/officeDocument/2006/relationships/image" Target="../media/image420.png"/><Relationship Id="rId7" Type="http://schemas.openxmlformats.org/officeDocument/2006/relationships/image" Target="../media/image801.png"/><Relationship Id="rId12" Type="http://schemas.openxmlformats.org/officeDocument/2006/relationships/image" Target="../media/image86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1.png"/><Relationship Id="rId11" Type="http://schemas.openxmlformats.org/officeDocument/2006/relationships/image" Target="../media/image850.png"/><Relationship Id="rId5" Type="http://schemas.openxmlformats.org/officeDocument/2006/relationships/image" Target="../media/image440.png"/><Relationship Id="rId10" Type="http://schemas.openxmlformats.org/officeDocument/2006/relationships/image" Target="../media/image840.png"/><Relationship Id="rId4" Type="http://schemas.openxmlformats.org/officeDocument/2006/relationships/image" Target="../media/image430.png"/><Relationship Id="rId9" Type="http://schemas.openxmlformats.org/officeDocument/2006/relationships/image" Target="../media/image83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0.png"/><Relationship Id="rId4" Type="http://schemas.openxmlformats.org/officeDocument/2006/relationships/image" Target="../media/image8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0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image" Target="../media/image540.png"/><Relationship Id="rId4" Type="http://schemas.openxmlformats.org/officeDocument/2006/relationships/image" Target="../media/image53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580.png"/><Relationship Id="rId4" Type="http://schemas.openxmlformats.org/officeDocument/2006/relationships/image" Target="../media/image57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5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0.png"/><Relationship Id="rId4" Type="http://schemas.openxmlformats.org/officeDocument/2006/relationships/image" Target="../media/image63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0.png"/><Relationship Id="rId3" Type="http://schemas.openxmlformats.org/officeDocument/2006/relationships/image" Target="../media/image93.png"/><Relationship Id="rId7" Type="http://schemas.openxmlformats.org/officeDocument/2006/relationships/image" Target="../media/image250.png"/><Relationship Id="rId12" Type="http://schemas.openxmlformats.org/officeDocument/2006/relationships/image" Target="../media/image320.png"/><Relationship Id="rId17" Type="http://schemas.openxmlformats.org/officeDocument/2006/relationships/image" Target="../media/image97.png"/><Relationship Id="rId2" Type="http://schemas.openxmlformats.org/officeDocument/2006/relationships/image" Target="../media/image92.png"/><Relationship Id="rId16" Type="http://schemas.openxmlformats.org/officeDocument/2006/relationships/image" Target="../media/image9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0.png"/><Relationship Id="rId15" Type="http://schemas.openxmlformats.org/officeDocument/2006/relationships/image" Target="../media/image95.png"/><Relationship Id="rId4" Type="http://schemas.openxmlformats.org/officeDocument/2006/relationships/image" Target="../media/image28.png"/><Relationship Id="rId14" Type="http://schemas.openxmlformats.org/officeDocument/2006/relationships/image" Target="../media/image9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0.png"/><Relationship Id="rId3" Type="http://schemas.openxmlformats.org/officeDocument/2006/relationships/image" Target="../media/image103.png"/><Relationship Id="rId7" Type="http://schemas.openxmlformats.org/officeDocument/2006/relationships/image" Target="../media/image470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2.png"/><Relationship Id="rId5" Type="http://schemas.openxmlformats.org/officeDocument/2006/relationships/image" Target="../media/image451.png"/><Relationship Id="rId10" Type="http://schemas.openxmlformats.org/officeDocument/2006/relationships/image" Target="../media/image66.png"/><Relationship Id="rId4" Type="http://schemas.openxmlformats.org/officeDocument/2006/relationships/image" Target="../media/image441.png"/><Relationship Id="rId9" Type="http://schemas.openxmlformats.org/officeDocument/2006/relationships/image" Target="../media/image104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2.png"/><Relationship Id="rId3" Type="http://schemas.openxmlformats.org/officeDocument/2006/relationships/image" Target="../media/image82.png"/><Relationship Id="rId7" Type="http://schemas.openxmlformats.org/officeDocument/2006/relationships/image" Target="../media/image451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1.png"/><Relationship Id="rId11" Type="http://schemas.openxmlformats.org/officeDocument/2006/relationships/image" Target="../media/image103.png"/><Relationship Id="rId10" Type="http://schemas.openxmlformats.org/officeDocument/2006/relationships/image" Target="../media/image480.png"/><Relationship Id="rId4" Type="http://schemas.openxmlformats.org/officeDocument/2006/relationships/image" Target="../media/image67.png"/><Relationship Id="rId9" Type="http://schemas.openxmlformats.org/officeDocument/2006/relationships/image" Target="../media/image470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0.png"/><Relationship Id="rId7" Type="http://schemas.openxmlformats.org/officeDocument/2006/relationships/image" Target="../media/image55.png"/><Relationship Id="rId12" Type="http://schemas.openxmlformats.org/officeDocument/2006/relationships/image" Target="../media/image103.png"/><Relationship Id="rId2" Type="http://schemas.openxmlformats.org/officeDocument/2006/relationships/image" Target="../media/image5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1.png"/><Relationship Id="rId11" Type="http://schemas.openxmlformats.org/officeDocument/2006/relationships/image" Target="../media/image59.png"/><Relationship Id="rId5" Type="http://schemas.openxmlformats.org/officeDocument/2006/relationships/image" Target="../media/image531.png"/><Relationship Id="rId10" Type="http://schemas.openxmlformats.org/officeDocument/2006/relationships/image" Target="../media/image105.png"/><Relationship Id="rId9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7" Type="http://schemas.openxmlformats.org/officeDocument/2006/relationships/image" Target="../media/image56.png"/><Relationship Id="rId2" Type="http://schemas.openxmlformats.org/officeDocument/2006/relationships/image" Target="../media/image5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1.png"/><Relationship Id="rId10" Type="http://schemas.openxmlformats.org/officeDocument/2006/relationships/image" Target="../media/image103.png"/><Relationship Id="rId4" Type="http://schemas.openxmlformats.org/officeDocument/2006/relationships/image" Target="../media/image531.png"/><Relationship Id="rId9" Type="http://schemas.openxmlformats.org/officeDocument/2006/relationships/image" Target="../media/image10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0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22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emf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  <a:lumOff val="50000"/>
              </a:schemeClr>
            </a:gs>
            <a:gs pos="55000">
              <a:schemeClr val="tx1">
                <a:lumMod val="85000"/>
                <a:lumOff val="15000"/>
              </a:schemeClr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463927" y="4391025"/>
            <a:ext cx="9065704" cy="2891243"/>
          </a:xfrm>
          <a:prstGeom prst="rect">
            <a:avLst/>
          </a:prstGeom>
        </p:spPr>
        <p:txBody>
          <a:bodyPr lIns="100783" tIns="50392" rIns="100783" bIns="50392">
            <a:noAutofit/>
          </a:bodyPr>
          <a:lstStyle/>
          <a:p>
            <a:pPr marL="377940" indent="-377940"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200" b="1" dirty="0" err="1">
                <a:solidFill>
                  <a:schemeClr val="bg1"/>
                </a:solidFill>
                <a:latin typeface="Calibri"/>
                <a:ea typeface="+mn-ea"/>
              </a:rPr>
              <a:t>Darrick</a:t>
            </a:r>
            <a:r>
              <a:rPr lang="en-US" sz="2200" b="1" dirty="0">
                <a:solidFill>
                  <a:schemeClr val="bg1"/>
                </a:solidFill>
                <a:latin typeface="Calibri"/>
                <a:ea typeface="+mn-ea"/>
              </a:rPr>
              <a:t> Chang</a:t>
            </a:r>
          </a:p>
          <a:p>
            <a:pPr marL="377940" indent="-377940"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200" b="1" dirty="0">
                <a:solidFill>
                  <a:schemeClr val="bg1"/>
                </a:solidFill>
                <a:latin typeface="Calibri"/>
                <a:ea typeface="+mn-ea"/>
              </a:rPr>
              <a:t>ICFO – The Institute of Photonic </a:t>
            </a:r>
            <a:r>
              <a:rPr lang="en-US" sz="2200" b="1" dirty="0" smtClean="0">
                <a:solidFill>
                  <a:schemeClr val="bg1"/>
                </a:solidFill>
                <a:latin typeface="Calibri"/>
                <a:ea typeface="+mn-ea"/>
              </a:rPr>
              <a:t>Sciences</a:t>
            </a:r>
          </a:p>
          <a:p>
            <a:pPr marL="377940" indent="-377940"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Calibri"/>
                <a:ea typeface="+mn-ea"/>
              </a:rPr>
              <a:t>Barcelona, Spain</a:t>
            </a:r>
            <a:endParaRPr lang="en-US" sz="2200" b="1" dirty="0">
              <a:solidFill>
                <a:schemeClr val="bg1"/>
              </a:solidFill>
              <a:latin typeface="Calibri"/>
              <a:ea typeface="+mn-ea"/>
            </a:endParaRPr>
          </a:p>
          <a:p>
            <a:pPr marL="377940" indent="-377940"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2200" b="1" dirty="0" smtClean="0">
              <a:solidFill>
                <a:srgbClr val="1F497D">
                  <a:lumMod val="75000"/>
                </a:srgbClr>
              </a:solidFill>
              <a:latin typeface="Calibri"/>
              <a:ea typeface="+mn-ea"/>
            </a:endParaRPr>
          </a:p>
          <a:p>
            <a:pPr marL="377940" indent="-377940"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  <a:ea typeface="+mn-ea"/>
              </a:rPr>
              <a:t>Summer School on Quantum and Nonlinear Optics</a:t>
            </a:r>
          </a:p>
          <a:p>
            <a:pPr marL="377940" indent="-377940" algn="ctr" defTabSz="100783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  <a:ea typeface="+mn-ea"/>
              </a:rPr>
              <a:t>June 9, 2015</a:t>
            </a:r>
            <a:endParaRPr lang="en-US" sz="2200" b="1" dirty="0">
              <a:solidFill>
                <a:schemeClr val="accent1">
                  <a:lumMod val="40000"/>
                  <a:lumOff val="60000"/>
                </a:schemeClr>
              </a:solidFill>
              <a:latin typeface="Calibri"/>
              <a:ea typeface="+mn-ea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810" y="871278"/>
            <a:ext cx="3080102" cy="1633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/>
          <p:cNvSpPr/>
          <p:nvPr/>
        </p:nvSpPr>
        <p:spPr>
          <a:xfrm>
            <a:off x="3811435" y="1627854"/>
            <a:ext cx="116619" cy="111611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458384" y="1612763"/>
            <a:ext cx="116619" cy="111611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308" y="6512352"/>
            <a:ext cx="1066800" cy="82565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378" y="6528537"/>
            <a:ext cx="2200747" cy="77515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55662" y="3039682"/>
            <a:ext cx="9776086" cy="11227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en-GB"/>
            </a:defPPr>
            <a:lvl1pPr algn="l" defTabSz="457152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kern="1200">
                <a:solidFill>
                  <a:schemeClr val="tx1"/>
                </a:solidFill>
                <a:latin typeface="Arial" charset="0"/>
                <a:ea typeface="MS Gothic" charset="-128"/>
                <a:cs typeface="+mn-cs"/>
              </a:defRPr>
            </a:lvl1pPr>
            <a:lvl2pPr marL="742873" indent="-285721" algn="l" defTabSz="457152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kern="1200">
                <a:solidFill>
                  <a:schemeClr val="tx1"/>
                </a:solidFill>
                <a:latin typeface="Arial" charset="0"/>
                <a:ea typeface="MS Gothic" charset="-128"/>
                <a:cs typeface="+mn-cs"/>
              </a:defRPr>
            </a:lvl2pPr>
            <a:lvl3pPr marL="1142881" indent="-228576" algn="l" defTabSz="457152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kern="1200">
                <a:solidFill>
                  <a:schemeClr val="tx1"/>
                </a:solidFill>
                <a:latin typeface="Arial" charset="0"/>
                <a:ea typeface="MS Gothic" charset="-128"/>
                <a:cs typeface="+mn-cs"/>
              </a:defRPr>
            </a:lvl3pPr>
            <a:lvl4pPr marL="1600034" indent="-228576" algn="l" defTabSz="457152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kern="1200">
                <a:solidFill>
                  <a:schemeClr val="tx1"/>
                </a:solidFill>
                <a:latin typeface="Arial" charset="0"/>
                <a:ea typeface="MS Gothic" charset="-128"/>
                <a:cs typeface="+mn-cs"/>
              </a:defRPr>
            </a:lvl4pPr>
            <a:lvl5pPr marL="2057187" indent="-228576" algn="l" defTabSz="457152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kern="1200">
                <a:solidFill>
                  <a:schemeClr val="tx1"/>
                </a:solidFill>
                <a:latin typeface="Arial" charset="0"/>
                <a:ea typeface="MS Gothic" charset="-128"/>
                <a:cs typeface="+mn-cs"/>
              </a:defRPr>
            </a:lvl5pPr>
            <a:lvl6pPr marL="2285763" algn="l" defTabSz="914305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Gothic" charset="-128"/>
                <a:cs typeface="+mn-cs"/>
              </a:defRPr>
            </a:lvl6pPr>
            <a:lvl7pPr marL="2742916" algn="l" defTabSz="914305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Gothic" charset="-128"/>
                <a:cs typeface="+mn-cs"/>
              </a:defRPr>
            </a:lvl7pPr>
            <a:lvl8pPr marL="3200068" algn="l" defTabSz="914305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Gothic" charset="-128"/>
                <a:cs typeface="+mn-cs"/>
              </a:defRPr>
            </a:lvl8pPr>
            <a:lvl9pPr marL="3657221" algn="l" defTabSz="914305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Gothic" charset="-128"/>
                <a:cs typeface="+mn-cs"/>
              </a:defRPr>
            </a:lvl9pPr>
          </a:lstStyle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+mn-ea"/>
              </a:rPr>
              <a:t>Dynamics of quantum emitters coupled to waveguides</a:t>
            </a:r>
            <a:endParaRPr 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02761" y="1620401"/>
            <a:ext cx="116619" cy="111611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662" y="864799"/>
            <a:ext cx="2703573" cy="166626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5575" y="1121670"/>
            <a:ext cx="3307384" cy="111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96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Relevant literature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Early work on waveguide scattering: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Input-output formalism: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Transfer matrix:</a:t>
            </a:r>
          </a:p>
          <a:p>
            <a:endParaRPr lang="en-US" dirty="0"/>
          </a:p>
          <a:p>
            <a:r>
              <a:rPr lang="en-US" dirty="0" smtClean="0"/>
              <a:t>Applications: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3925" y="3151138"/>
            <a:ext cx="8534400" cy="865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S. Fan et al, Phys. Rev. A 82, 063821 (2010)</a:t>
            </a:r>
          </a:p>
          <a:p>
            <a:r>
              <a:rPr lang="en-US" dirty="0" smtClean="0"/>
              <a:t>K. </a:t>
            </a:r>
            <a:r>
              <a:rPr lang="en-US" dirty="0" err="1" smtClean="0"/>
              <a:t>Lalumiere</a:t>
            </a:r>
            <a:r>
              <a:rPr lang="en-US" dirty="0" smtClean="0"/>
              <a:t> et al, Phys. Rev. A 88, 043806 (2013)</a:t>
            </a:r>
          </a:p>
          <a:p>
            <a:r>
              <a:rPr lang="en-US" dirty="0" smtClean="0"/>
              <a:t>T. </a:t>
            </a:r>
            <a:r>
              <a:rPr lang="en-US" dirty="0" err="1" smtClean="0"/>
              <a:t>Caneva</a:t>
            </a:r>
            <a:r>
              <a:rPr lang="en-US" dirty="0" smtClean="0"/>
              <a:t> et al, arXiv:1501.04427 (2015)   (Rydberg EIT)</a:t>
            </a:r>
            <a:endParaRPr lang="es-ES" dirty="0"/>
          </a:p>
        </p:txBody>
      </p:sp>
      <p:sp>
        <p:nvSpPr>
          <p:cNvPr id="5" name="TextBox 4"/>
          <p:cNvSpPr txBox="1"/>
          <p:nvPr/>
        </p:nvSpPr>
        <p:spPr>
          <a:xfrm>
            <a:off x="923925" y="1696988"/>
            <a:ext cx="8534400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J.-T. Shen and S. Fan, Phys. Rev. Lett. 98, 153003 (2007)</a:t>
            </a:r>
          </a:p>
          <a:p>
            <a:r>
              <a:rPr lang="en-US" dirty="0" smtClean="0"/>
              <a:t>D.E. Chang et al, Nature Phys. 3, 807 (2007)   (single-photon transistor)</a:t>
            </a:r>
            <a:endParaRPr lang="es-ES" dirty="0"/>
          </a:p>
        </p:txBody>
      </p:sp>
      <p:sp>
        <p:nvSpPr>
          <p:cNvPr id="6" name="TextBox 5"/>
          <p:cNvSpPr txBox="1"/>
          <p:nvPr/>
        </p:nvSpPr>
        <p:spPr>
          <a:xfrm>
            <a:off x="923925" y="5891623"/>
            <a:ext cx="8534400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D.E. Chang et al, New J. Phys. 14, 063003 (2012)   (cavity QED w/atomic mirrors)</a:t>
            </a:r>
          </a:p>
          <a:p>
            <a:r>
              <a:rPr lang="en-US" dirty="0" smtClean="0"/>
              <a:t>D.E. Chang et al, Phys. Rev. Lett. 110, 113606 (2013)   (self-organization)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3925" y="4907373"/>
            <a:ext cx="8534400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I.H. Deutsch et al, Phys. Rev. A 52, 1394 (1995)</a:t>
            </a:r>
          </a:p>
        </p:txBody>
      </p:sp>
    </p:spTree>
    <p:extLst>
      <p:ext uri="{BB962C8B-B14F-4D97-AF65-F5344CB8AC3E}">
        <p14:creationId xmlns:p14="http://schemas.microsoft.com/office/powerpoint/2010/main" val="179995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Outline of derivation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1325245"/>
          </a:xfrm>
        </p:spPr>
        <p:txBody>
          <a:bodyPr/>
          <a:lstStyle/>
          <a:p>
            <a:r>
              <a:rPr lang="en-US" dirty="0" smtClean="0"/>
              <a:t>Goal: study how light propagates through a waveguide and interacts with quantum emitters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41020" y="2409825"/>
            <a:ext cx="9069705" cy="4343400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To accomplish this, we’ll do something counter-intuitive:</a:t>
            </a:r>
            <a:endParaRPr lang="es-ES" dirty="0" smtClean="0"/>
          </a:p>
          <a:p>
            <a:pPr marL="955325" lvl="1" indent="-514350" fontAlgn="auto">
              <a:lnSpc>
                <a:spcPct val="100000"/>
              </a:lnSpc>
              <a:spcAft>
                <a:spcPts val="0"/>
              </a:spcAft>
              <a:buClrTx/>
              <a:buFont typeface="+mj-lt"/>
              <a:buAutoNum type="arabicParenR"/>
            </a:pPr>
            <a:r>
              <a:rPr lang="en-US" dirty="0" smtClean="0"/>
              <a:t>Exactly “trace” out the photonic degrees of freedom!</a:t>
            </a:r>
          </a:p>
          <a:p>
            <a:pPr marL="955325" lvl="1" indent="-514350" fontAlgn="auto">
              <a:lnSpc>
                <a:spcPct val="100000"/>
              </a:lnSpc>
              <a:spcAft>
                <a:spcPts val="0"/>
              </a:spcAft>
              <a:buClrTx/>
              <a:buFont typeface="+mj-lt"/>
              <a:buAutoNum type="arabicParenR"/>
            </a:pPr>
            <a:r>
              <a:rPr lang="en-US" dirty="0" smtClean="0"/>
              <a:t>Derive an effective equation governing the (finite) atomic degrees of freedom (</a:t>
            </a:r>
            <a:r>
              <a:rPr lang="en-US" dirty="0" smtClean="0">
                <a:solidFill>
                  <a:srgbClr val="FF0000"/>
                </a:solidFill>
              </a:rPr>
              <a:t>spin model</a:t>
            </a:r>
            <a:r>
              <a:rPr lang="en-US" dirty="0" smtClean="0"/>
              <a:t>)</a:t>
            </a:r>
          </a:p>
          <a:p>
            <a:pPr marL="955325" lvl="1" indent="-514350" fontAlgn="auto">
              <a:lnSpc>
                <a:spcPct val="100000"/>
              </a:lnSpc>
              <a:spcAft>
                <a:spcPts val="0"/>
              </a:spcAft>
              <a:buClrTx/>
              <a:buFont typeface="+mj-lt"/>
              <a:buAutoNum type="arabicParenR"/>
            </a:pPr>
            <a:r>
              <a:rPr lang="en-US" dirty="0" smtClean="0"/>
              <a:t>Show how to re-construct fields from the atomic dynamics (</a:t>
            </a:r>
            <a:r>
              <a:rPr lang="en-US" dirty="0" smtClean="0">
                <a:solidFill>
                  <a:srgbClr val="FF0000"/>
                </a:solidFill>
              </a:rPr>
              <a:t>generalized input-output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86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derive these equations here?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1020445"/>
          </a:xfrm>
        </p:spPr>
        <p:txBody>
          <a:bodyPr/>
          <a:lstStyle/>
          <a:p>
            <a:r>
              <a:rPr lang="en-US" dirty="0" smtClean="0"/>
              <a:t>Note that you don’t have to understand the cavity input-output relations in order to use them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04825" y="2011680"/>
            <a:ext cx="9069705" cy="4665345"/>
            <a:chOff x="504825" y="2011680"/>
            <a:chExt cx="9069705" cy="466534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5" y="2352881"/>
              <a:ext cx="3352800" cy="4324144"/>
            </a:xfrm>
            <a:prstGeom prst="rect">
              <a:avLst/>
            </a:prstGeom>
          </p:spPr>
        </p:pic>
        <p:sp>
          <p:nvSpPr>
            <p:cNvPr id="7" name="Content Placeholder 2"/>
            <p:cNvSpPr txBox="1">
              <a:spLocks/>
            </p:cNvSpPr>
            <p:nvPr/>
          </p:nvSpPr>
          <p:spPr>
            <a:xfrm>
              <a:off x="504825" y="2011680"/>
              <a:ext cx="9069705" cy="1020445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Most derivations look like this:</a:t>
              </a:r>
            </a:p>
          </p:txBody>
        </p:sp>
      </p:grpSp>
      <p:sp>
        <p:nvSpPr>
          <p:cNvPr id="5" name="Content Placeholder 2"/>
          <p:cNvSpPr txBox="1">
            <a:spLocks/>
          </p:cNvSpPr>
          <p:nvPr/>
        </p:nvSpPr>
        <p:spPr>
          <a:xfrm>
            <a:off x="504825" y="6448425"/>
            <a:ext cx="9069705" cy="1066800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Waveguide case: an intuitive example of how a bath (the photons) can be eliminated, and what it physically means</a:t>
            </a:r>
          </a:p>
        </p:txBody>
      </p:sp>
    </p:spTree>
    <p:extLst>
      <p:ext uri="{BB962C8B-B14F-4D97-AF65-F5344CB8AC3E}">
        <p14:creationId xmlns:p14="http://schemas.microsoft.com/office/powerpoint/2010/main" val="130594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review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1"/>
            <a:ext cx="9069705" cy="671270"/>
          </a:xfrm>
        </p:spPr>
        <p:txBody>
          <a:bodyPr/>
          <a:lstStyle/>
          <a:p>
            <a:r>
              <a:rPr lang="en-US" dirty="0" smtClean="0"/>
              <a:t>Effective (non-Hermitian) spin Hamiltonian for atoms: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525" y="1679650"/>
                <a:ext cx="10058400" cy="8063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b="0" i="0" smtClean="0"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𝐷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𝑒𝑒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p>
                          </m:sSubSup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  <m:sub>
                              <m: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  <m:sup/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𝑔𝑒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</m:sSubSup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d>
                            </m:sup>
                          </m:sSup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rad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𝑒𝑔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p>
                          </m:sSubSup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𝑖𝑛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𝑖𝑛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e>
                      </m:nary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5" y="1679650"/>
                <a:ext cx="10058400" cy="806375"/>
              </a:xfrm>
              <a:prstGeom prst="rect">
                <a:avLst/>
              </a:prstGeom>
              <a:blipFill rotWithShape="0">
                <a:blip r:embed="rId2"/>
                <a:stretch>
                  <a:fillRect t="-758" b="-75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2"/>
          <p:cNvSpPr txBox="1">
            <a:spLocks/>
          </p:cNvSpPr>
          <p:nvPr/>
        </p:nvSpPr>
        <p:spPr>
          <a:xfrm>
            <a:off x="511175" y="2957755"/>
            <a:ext cx="9069705" cy="671270"/>
          </a:xfrm>
          <a:prstGeom prst="rect">
            <a:avLst/>
          </a:prstGeom>
        </p:spPr>
        <p:txBody>
          <a:bodyPr vert="horz" lIns="100794" tIns="50397" rIns="100794" bIns="50397" rtlCol="0">
            <a:normAutofit fontScale="85000" lnSpcReduction="10000"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Can convert to master equation or Heisenberg-</a:t>
            </a:r>
            <a:r>
              <a:rPr lang="en-US" dirty="0" err="1" smtClean="0"/>
              <a:t>Langevin</a:t>
            </a:r>
            <a:r>
              <a:rPr lang="en-US" dirty="0" smtClean="0"/>
              <a:t> equations</a:t>
            </a:r>
            <a:endParaRPr lang="es-ES" dirty="0"/>
          </a:p>
        </p:txBody>
      </p:sp>
      <p:grpSp>
        <p:nvGrpSpPr>
          <p:cNvPr id="10" name="Group 9"/>
          <p:cNvGrpSpPr/>
          <p:nvPr/>
        </p:nvGrpSpPr>
        <p:grpSpPr>
          <a:xfrm>
            <a:off x="504825" y="3643555"/>
            <a:ext cx="9069705" cy="2423870"/>
            <a:chOff x="504825" y="3643555"/>
            <a:chExt cx="9069705" cy="2423870"/>
          </a:xfrm>
        </p:grpSpPr>
        <p:sp>
          <p:nvSpPr>
            <p:cNvPr id="7" name="Content Placeholder 2"/>
            <p:cNvSpPr txBox="1">
              <a:spLocks/>
            </p:cNvSpPr>
            <p:nvPr/>
          </p:nvSpPr>
          <p:spPr>
            <a:xfrm>
              <a:off x="504825" y="3643555"/>
              <a:ext cx="9069705" cy="671270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Input-output relations</a:t>
              </a:r>
              <a:endParaRPr lang="es-E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1783807" y="4238625"/>
                  <a:ext cx="6379118" cy="76533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𝑚𝑎𝑥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Γ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sub>
                                </m:sSub>
                              </m:den>
                            </m:f>
                          </m:e>
                        </m:rad>
                        <m:nary>
                          <m:naryPr>
                            <m:chr m:val="∑"/>
                            <m:supHide m:val="on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  <m:sup/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p>
                            <m:sSubSup>
                              <m:sSub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𝑔𝑒</m:t>
                                </m:r>
                              </m:sub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p>
                            </m:sSubSup>
                          </m:e>
                        </m:nary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83807" y="4238625"/>
                  <a:ext cx="6379118" cy="765338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b="-2381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1796507" y="5302087"/>
                  <a:ext cx="6258765" cy="76533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&lt;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Γ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sub>
                                </m:sSub>
                              </m:den>
                            </m:f>
                          </m:e>
                        </m:rad>
                        <m:nary>
                          <m:naryPr>
                            <m:chr m:val="∑"/>
                            <m:supHide m:val="on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  <m:sup/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p>
                            <m:sSubSup>
                              <m:sSub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𝑔𝑒</m:t>
                                </m:r>
                              </m:sub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p>
                            </m:sSubSup>
                          </m:e>
                        </m:nary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96507" y="5302087"/>
                  <a:ext cx="6258765" cy="765338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b="-2400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5404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" y="3389025"/>
            <a:ext cx="10067924" cy="84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#1:</a:t>
            </a:r>
            <a:br>
              <a:rPr lang="en-US" dirty="0" smtClean="0"/>
            </a:br>
            <a:r>
              <a:rPr lang="en-US" dirty="0" smtClean="0"/>
              <a:t>Single-photon transistor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5514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Single-atom reflection and transmission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3629025"/>
            <a:ext cx="9069705" cy="614178"/>
          </a:xfrm>
        </p:spPr>
        <p:txBody>
          <a:bodyPr/>
          <a:lstStyle/>
          <a:p>
            <a:r>
              <a:rPr lang="en-US" dirty="0" smtClean="0"/>
              <a:t>Specialize to case of a single atom</a:t>
            </a:r>
            <a:endParaRPr lang="es-E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3873" y="1008381"/>
            <a:ext cx="9069705" cy="683404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smtClean="0"/>
              <a:t>Linear optical scattering problem</a:t>
            </a:r>
            <a:endParaRPr lang="en-GB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3725" y="2915387"/>
            <a:ext cx="3890962" cy="201613"/>
          </a:xfrm>
          <a:prstGeom prst="rect">
            <a:avLst/>
          </a:prstGeom>
          <a:noFill/>
          <a:effectLst/>
        </p:spPr>
      </p:pic>
      <p:sp>
        <p:nvSpPr>
          <p:cNvPr id="6" name="Line 20"/>
          <p:cNvSpPr>
            <a:spLocks noChangeShapeType="1"/>
          </p:cNvSpPr>
          <p:nvPr/>
        </p:nvSpPr>
        <p:spPr bwMode="auto">
          <a:xfrm>
            <a:off x="4837112" y="2567725"/>
            <a:ext cx="280987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>
            <a:off x="4837112" y="2020036"/>
            <a:ext cx="280987" cy="1588"/>
          </a:xfrm>
          <a:prstGeom prst="line">
            <a:avLst/>
          </a:prstGeom>
          <a:noFill/>
          <a:ln w="3672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Oval 24"/>
          <p:cNvSpPr>
            <a:spLocks noChangeArrowheads="1"/>
          </p:cNvSpPr>
          <p:nvPr/>
        </p:nvSpPr>
        <p:spPr bwMode="auto">
          <a:xfrm>
            <a:off x="4352925" y="1640625"/>
            <a:ext cx="1371600" cy="1371600"/>
          </a:xfrm>
          <a:prstGeom prst="ellipse">
            <a:avLst/>
          </a:prstGeom>
          <a:noFill/>
          <a:ln w="3672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Oval 8"/>
          <p:cNvSpPr/>
          <p:nvPr/>
        </p:nvSpPr>
        <p:spPr bwMode="auto">
          <a:xfrm>
            <a:off x="4905374" y="2459776"/>
            <a:ext cx="152400" cy="1524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022218" y="2377226"/>
                <a:ext cx="591380" cy="3785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|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𝑔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〉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218" y="2377226"/>
                <a:ext cx="591380" cy="378565"/>
              </a:xfrm>
              <a:prstGeom prst="rect">
                <a:avLst/>
              </a:prstGeom>
              <a:blipFill rotWithShape="0">
                <a:blip r:embed="rId3"/>
                <a:stretch>
                  <a:fillRect b="-1774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005389" y="1815250"/>
                <a:ext cx="562205" cy="3785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|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𝑒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〉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5389" y="1815250"/>
                <a:ext cx="562205" cy="378565"/>
              </a:xfrm>
              <a:prstGeom prst="rect">
                <a:avLst/>
              </a:prstGeom>
              <a:blipFill rotWithShape="0">
                <a:blip r:embed="rId4"/>
                <a:stretch>
                  <a:fillRect b="-1774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Freeform 11"/>
          <p:cNvSpPr/>
          <p:nvPr/>
        </p:nvSpPr>
        <p:spPr>
          <a:xfrm>
            <a:off x="790575" y="2351316"/>
            <a:ext cx="2800350" cy="460884"/>
          </a:xfrm>
          <a:custGeom>
            <a:avLst/>
            <a:gdLst>
              <a:gd name="connsiteX0" fmla="*/ 0 w 9544050"/>
              <a:gd name="connsiteY0" fmla="*/ 615179 h 642675"/>
              <a:gd name="connsiteX1" fmla="*/ 985838 w 9544050"/>
              <a:gd name="connsiteY1" fmla="*/ 615179 h 642675"/>
              <a:gd name="connsiteX2" fmla="*/ 2714625 w 9544050"/>
              <a:gd name="connsiteY2" fmla="*/ 329429 h 642675"/>
              <a:gd name="connsiteX3" fmla="*/ 5286375 w 9544050"/>
              <a:gd name="connsiteY3" fmla="*/ 816 h 642675"/>
              <a:gd name="connsiteX4" fmla="*/ 7772400 w 9544050"/>
              <a:gd name="connsiteY4" fmla="*/ 429441 h 642675"/>
              <a:gd name="connsiteX5" fmla="*/ 9544050 w 9544050"/>
              <a:gd name="connsiteY5" fmla="*/ 500879 h 64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44050" h="642675">
                <a:moveTo>
                  <a:pt x="0" y="615179"/>
                </a:moveTo>
                <a:cubicBezTo>
                  <a:pt x="266700" y="638991"/>
                  <a:pt x="533401" y="662804"/>
                  <a:pt x="985838" y="615179"/>
                </a:cubicBezTo>
                <a:cubicBezTo>
                  <a:pt x="1438275" y="567554"/>
                  <a:pt x="1997869" y="431823"/>
                  <a:pt x="2714625" y="329429"/>
                </a:cubicBezTo>
                <a:cubicBezTo>
                  <a:pt x="3431381" y="227035"/>
                  <a:pt x="4443413" y="-15853"/>
                  <a:pt x="5286375" y="816"/>
                </a:cubicBezTo>
                <a:cubicBezTo>
                  <a:pt x="6129337" y="17485"/>
                  <a:pt x="7062788" y="346097"/>
                  <a:pt x="7772400" y="429441"/>
                </a:cubicBezTo>
                <a:cubicBezTo>
                  <a:pt x="8482012" y="512785"/>
                  <a:pt x="9013031" y="506832"/>
                  <a:pt x="9544050" y="500879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428606" y="2507400"/>
            <a:ext cx="1371600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113887" y="1833023"/>
                <a:ext cx="2629438" cy="5402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〉"/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1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𝑅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bSup>
                        <m:sSub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𝑘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𝑅</m:t>
                          </m:r>
                        </m:sub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Mathematica3"/>
                            </a:rPr>
                            <m:t>†</m:t>
                          </m:r>
                        </m:sup>
                      </m:sSub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|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𝑣𝑎𝑐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〉</m:t>
                      </m:r>
                    </m:oMath>
                  </m:oMathPara>
                </a14:m>
                <a:endParaRPr lang="en-GB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3887" y="1833023"/>
                <a:ext cx="2629438" cy="54027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 14"/>
          <p:cNvGrpSpPr/>
          <p:nvPr/>
        </p:nvGrpSpPr>
        <p:grpSpPr>
          <a:xfrm>
            <a:off x="5972175" y="1919175"/>
            <a:ext cx="2876550" cy="820509"/>
            <a:chOff x="5514975" y="2812200"/>
            <a:chExt cx="2876550" cy="820509"/>
          </a:xfrm>
        </p:grpSpPr>
        <p:sp>
          <p:nvSpPr>
            <p:cNvPr id="16" name="Freeform 15"/>
            <p:cNvSpPr/>
            <p:nvPr/>
          </p:nvSpPr>
          <p:spPr>
            <a:xfrm>
              <a:off x="5514975" y="3324225"/>
              <a:ext cx="2800350" cy="308484"/>
            </a:xfrm>
            <a:custGeom>
              <a:avLst/>
              <a:gdLst>
                <a:gd name="connsiteX0" fmla="*/ 0 w 9544050"/>
                <a:gd name="connsiteY0" fmla="*/ 615179 h 642675"/>
                <a:gd name="connsiteX1" fmla="*/ 985838 w 9544050"/>
                <a:gd name="connsiteY1" fmla="*/ 615179 h 642675"/>
                <a:gd name="connsiteX2" fmla="*/ 2714625 w 9544050"/>
                <a:gd name="connsiteY2" fmla="*/ 329429 h 642675"/>
                <a:gd name="connsiteX3" fmla="*/ 5286375 w 9544050"/>
                <a:gd name="connsiteY3" fmla="*/ 816 h 642675"/>
                <a:gd name="connsiteX4" fmla="*/ 7772400 w 9544050"/>
                <a:gd name="connsiteY4" fmla="*/ 429441 h 642675"/>
                <a:gd name="connsiteX5" fmla="*/ 9544050 w 9544050"/>
                <a:gd name="connsiteY5" fmla="*/ 500879 h 64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44050" h="642675">
                  <a:moveTo>
                    <a:pt x="0" y="615179"/>
                  </a:moveTo>
                  <a:cubicBezTo>
                    <a:pt x="266700" y="638991"/>
                    <a:pt x="533401" y="662804"/>
                    <a:pt x="985838" y="615179"/>
                  </a:cubicBezTo>
                  <a:cubicBezTo>
                    <a:pt x="1438275" y="567554"/>
                    <a:pt x="1997869" y="431823"/>
                    <a:pt x="2714625" y="329429"/>
                  </a:cubicBezTo>
                  <a:cubicBezTo>
                    <a:pt x="3431381" y="227035"/>
                    <a:pt x="4443413" y="-15853"/>
                    <a:pt x="5286375" y="816"/>
                  </a:cubicBezTo>
                  <a:cubicBezTo>
                    <a:pt x="6129337" y="17485"/>
                    <a:pt x="7062788" y="346097"/>
                    <a:pt x="7772400" y="429441"/>
                  </a:cubicBezTo>
                  <a:cubicBezTo>
                    <a:pt x="8482012" y="512785"/>
                    <a:pt x="9013031" y="506832"/>
                    <a:pt x="9544050" y="500879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7019925" y="3400425"/>
              <a:ext cx="1371600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6595652" y="2812200"/>
                  <a:ext cx="1033873" cy="4358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𝑘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GB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1" name="TextBox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95652" y="2812200"/>
                  <a:ext cx="1033873" cy="435825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b="-19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Group 18"/>
          <p:cNvGrpSpPr/>
          <p:nvPr/>
        </p:nvGrpSpPr>
        <p:grpSpPr>
          <a:xfrm>
            <a:off x="2143125" y="2736000"/>
            <a:ext cx="2800350" cy="740625"/>
            <a:chOff x="1685925" y="3629025"/>
            <a:chExt cx="2800350" cy="740625"/>
          </a:xfrm>
        </p:grpSpPr>
        <p:sp>
          <p:nvSpPr>
            <p:cNvPr id="20" name="Freeform 19"/>
            <p:cNvSpPr/>
            <p:nvPr/>
          </p:nvSpPr>
          <p:spPr>
            <a:xfrm>
              <a:off x="1685925" y="3629025"/>
              <a:ext cx="2800350" cy="308484"/>
            </a:xfrm>
            <a:custGeom>
              <a:avLst/>
              <a:gdLst>
                <a:gd name="connsiteX0" fmla="*/ 0 w 9544050"/>
                <a:gd name="connsiteY0" fmla="*/ 615179 h 642675"/>
                <a:gd name="connsiteX1" fmla="*/ 985838 w 9544050"/>
                <a:gd name="connsiteY1" fmla="*/ 615179 h 642675"/>
                <a:gd name="connsiteX2" fmla="*/ 2714625 w 9544050"/>
                <a:gd name="connsiteY2" fmla="*/ 329429 h 642675"/>
                <a:gd name="connsiteX3" fmla="*/ 5286375 w 9544050"/>
                <a:gd name="connsiteY3" fmla="*/ 816 h 642675"/>
                <a:gd name="connsiteX4" fmla="*/ 7772400 w 9544050"/>
                <a:gd name="connsiteY4" fmla="*/ 429441 h 642675"/>
                <a:gd name="connsiteX5" fmla="*/ 9544050 w 9544050"/>
                <a:gd name="connsiteY5" fmla="*/ 500879 h 64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44050" h="642675">
                  <a:moveTo>
                    <a:pt x="0" y="615179"/>
                  </a:moveTo>
                  <a:cubicBezTo>
                    <a:pt x="266700" y="638991"/>
                    <a:pt x="533401" y="662804"/>
                    <a:pt x="985838" y="615179"/>
                  </a:cubicBezTo>
                  <a:cubicBezTo>
                    <a:pt x="1438275" y="567554"/>
                    <a:pt x="1997869" y="431823"/>
                    <a:pt x="2714625" y="329429"/>
                  </a:cubicBezTo>
                  <a:cubicBezTo>
                    <a:pt x="3431381" y="227035"/>
                    <a:pt x="4443413" y="-15853"/>
                    <a:pt x="5286375" y="816"/>
                  </a:cubicBezTo>
                  <a:cubicBezTo>
                    <a:pt x="6129337" y="17485"/>
                    <a:pt x="7062788" y="346097"/>
                    <a:pt x="7772400" y="429441"/>
                  </a:cubicBezTo>
                  <a:cubicBezTo>
                    <a:pt x="8482012" y="512785"/>
                    <a:pt x="9013031" y="506832"/>
                    <a:pt x="9544050" y="500879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H="1">
              <a:off x="1776413" y="3781425"/>
              <a:ext cx="990600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/>
                <p:cNvSpPr txBox="1"/>
                <p:nvPr/>
              </p:nvSpPr>
              <p:spPr>
                <a:xfrm>
                  <a:off x="1838325" y="3933825"/>
                  <a:ext cx="1057148" cy="4358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𝑘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GB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5" name="TextBox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38325" y="3933825"/>
                  <a:ext cx="1057148" cy="435825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r="-578" b="-19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Group 22"/>
          <p:cNvGrpSpPr/>
          <p:nvPr/>
        </p:nvGrpSpPr>
        <p:grpSpPr>
          <a:xfrm>
            <a:off x="5752075" y="1516800"/>
            <a:ext cx="2791850" cy="436211"/>
            <a:chOff x="5294875" y="2409825"/>
            <a:chExt cx="2791850" cy="436211"/>
          </a:xfrm>
        </p:grpSpPr>
        <p:sp>
          <p:nvSpPr>
            <p:cNvPr id="24" name="AutoShape 15"/>
            <p:cNvSpPr>
              <a:spLocks noChangeArrowheads="1"/>
            </p:cNvSpPr>
            <p:nvPr/>
          </p:nvSpPr>
          <p:spPr bwMode="auto">
            <a:xfrm rot="19800000">
              <a:off x="5294875" y="2711041"/>
              <a:ext cx="1241034" cy="134995"/>
            </a:xfrm>
            <a:prstGeom prst="rightArrow">
              <a:avLst>
                <a:gd name="adj1" fmla="val 50000"/>
                <a:gd name="adj2" fmla="val 230000"/>
              </a:avLst>
            </a:prstGeom>
            <a:solidFill>
              <a:srgbClr val="999999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595652" y="2409825"/>
              <a:ext cx="1491073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loss</a:t>
              </a:r>
              <a:endParaRPr lang="en-GB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85725" y="4315719"/>
                <a:ext cx="10058400" cy="7611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𝑒𝑒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rad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𝑖𝑛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𝑎𝑡𝑜𝑚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𝑖𝑛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𝑎𝑡𝑜𝑚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d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𝑒𝑔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25" y="4315719"/>
                <a:ext cx="10058400" cy="761106"/>
              </a:xfrm>
              <a:prstGeom prst="rect">
                <a:avLst/>
              </a:prstGeom>
              <a:blipFill rotWithShape="0">
                <a:blip r:embed="rId8"/>
                <a:stretch>
                  <a:fillRect b="-240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1" name="Group 50"/>
          <p:cNvGrpSpPr/>
          <p:nvPr/>
        </p:nvGrpSpPr>
        <p:grpSpPr>
          <a:xfrm>
            <a:off x="466725" y="5184775"/>
            <a:ext cx="9107805" cy="2178050"/>
            <a:chOff x="466725" y="5184775"/>
            <a:chExt cx="9107805" cy="2178050"/>
          </a:xfrm>
        </p:grpSpPr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504825" y="5184775"/>
              <a:ext cx="9069705" cy="614178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Must add an independent emission rate into free space</a:t>
              </a:r>
              <a:endParaRPr lang="es-ES" dirty="0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466725" y="5670550"/>
              <a:ext cx="6067425" cy="1692275"/>
              <a:chOff x="2171700" y="2362201"/>
              <a:chExt cx="6067425" cy="1692275"/>
            </a:xfrm>
          </p:grpSpPr>
          <p:pic>
            <p:nvPicPr>
              <p:cNvPr id="29" name="Picture 6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171700" y="3789363"/>
                <a:ext cx="3890962" cy="201613"/>
              </a:xfrm>
              <a:prstGeom prst="rect">
                <a:avLst/>
              </a:prstGeom>
              <a:noFill/>
              <a:effectLst/>
            </p:spPr>
          </p:pic>
          <p:sp>
            <p:nvSpPr>
              <p:cNvPr id="30" name="Oval 7"/>
              <p:cNvSpPr>
                <a:spLocks noChangeArrowheads="1"/>
              </p:cNvSpPr>
              <p:nvPr/>
            </p:nvSpPr>
            <p:spPr bwMode="auto">
              <a:xfrm>
                <a:off x="3884612" y="3262313"/>
                <a:ext cx="279400" cy="252413"/>
              </a:xfrm>
              <a:prstGeom prst="ellipse">
                <a:avLst/>
              </a:prstGeom>
              <a:gradFill rotWithShape="0">
                <a:gsLst>
                  <a:gs pos="0">
                    <a:srgbClr val="FF0000"/>
                  </a:gs>
                  <a:gs pos="100000">
                    <a:srgbClr val="000000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Freeform 9"/>
              <p:cNvSpPr>
                <a:spLocks noChangeArrowheads="1"/>
              </p:cNvSpPr>
              <p:nvPr/>
            </p:nvSpPr>
            <p:spPr bwMode="auto">
              <a:xfrm flipV="1">
                <a:off x="4302125" y="3389313"/>
                <a:ext cx="588963" cy="495300"/>
              </a:xfrm>
              <a:custGeom>
                <a:avLst/>
                <a:gdLst/>
                <a:ahLst/>
                <a:cxnLst>
                  <a:cxn ang="0">
                    <a:pos x="98" y="21"/>
                  </a:cxn>
                  <a:cxn ang="0">
                    <a:pos x="36" y="84"/>
                  </a:cxn>
                  <a:cxn ang="0">
                    <a:pos x="4" y="116"/>
                  </a:cxn>
                  <a:cxn ang="0">
                    <a:pos x="0" y="116"/>
                  </a:cxn>
                  <a:cxn ang="0">
                    <a:pos x="0" y="147"/>
                  </a:cxn>
                  <a:cxn ang="0">
                    <a:pos x="4" y="147"/>
                  </a:cxn>
                  <a:cxn ang="0">
                    <a:pos x="67" y="84"/>
                  </a:cxn>
                  <a:cxn ang="0">
                    <a:pos x="98" y="53"/>
                  </a:cxn>
                  <a:cxn ang="0">
                    <a:pos x="103" y="53"/>
                  </a:cxn>
                  <a:cxn ang="0">
                    <a:pos x="103" y="73"/>
                  </a:cxn>
                  <a:cxn ang="0">
                    <a:pos x="142" y="37"/>
                  </a:cxn>
                  <a:cxn ang="0">
                    <a:pos x="103" y="0"/>
                  </a:cxn>
                  <a:cxn ang="0">
                    <a:pos x="103" y="21"/>
                  </a:cxn>
                  <a:cxn ang="0">
                    <a:pos x="98" y="21"/>
                  </a:cxn>
                </a:cxnLst>
                <a:rect l="0" t="0" r="r" b="b"/>
                <a:pathLst>
                  <a:path w="142" h="147">
                    <a:moveTo>
                      <a:pt x="98" y="21"/>
                    </a:moveTo>
                    <a:cubicBezTo>
                      <a:pt x="64" y="21"/>
                      <a:pt x="36" y="50"/>
                      <a:pt x="36" y="84"/>
                    </a:cubicBezTo>
                    <a:cubicBezTo>
                      <a:pt x="36" y="102"/>
                      <a:pt x="22" y="116"/>
                      <a:pt x="4" y="11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4" y="147"/>
                      <a:pt x="4" y="147"/>
                      <a:pt x="4" y="147"/>
                    </a:cubicBezTo>
                    <a:cubicBezTo>
                      <a:pt x="39" y="147"/>
                      <a:pt x="67" y="119"/>
                      <a:pt x="67" y="84"/>
                    </a:cubicBezTo>
                    <a:cubicBezTo>
                      <a:pt x="67" y="67"/>
                      <a:pt x="81" y="53"/>
                      <a:pt x="98" y="53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42" y="37"/>
                      <a:pt x="142" y="37"/>
                      <a:pt x="142" y="37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3" y="21"/>
                      <a:pt x="103" y="21"/>
                      <a:pt x="103" y="21"/>
                    </a:cubicBezTo>
                    <a:lnTo>
                      <a:pt x="98" y="21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0000"/>
                  </a:gs>
                  <a:gs pos="100000">
                    <a:srgbClr val="000000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Freeform 10"/>
              <p:cNvSpPr>
                <a:spLocks noChangeArrowheads="1"/>
              </p:cNvSpPr>
              <p:nvPr/>
            </p:nvSpPr>
            <p:spPr bwMode="auto">
              <a:xfrm flipH="1" flipV="1">
                <a:off x="3151187" y="3417888"/>
                <a:ext cx="588963" cy="495300"/>
              </a:xfrm>
              <a:custGeom>
                <a:avLst/>
                <a:gdLst/>
                <a:ahLst/>
                <a:cxnLst>
                  <a:cxn ang="0">
                    <a:pos x="98" y="21"/>
                  </a:cxn>
                  <a:cxn ang="0">
                    <a:pos x="36" y="84"/>
                  </a:cxn>
                  <a:cxn ang="0">
                    <a:pos x="4" y="116"/>
                  </a:cxn>
                  <a:cxn ang="0">
                    <a:pos x="0" y="116"/>
                  </a:cxn>
                  <a:cxn ang="0">
                    <a:pos x="0" y="147"/>
                  </a:cxn>
                  <a:cxn ang="0">
                    <a:pos x="4" y="147"/>
                  </a:cxn>
                  <a:cxn ang="0">
                    <a:pos x="67" y="84"/>
                  </a:cxn>
                  <a:cxn ang="0">
                    <a:pos x="98" y="53"/>
                  </a:cxn>
                  <a:cxn ang="0">
                    <a:pos x="103" y="53"/>
                  </a:cxn>
                  <a:cxn ang="0">
                    <a:pos x="103" y="73"/>
                  </a:cxn>
                  <a:cxn ang="0">
                    <a:pos x="142" y="37"/>
                  </a:cxn>
                  <a:cxn ang="0">
                    <a:pos x="103" y="0"/>
                  </a:cxn>
                  <a:cxn ang="0">
                    <a:pos x="103" y="21"/>
                  </a:cxn>
                  <a:cxn ang="0">
                    <a:pos x="98" y="21"/>
                  </a:cxn>
                </a:cxnLst>
                <a:rect l="0" t="0" r="r" b="b"/>
                <a:pathLst>
                  <a:path w="142" h="147">
                    <a:moveTo>
                      <a:pt x="98" y="21"/>
                    </a:moveTo>
                    <a:cubicBezTo>
                      <a:pt x="64" y="21"/>
                      <a:pt x="36" y="50"/>
                      <a:pt x="36" y="84"/>
                    </a:cubicBezTo>
                    <a:cubicBezTo>
                      <a:pt x="36" y="102"/>
                      <a:pt x="22" y="116"/>
                      <a:pt x="4" y="11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4" y="147"/>
                      <a:pt x="4" y="147"/>
                      <a:pt x="4" y="147"/>
                    </a:cubicBezTo>
                    <a:cubicBezTo>
                      <a:pt x="39" y="147"/>
                      <a:pt x="67" y="119"/>
                      <a:pt x="67" y="84"/>
                    </a:cubicBezTo>
                    <a:cubicBezTo>
                      <a:pt x="67" y="67"/>
                      <a:pt x="81" y="53"/>
                      <a:pt x="98" y="53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42" y="37"/>
                      <a:pt x="142" y="37"/>
                      <a:pt x="142" y="37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3" y="21"/>
                      <a:pt x="103" y="21"/>
                      <a:pt x="103" y="21"/>
                    </a:cubicBezTo>
                    <a:lnTo>
                      <a:pt x="98" y="21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0000"/>
                  </a:gs>
                  <a:gs pos="100000">
                    <a:srgbClr val="000000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Freeform 11"/>
              <p:cNvSpPr>
                <a:spLocks noChangeArrowheads="1"/>
              </p:cNvSpPr>
              <p:nvPr/>
            </p:nvSpPr>
            <p:spPr bwMode="auto">
              <a:xfrm flipV="1">
                <a:off x="4086225" y="3519488"/>
                <a:ext cx="347663" cy="534988"/>
              </a:xfrm>
              <a:custGeom>
                <a:avLst/>
                <a:gdLst/>
                <a:ahLst/>
                <a:cxnLst>
                  <a:cxn ang="0">
                    <a:pos x="98" y="21"/>
                  </a:cxn>
                  <a:cxn ang="0">
                    <a:pos x="36" y="84"/>
                  </a:cxn>
                  <a:cxn ang="0">
                    <a:pos x="4" y="116"/>
                  </a:cxn>
                  <a:cxn ang="0">
                    <a:pos x="0" y="116"/>
                  </a:cxn>
                  <a:cxn ang="0">
                    <a:pos x="0" y="147"/>
                  </a:cxn>
                  <a:cxn ang="0">
                    <a:pos x="4" y="147"/>
                  </a:cxn>
                  <a:cxn ang="0">
                    <a:pos x="67" y="84"/>
                  </a:cxn>
                  <a:cxn ang="0">
                    <a:pos x="98" y="53"/>
                  </a:cxn>
                  <a:cxn ang="0">
                    <a:pos x="103" y="53"/>
                  </a:cxn>
                  <a:cxn ang="0">
                    <a:pos x="103" y="73"/>
                  </a:cxn>
                  <a:cxn ang="0">
                    <a:pos x="142" y="37"/>
                  </a:cxn>
                  <a:cxn ang="0">
                    <a:pos x="103" y="0"/>
                  </a:cxn>
                  <a:cxn ang="0">
                    <a:pos x="103" y="21"/>
                  </a:cxn>
                  <a:cxn ang="0">
                    <a:pos x="98" y="21"/>
                  </a:cxn>
                </a:cxnLst>
                <a:rect l="0" t="0" r="r" b="b"/>
                <a:pathLst>
                  <a:path w="142" h="147">
                    <a:moveTo>
                      <a:pt x="98" y="21"/>
                    </a:moveTo>
                    <a:cubicBezTo>
                      <a:pt x="64" y="21"/>
                      <a:pt x="36" y="50"/>
                      <a:pt x="36" y="84"/>
                    </a:cubicBezTo>
                    <a:cubicBezTo>
                      <a:pt x="36" y="102"/>
                      <a:pt x="22" y="116"/>
                      <a:pt x="4" y="11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4" y="147"/>
                      <a:pt x="4" y="147"/>
                      <a:pt x="4" y="147"/>
                    </a:cubicBezTo>
                    <a:cubicBezTo>
                      <a:pt x="39" y="147"/>
                      <a:pt x="67" y="119"/>
                      <a:pt x="67" y="84"/>
                    </a:cubicBezTo>
                    <a:cubicBezTo>
                      <a:pt x="67" y="67"/>
                      <a:pt x="81" y="53"/>
                      <a:pt x="98" y="53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42" y="37"/>
                      <a:pt x="142" y="37"/>
                      <a:pt x="142" y="37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3" y="21"/>
                      <a:pt x="103" y="21"/>
                      <a:pt x="103" y="21"/>
                    </a:cubicBezTo>
                    <a:lnTo>
                      <a:pt x="98" y="21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0000"/>
                  </a:gs>
                  <a:gs pos="100000">
                    <a:srgbClr val="000000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Freeform 12"/>
              <p:cNvSpPr>
                <a:spLocks noChangeArrowheads="1"/>
              </p:cNvSpPr>
              <p:nvPr/>
            </p:nvSpPr>
            <p:spPr bwMode="auto">
              <a:xfrm flipH="1" flipV="1">
                <a:off x="3560762" y="3519488"/>
                <a:ext cx="347663" cy="534988"/>
              </a:xfrm>
              <a:custGeom>
                <a:avLst/>
                <a:gdLst/>
                <a:ahLst/>
                <a:cxnLst>
                  <a:cxn ang="0">
                    <a:pos x="98" y="21"/>
                  </a:cxn>
                  <a:cxn ang="0">
                    <a:pos x="36" y="84"/>
                  </a:cxn>
                  <a:cxn ang="0">
                    <a:pos x="4" y="116"/>
                  </a:cxn>
                  <a:cxn ang="0">
                    <a:pos x="0" y="116"/>
                  </a:cxn>
                  <a:cxn ang="0">
                    <a:pos x="0" y="147"/>
                  </a:cxn>
                  <a:cxn ang="0">
                    <a:pos x="4" y="147"/>
                  </a:cxn>
                  <a:cxn ang="0">
                    <a:pos x="67" y="84"/>
                  </a:cxn>
                  <a:cxn ang="0">
                    <a:pos x="98" y="53"/>
                  </a:cxn>
                  <a:cxn ang="0">
                    <a:pos x="103" y="53"/>
                  </a:cxn>
                  <a:cxn ang="0">
                    <a:pos x="103" y="73"/>
                  </a:cxn>
                  <a:cxn ang="0">
                    <a:pos x="142" y="37"/>
                  </a:cxn>
                  <a:cxn ang="0">
                    <a:pos x="103" y="0"/>
                  </a:cxn>
                  <a:cxn ang="0">
                    <a:pos x="103" y="21"/>
                  </a:cxn>
                  <a:cxn ang="0">
                    <a:pos x="98" y="21"/>
                  </a:cxn>
                </a:cxnLst>
                <a:rect l="0" t="0" r="r" b="b"/>
                <a:pathLst>
                  <a:path w="142" h="147">
                    <a:moveTo>
                      <a:pt x="98" y="21"/>
                    </a:moveTo>
                    <a:cubicBezTo>
                      <a:pt x="64" y="21"/>
                      <a:pt x="36" y="50"/>
                      <a:pt x="36" y="84"/>
                    </a:cubicBezTo>
                    <a:cubicBezTo>
                      <a:pt x="36" y="102"/>
                      <a:pt x="22" y="116"/>
                      <a:pt x="4" y="11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4" y="147"/>
                      <a:pt x="4" y="147"/>
                      <a:pt x="4" y="147"/>
                    </a:cubicBezTo>
                    <a:cubicBezTo>
                      <a:pt x="39" y="147"/>
                      <a:pt x="67" y="119"/>
                      <a:pt x="67" y="84"/>
                    </a:cubicBezTo>
                    <a:cubicBezTo>
                      <a:pt x="67" y="67"/>
                      <a:pt x="81" y="53"/>
                      <a:pt x="98" y="53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42" y="37"/>
                      <a:pt x="142" y="37"/>
                      <a:pt x="142" y="37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3" y="21"/>
                      <a:pt x="103" y="21"/>
                      <a:pt x="103" y="21"/>
                    </a:cubicBezTo>
                    <a:lnTo>
                      <a:pt x="98" y="21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0000"/>
                  </a:gs>
                  <a:gs pos="100000">
                    <a:srgbClr val="000000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AutoShape 14"/>
              <p:cNvSpPr>
                <a:spLocks noChangeArrowheads="1"/>
              </p:cNvSpPr>
              <p:nvPr/>
            </p:nvSpPr>
            <p:spPr bwMode="auto">
              <a:xfrm rot="3000000">
                <a:off x="3362325" y="2732088"/>
                <a:ext cx="635000" cy="344487"/>
              </a:xfrm>
              <a:prstGeom prst="rightArrow">
                <a:avLst>
                  <a:gd name="adj1" fmla="val 50000"/>
                  <a:gd name="adj2" fmla="val 46083"/>
                </a:avLst>
              </a:prstGeom>
              <a:solidFill>
                <a:srgbClr val="00AE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36" name="Group 16"/>
              <p:cNvGrpSpPr>
                <a:grpSpLocks/>
              </p:cNvGrpSpPr>
              <p:nvPr/>
            </p:nvGrpSpPr>
            <p:grpSpPr bwMode="auto">
              <a:xfrm>
                <a:off x="4100512" y="2486025"/>
                <a:ext cx="1038225" cy="804863"/>
                <a:chOff x="1948" y="926"/>
                <a:chExt cx="654" cy="507"/>
              </a:xfrm>
            </p:grpSpPr>
            <p:sp>
              <p:nvSpPr>
                <p:cNvPr id="48" name="Freeform 17"/>
                <p:cNvSpPr>
                  <a:spLocks noChangeArrowheads="1"/>
                </p:cNvSpPr>
                <p:nvPr/>
              </p:nvSpPr>
              <p:spPr bwMode="auto">
                <a:xfrm>
                  <a:off x="1948" y="1028"/>
                  <a:ext cx="508" cy="406"/>
                </a:xfrm>
                <a:custGeom>
                  <a:avLst/>
                  <a:gdLst/>
                  <a:ahLst/>
                  <a:cxnLst>
                    <a:cxn ang="0">
                      <a:pos x="125" y="1790"/>
                    </a:cxn>
                    <a:cxn ang="0">
                      <a:pos x="103" y="1685"/>
                    </a:cxn>
                    <a:cxn ang="0">
                      <a:pos x="74" y="1577"/>
                    </a:cxn>
                    <a:cxn ang="0">
                      <a:pos x="42" y="1469"/>
                    </a:cxn>
                    <a:cxn ang="0">
                      <a:pos x="19" y="1357"/>
                    </a:cxn>
                    <a:cxn ang="0">
                      <a:pos x="11" y="1244"/>
                    </a:cxn>
                    <a:cxn ang="0">
                      <a:pos x="6" y="1118"/>
                    </a:cxn>
                    <a:cxn ang="0">
                      <a:pos x="5" y="986"/>
                    </a:cxn>
                    <a:cxn ang="0">
                      <a:pos x="63" y="869"/>
                    </a:cxn>
                    <a:cxn ang="0">
                      <a:pos x="141" y="809"/>
                    </a:cxn>
                    <a:cxn ang="0">
                      <a:pos x="262" y="795"/>
                    </a:cxn>
                    <a:cxn ang="0">
                      <a:pos x="390" y="836"/>
                    </a:cxn>
                    <a:cxn ang="0">
                      <a:pos x="497" y="902"/>
                    </a:cxn>
                    <a:cxn ang="0">
                      <a:pos x="594" y="979"/>
                    </a:cxn>
                    <a:cxn ang="0">
                      <a:pos x="685" y="1056"/>
                    </a:cxn>
                    <a:cxn ang="0">
                      <a:pos x="776" y="1143"/>
                    </a:cxn>
                    <a:cxn ang="0">
                      <a:pos x="870" y="1214"/>
                    </a:cxn>
                    <a:cxn ang="0">
                      <a:pos x="982" y="1259"/>
                    </a:cxn>
                    <a:cxn ang="0">
                      <a:pos x="1095" y="1232"/>
                    </a:cxn>
                    <a:cxn ang="0">
                      <a:pos x="1196" y="1192"/>
                    </a:cxn>
                    <a:cxn ang="0">
                      <a:pos x="1272" y="1107"/>
                    </a:cxn>
                    <a:cxn ang="0">
                      <a:pos x="1322" y="983"/>
                    </a:cxn>
                    <a:cxn ang="0">
                      <a:pos x="1331" y="837"/>
                    </a:cxn>
                    <a:cxn ang="0">
                      <a:pos x="1326" y="689"/>
                    </a:cxn>
                    <a:cxn ang="0">
                      <a:pos x="1329" y="550"/>
                    </a:cxn>
                    <a:cxn ang="0">
                      <a:pos x="1313" y="430"/>
                    </a:cxn>
                    <a:cxn ang="0">
                      <a:pos x="1313" y="312"/>
                    </a:cxn>
                    <a:cxn ang="0">
                      <a:pos x="1316" y="193"/>
                    </a:cxn>
                    <a:cxn ang="0">
                      <a:pos x="1325" y="71"/>
                    </a:cxn>
                    <a:cxn ang="0">
                      <a:pos x="1411" y="17"/>
                    </a:cxn>
                    <a:cxn ang="0">
                      <a:pos x="1527" y="49"/>
                    </a:cxn>
                    <a:cxn ang="0">
                      <a:pos x="1623" y="110"/>
                    </a:cxn>
                    <a:cxn ang="0">
                      <a:pos x="1720" y="180"/>
                    </a:cxn>
                    <a:cxn ang="0">
                      <a:pos x="1818" y="225"/>
                    </a:cxn>
                    <a:cxn ang="0">
                      <a:pos x="1951" y="247"/>
                    </a:cxn>
                    <a:cxn ang="0">
                      <a:pos x="2057" y="201"/>
                    </a:cxn>
                    <a:cxn ang="0">
                      <a:pos x="2161" y="159"/>
                    </a:cxn>
                    <a:cxn ang="0">
                      <a:pos x="2192" y="141"/>
                    </a:cxn>
                    <a:cxn ang="0">
                      <a:pos x="2222" y="121"/>
                    </a:cxn>
                    <a:cxn ang="0">
                      <a:pos x="2238" y="96"/>
                    </a:cxn>
                  </a:cxnLst>
                  <a:rect l="0" t="0" r="r" b="b"/>
                  <a:pathLst>
                    <a:path w="2239" h="1791">
                      <a:moveTo>
                        <a:pt x="125" y="1790"/>
                      </a:moveTo>
                      <a:cubicBezTo>
                        <a:pt x="110" y="1756"/>
                        <a:pt x="119" y="1718"/>
                        <a:pt x="103" y="1685"/>
                      </a:cubicBezTo>
                      <a:cubicBezTo>
                        <a:pt x="84" y="1651"/>
                        <a:pt x="88" y="1612"/>
                        <a:pt x="74" y="1577"/>
                      </a:cubicBezTo>
                      <a:cubicBezTo>
                        <a:pt x="60" y="1542"/>
                        <a:pt x="52" y="1505"/>
                        <a:pt x="42" y="1469"/>
                      </a:cubicBezTo>
                      <a:cubicBezTo>
                        <a:pt x="31" y="1432"/>
                        <a:pt x="22" y="1395"/>
                        <a:pt x="19" y="1357"/>
                      </a:cubicBezTo>
                      <a:cubicBezTo>
                        <a:pt x="16" y="1320"/>
                        <a:pt x="10" y="1283"/>
                        <a:pt x="11" y="1244"/>
                      </a:cubicBezTo>
                      <a:cubicBezTo>
                        <a:pt x="12" y="1202"/>
                        <a:pt x="8" y="1161"/>
                        <a:pt x="6" y="1118"/>
                      </a:cubicBezTo>
                      <a:cubicBezTo>
                        <a:pt x="4" y="1074"/>
                        <a:pt x="0" y="1030"/>
                        <a:pt x="5" y="986"/>
                      </a:cubicBezTo>
                      <a:cubicBezTo>
                        <a:pt x="10" y="941"/>
                        <a:pt x="38" y="904"/>
                        <a:pt x="63" y="869"/>
                      </a:cubicBezTo>
                      <a:cubicBezTo>
                        <a:pt x="82" y="842"/>
                        <a:pt x="112" y="825"/>
                        <a:pt x="141" y="809"/>
                      </a:cubicBezTo>
                      <a:cubicBezTo>
                        <a:pt x="179" y="787"/>
                        <a:pt x="221" y="800"/>
                        <a:pt x="262" y="795"/>
                      </a:cubicBezTo>
                      <a:cubicBezTo>
                        <a:pt x="308" y="791"/>
                        <a:pt x="352" y="814"/>
                        <a:pt x="390" y="836"/>
                      </a:cubicBezTo>
                      <a:cubicBezTo>
                        <a:pt x="427" y="855"/>
                        <a:pt x="461" y="880"/>
                        <a:pt x="497" y="902"/>
                      </a:cubicBezTo>
                      <a:cubicBezTo>
                        <a:pt x="532" y="923"/>
                        <a:pt x="561" y="954"/>
                        <a:pt x="594" y="979"/>
                      </a:cubicBezTo>
                      <a:cubicBezTo>
                        <a:pt x="626" y="1002"/>
                        <a:pt x="656" y="1028"/>
                        <a:pt x="685" y="1056"/>
                      </a:cubicBezTo>
                      <a:cubicBezTo>
                        <a:pt x="714" y="1085"/>
                        <a:pt x="743" y="1116"/>
                        <a:pt x="776" y="1143"/>
                      </a:cubicBezTo>
                      <a:cubicBezTo>
                        <a:pt x="806" y="1168"/>
                        <a:pt x="835" y="1195"/>
                        <a:pt x="870" y="1214"/>
                      </a:cubicBezTo>
                      <a:cubicBezTo>
                        <a:pt x="904" y="1234"/>
                        <a:pt x="938" y="1268"/>
                        <a:pt x="982" y="1259"/>
                      </a:cubicBezTo>
                      <a:cubicBezTo>
                        <a:pt x="1020" y="1252"/>
                        <a:pt x="1057" y="1239"/>
                        <a:pt x="1095" y="1232"/>
                      </a:cubicBezTo>
                      <a:cubicBezTo>
                        <a:pt x="1130" y="1225"/>
                        <a:pt x="1164" y="1210"/>
                        <a:pt x="1196" y="1192"/>
                      </a:cubicBezTo>
                      <a:cubicBezTo>
                        <a:pt x="1232" y="1174"/>
                        <a:pt x="1255" y="1141"/>
                        <a:pt x="1272" y="1107"/>
                      </a:cubicBezTo>
                      <a:cubicBezTo>
                        <a:pt x="1292" y="1066"/>
                        <a:pt x="1319" y="1028"/>
                        <a:pt x="1322" y="983"/>
                      </a:cubicBezTo>
                      <a:cubicBezTo>
                        <a:pt x="1324" y="933"/>
                        <a:pt x="1332" y="887"/>
                        <a:pt x="1331" y="837"/>
                      </a:cubicBezTo>
                      <a:cubicBezTo>
                        <a:pt x="1332" y="787"/>
                        <a:pt x="1323" y="738"/>
                        <a:pt x="1326" y="689"/>
                      </a:cubicBezTo>
                      <a:cubicBezTo>
                        <a:pt x="1328" y="642"/>
                        <a:pt x="1330" y="596"/>
                        <a:pt x="1329" y="550"/>
                      </a:cubicBezTo>
                      <a:cubicBezTo>
                        <a:pt x="1329" y="509"/>
                        <a:pt x="1312" y="471"/>
                        <a:pt x="1313" y="430"/>
                      </a:cubicBezTo>
                      <a:cubicBezTo>
                        <a:pt x="1314" y="391"/>
                        <a:pt x="1308" y="352"/>
                        <a:pt x="1313" y="312"/>
                      </a:cubicBezTo>
                      <a:cubicBezTo>
                        <a:pt x="1319" y="273"/>
                        <a:pt x="1314" y="232"/>
                        <a:pt x="1316" y="193"/>
                      </a:cubicBezTo>
                      <a:cubicBezTo>
                        <a:pt x="1319" y="152"/>
                        <a:pt x="1296" y="106"/>
                        <a:pt x="1325" y="71"/>
                      </a:cubicBezTo>
                      <a:cubicBezTo>
                        <a:pt x="1346" y="44"/>
                        <a:pt x="1380" y="30"/>
                        <a:pt x="1411" y="17"/>
                      </a:cubicBezTo>
                      <a:cubicBezTo>
                        <a:pt x="1449" y="0"/>
                        <a:pt x="1493" y="23"/>
                        <a:pt x="1527" y="49"/>
                      </a:cubicBezTo>
                      <a:cubicBezTo>
                        <a:pt x="1558" y="71"/>
                        <a:pt x="1595" y="85"/>
                        <a:pt x="1623" y="110"/>
                      </a:cubicBezTo>
                      <a:cubicBezTo>
                        <a:pt x="1653" y="137"/>
                        <a:pt x="1690" y="153"/>
                        <a:pt x="1720" y="180"/>
                      </a:cubicBezTo>
                      <a:cubicBezTo>
                        <a:pt x="1747" y="204"/>
                        <a:pt x="1778" y="227"/>
                        <a:pt x="1818" y="225"/>
                      </a:cubicBezTo>
                      <a:cubicBezTo>
                        <a:pt x="1862" y="223"/>
                        <a:pt x="1906" y="250"/>
                        <a:pt x="1951" y="247"/>
                      </a:cubicBezTo>
                      <a:cubicBezTo>
                        <a:pt x="1991" y="244"/>
                        <a:pt x="2021" y="214"/>
                        <a:pt x="2057" y="201"/>
                      </a:cubicBezTo>
                      <a:cubicBezTo>
                        <a:pt x="2092" y="188"/>
                        <a:pt x="2127" y="174"/>
                        <a:pt x="2161" y="159"/>
                      </a:cubicBezTo>
                      <a:lnTo>
                        <a:pt x="2192" y="141"/>
                      </a:lnTo>
                      <a:lnTo>
                        <a:pt x="2222" y="121"/>
                      </a:lnTo>
                      <a:lnTo>
                        <a:pt x="2238" y="96"/>
                      </a:lnTo>
                    </a:path>
                  </a:pathLst>
                </a:custGeom>
                <a:noFill/>
                <a:ln w="36720">
                  <a:solidFill>
                    <a:srgbClr val="80808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9" name="AutoShape 18"/>
                <p:cNvSpPr>
                  <a:spLocks noChangeArrowheads="1"/>
                </p:cNvSpPr>
                <p:nvPr/>
              </p:nvSpPr>
              <p:spPr bwMode="auto">
                <a:xfrm rot="3600000">
                  <a:off x="2433" y="952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7" name="Line 20"/>
              <p:cNvSpPr>
                <a:spLocks noChangeShapeType="1"/>
              </p:cNvSpPr>
              <p:nvPr/>
            </p:nvSpPr>
            <p:spPr bwMode="auto">
              <a:xfrm>
                <a:off x="7351712" y="3543300"/>
                <a:ext cx="280987" cy="15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Line 23"/>
              <p:cNvSpPr>
                <a:spLocks noChangeShapeType="1"/>
              </p:cNvSpPr>
              <p:nvPr/>
            </p:nvSpPr>
            <p:spPr bwMode="auto">
              <a:xfrm>
                <a:off x="7351712" y="3003550"/>
                <a:ext cx="280987" cy="1588"/>
              </a:xfrm>
              <a:prstGeom prst="line">
                <a:avLst/>
              </a:prstGeom>
              <a:noFill/>
              <a:ln w="3672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Oval 24"/>
              <p:cNvSpPr>
                <a:spLocks noChangeArrowheads="1"/>
              </p:cNvSpPr>
              <p:nvPr/>
            </p:nvSpPr>
            <p:spPr bwMode="auto">
              <a:xfrm>
                <a:off x="6867525" y="2616200"/>
                <a:ext cx="1371600" cy="1371600"/>
              </a:xfrm>
              <a:prstGeom prst="ellipse">
                <a:avLst/>
              </a:prstGeom>
              <a:noFill/>
              <a:ln w="36720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Line 25"/>
              <p:cNvSpPr>
                <a:spLocks noChangeShapeType="1"/>
              </p:cNvSpPr>
              <p:nvPr/>
            </p:nvSpPr>
            <p:spPr bwMode="auto">
              <a:xfrm flipV="1">
                <a:off x="4316412" y="3108325"/>
                <a:ext cx="2514600" cy="231775"/>
              </a:xfrm>
              <a:prstGeom prst="line">
                <a:avLst/>
              </a:prstGeom>
              <a:noFill/>
              <a:ln w="36720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Line 26"/>
              <p:cNvSpPr>
                <a:spLocks noChangeShapeType="1"/>
              </p:cNvSpPr>
              <p:nvPr/>
            </p:nvSpPr>
            <p:spPr bwMode="auto">
              <a:xfrm>
                <a:off x="4316412" y="3338513"/>
                <a:ext cx="2514600" cy="228600"/>
              </a:xfrm>
              <a:prstGeom prst="line">
                <a:avLst/>
              </a:prstGeom>
              <a:noFill/>
              <a:ln w="36720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 bwMode="auto">
              <a:xfrm>
                <a:off x="7419974" y="2928545"/>
                <a:ext cx="152400" cy="1524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43" name="Freeform 42"/>
              <p:cNvSpPr/>
              <p:nvPr/>
            </p:nvSpPr>
            <p:spPr bwMode="auto">
              <a:xfrm>
                <a:off x="7297311" y="3080470"/>
                <a:ext cx="92697" cy="414779"/>
              </a:xfrm>
              <a:custGeom>
                <a:avLst/>
                <a:gdLst>
                  <a:gd name="connsiteX0" fmla="*/ 45563 w 92697"/>
                  <a:gd name="connsiteY0" fmla="*/ 0 h 414779"/>
                  <a:gd name="connsiteX1" fmla="*/ 7856 w 92697"/>
                  <a:gd name="connsiteY1" fmla="*/ 245097 h 414779"/>
                  <a:gd name="connsiteX2" fmla="*/ 92697 w 92697"/>
                  <a:gd name="connsiteY2" fmla="*/ 414779 h 41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697" h="414779">
                    <a:moveTo>
                      <a:pt x="45563" y="0"/>
                    </a:moveTo>
                    <a:cubicBezTo>
                      <a:pt x="22781" y="87983"/>
                      <a:pt x="0" y="175967"/>
                      <a:pt x="7856" y="245097"/>
                    </a:cubicBezTo>
                    <a:cubicBezTo>
                      <a:pt x="15712" y="314227"/>
                      <a:pt x="54204" y="364503"/>
                      <a:pt x="92697" y="414779"/>
                    </a:cubicBezTo>
                  </a:path>
                </a:pathLst>
              </a:custGeom>
              <a:noFill/>
              <a:ln w="254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2812418" y="3248025"/>
                    <a:ext cx="702307" cy="43582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Γ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sub>
                          </m:sSub>
                        </m:oMath>
                      </m:oMathPara>
                    </a14:m>
                    <a:endParaRPr lang="en-GB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5" name="TextBox 2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12418" y="3248025"/>
                    <a:ext cx="702307" cy="435825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 b="-2817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5022218" y="2362201"/>
                    <a:ext cx="514885" cy="43582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oMath>
                      </m:oMathPara>
                    </a14:m>
                    <a:endParaRPr lang="en-GB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7" name="TextBox 2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22218" y="2362201"/>
                    <a:ext cx="514885" cy="435825"/>
                  </a:xfrm>
                  <a:prstGeom prst="rect">
                    <a:avLst/>
                  </a:prstGeom>
                  <a:blipFill rotWithShape="1"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7536818" y="3352801"/>
                    <a:ext cx="591380" cy="3785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|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𝑔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〉</m:t>
                          </m:r>
                        </m:oMath>
                      </m:oMathPara>
                    </a14:m>
                    <a:endParaRPr lang="en-GB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8" name="TextBox 2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36818" y="3352801"/>
                    <a:ext cx="591380" cy="378565"/>
                  </a:xfrm>
                  <a:prstGeom prst="rect">
                    <a:avLst/>
                  </a:prstGeom>
                  <a:blipFill rotWithShape="1">
                    <a:blip r:embed="rId11"/>
                    <a:stretch>
                      <a:fillRect b="-1774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7519989" y="2790825"/>
                    <a:ext cx="562205" cy="3785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|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𝑒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〉</m:t>
                          </m:r>
                        </m:oMath>
                      </m:oMathPara>
                    </a14:m>
                    <a:endParaRPr lang="en-GB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9" name="TextBox 2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19989" y="2790825"/>
                    <a:ext cx="562205" cy="378565"/>
                  </a:xfrm>
                  <a:prstGeom prst="rect">
                    <a:avLst/>
                  </a:prstGeom>
                  <a:blipFill rotWithShape="1">
                    <a:blip r:embed="rId12"/>
                    <a:stretch>
                      <a:fillRect b="-1774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/>
                <p:cNvSpPr txBox="1"/>
                <p:nvPr/>
              </p:nvSpPr>
              <p:spPr>
                <a:xfrm>
                  <a:off x="7437082" y="6171770"/>
                  <a:ext cx="1487843" cy="840743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𝐶</m:t>
                        </m:r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8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Γ</m:t>
                                </m:r>
                              </m:e>
                              <m:sub>
                                <m:r>
                                  <a:rPr lang="en-US" sz="28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8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𝐷</m:t>
                                </m:r>
                              </m:sub>
                            </m:sSub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Γ</m:t>
                            </m:r>
                            <m:r>
                              <a:rPr lang="en-US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′</m:t>
                            </m:r>
                          </m:den>
                        </m:f>
                      </m:oMath>
                    </m:oMathPara>
                  </a14:m>
                  <a:endParaRPr lang="en-GB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0" name="TextBox 4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37082" y="6171770"/>
                  <a:ext cx="1487843" cy="840743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/>
                  </a:stretch>
                </a:blipFill>
                <a:ln w="25400">
                  <a:solidFill>
                    <a:srgbClr val="FF0000"/>
                  </a:solidFill>
                </a:ln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11455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Cooperativity</a:t>
            </a:r>
            <a:r>
              <a:rPr lang="en-US" dirty="0" smtClean="0"/>
              <a:t> factors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63944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Atom coupled to tapered nanofiber</a:t>
            </a:r>
            <a:endParaRPr lang="es-ES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1468092"/>
            <a:ext cx="2895600" cy="985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243401" y="1552575"/>
                <a:ext cx="4910124" cy="607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solidFill>
                      <a:srgbClr val="C00000"/>
                    </a:solidFill>
                  </a:rPr>
                  <a:t>Rauschenbeutel (Vienna)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𝑪</m:t>
                      </m:r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∼</m:t>
                      </m:r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𝟎𝟓</m:t>
                      </m:r>
                    </m:oMath>
                  </m:oMathPara>
                </a14:m>
                <a:endParaRPr lang="en-US" b="1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3401" y="1552575"/>
                <a:ext cx="4910124" cy="607602"/>
              </a:xfrm>
              <a:prstGeom prst="rect">
                <a:avLst/>
              </a:prstGeom>
              <a:blipFill rotWithShape="0">
                <a:blip r:embed="rId3"/>
                <a:stretch>
                  <a:fillRect t="-909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2"/>
          <p:cNvSpPr txBox="1">
            <a:spLocks/>
          </p:cNvSpPr>
          <p:nvPr/>
        </p:nvSpPr>
        <p:spPr>
          <a:xfrm>
            <a:off x="511175" y="2520064"/>
            <a:ext cx="9069705" cy="6394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sz="2400" dirty="0" smtClean="0"/>
              <a:t>Atom coupled to photonic crystal waveguide</a:t>
            </a:r>
            <a:endParaRPr lang="es-ES" sz="24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3068639"/>
            <a:ext cx="2074353" cy="1100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243401" y="3282064"/>
                <a:ext cx="4910124" cy="607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solidFill>
                      <a:srgbClr val="C00000"/>
                    </a:solidFill>
                  </a:rPr>
                  <a:t>Kimble (Caltech)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𝑪</m:t>
                      </m:r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∼</m:t>
                      </m:r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b="1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3401" y="3282064"/>
                <a:ext cx="4910124" cy="607602"/>
              </a:xfrm>
              <a:prstGeom prst="rect">
                <a:avLst/>
              </a:prstGeom>
              <a:blipFill rotWithShape="0">
                <a:blip r:embed="rId5"/>
                <a:stretch>
                  <a:fillRect t="-800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ontent Placeholder 2"/>
          <p:cNvSpPr txBox="1">
            <a:spLocks/>
          </p:cNvSpPr>
          <p:nvPr/>
        </p:nvSpPr>
        <p:spPr>
          <a:xfrm>
            <a:off x="509270" y="4238625"/>
            <a:ext cx="9069705" cy="6394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sz="2400" dirty="0" smtClean="0"/>
              <a:t>QD coupled to photonic crystal waveguide</a:t>
            </a:r>
            <a:endParaRPr lang="es-ES" sz="2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5925" y="4746625"/>
            <a:ext cx="1746299" cy="12192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257675" y="5002623"/>
                <a:ext cx="4910124" cy="607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solidFill>
                      <a:srgbClr val="C00000"/>
                    </a:solidFill>
                  </a:rPr>
                  <a:t>Lodahl (Copenhagen)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𝑪</m:t>
                      </m:r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∼</m:t>
                      </m:r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𝟔𝟎</m:t>
                      </m:r>
                    </m:oMath>
                  </m:oMathPara>
                </a14:m>
                <a:endParaRPr lang="en-US" b="1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7675" y="5002623"/>
                <a:ext cx="4910124" cy="607602"/>
              </a:xfrm>
              <a:prstGeom prst="rect">
                <a:avLst/>
              </a:prstGeom>
              <a:blipFill rotWithShape="0">
                <a:blip r:embed="rId7"/>
                <a:stretch>
                  <a:fillRect t="-909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2"/>
          <p:cNvSpPr txBox="1">
            <a:spLocks/>
          </p:cNvSpPr>
          <p:nvPr/>
        </p:nvSpPr>
        <p:spPr>
          <a:xfrm>
            <a:off x="509270" y="5940425"/>
            <a:ext cx="9069705" cy="6394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sz="2400" dirty="0" smtClean="0"/>
              <a:t>Superconducting </a:t>
            </a:r>
            <a:r>
              <a:rPr lang="en-US" sz="2400" dirty="0" err="1" smtClean="0"/>
              <a:t>qubit</a:t>
            </a:r>
            <a:r>
              <a:rPr lang="en-US" sz="2400" dirty="0" smtClean="0"/>
              <a:t>-waveguide</a:t>
            </a:r>
            <a:endParaRPr lang="es-E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257675" y="6704423"/>
                <a:ext cx="4910124" cy="607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solidFill>
                      <a:srgbClr val="C00000"/>
                    </a:solidFill>
                  </a:rPr>
                  <a:t>Wallraff (ETH)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𝑪</m:t>
                      </m:r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∼</m:t>
                      </m:r>
                      <m:r>
                        <a:rPr lang="en-US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</m:oMath>
                  </m:oMathPara>
                </a14:m>
                <a:endParaRPr lang="en-US" b="1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7675" y="6704423"/>
                <a:ext cx="4910124" cy="607602"/>
              </a:xfrm>
              <a:prstGeom prst="rect">
                <a:avLst/>
              </a:prstGeom>
              <a:blipFill rotWithShape="0">
                <a:blip r:embed="rId8"/>
                <a:stretch>
                  <a:fillRect t="-909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0125" y="6359525"/>
            <a:ext cx="3347190" cy="115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99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Single-atom reflection and transmission</a:t>
            </a:r>
            <a:endParaRPr lang="es-E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3873" y="1008381"/>
            <a:ext cx="9069705" cy="683404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smtClean="0"/>
              <a:t>Linear optical scattering problem</a:t>
            </a:r>
            <a:endParaRPr lang="en-GB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3725" y="2915387"/>
            <a:ext cx="3890962" cy="201613"/>
          </a:xfrm>
          <a:prstGeom prst="rect">
            <a:avLst/>
          </a:prstGeom>
          <a:noFill/>
          <a:effectLst/>
        </p:spPr>
      </p:pic>
      <p:sp>
        <p:nvSpPr>
          <p:cNvPr id="6" name="Line 20"/>
          <p:cNvSpPr>
            <a:spLocks noChangeShapeType="1"/>
          </p:cNvSpPr>
          <p:nvPr/>
        </p:nvSpPr>
        <p:spPr bwMode="auto">
          <a:xfrm>
            <a:off x="4837112" y="2567725"/>
            <a:ext cx="280987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>
            <a:off x="4837112" y="2020036"/>
            <a:ext cx="280987" cy="1588"/>
          </a:xfrm>
          <a:prstGeom prst="line">
            <a:avLst/>
          </a:prstGeom>
          <a:noFill/>
          <a:ln w="3672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Oval 24"/>
          <p:cNvSpPr>
            <a:spLocks noChangeArrowheads="1"/>
          </p:cNvSpPr>
          <p:nvPr/>
        </p:nvSpPr>
        <p:spPr bwMode="auto">
          <a:xfrm>
            <a:off x="4352925" y="1640625"/>
            <a:ext cx="1371600" cy="1371600"/>
          </a:xfrm>
          <a:prstGeom prst="ellipse">
            <a:avLst/>
          </a:prstGeom>
          <a:noFill/>
          <a:ln w="3672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Oval 8"/>
          <p:cNvSpPr/>
          <p:nvPr/>
        </p:nvSpPr>
        <p:spPr bwMode="auto">
          <a:xfrm>
            <a:off x="4905374" y="2459776"/>
            <a:ext cx="152400" cy="1524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022218" y="2377226"/>
                <a:ext cx="591380" cy="3785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|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𝑔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〉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218" y="2377226"/>
                <a:ext cx="591380" cy="378565"/>
              </a:xfrm>
              <a:prstGeom prst="rect">
                <a:avLst/>
              </a:prstGeom>
              <a:blipFill rotWithShape="0">
                <a:blip r:embed="rId3"/>
                <a:stretch>
                  <a:fillRect b="-1774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005389" y="1815250"/>
                <a:ext cx="562205" cy="3785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|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𝑒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〉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5389" y="1815250"/>
                <a:ext cx="562205" cy="378565"/>
              </a:xfrm>
              <a:prstGeom prst="rect">
                <a:avLst/>
              </a:prstGeom>
              <a:blipFill rotWithShape="0">
                <a:blip r:embed="rId4"/>
                <a:stretch>
                  <a:fillRect b="-1774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Freeform 11"/>
          <p:cNvSpPr/>
          <p:nvPr/>
        </p:nvSpPr>
        <p:spPr>
          <a:xfrm>
            <a:off x="790575" y="2351316"/>
            <a:ext cx="2800350" cy="460884"/>
          </a:xfrm>
          <a:custGeom>
            <a:avLst/>
            <a:gdLst>
              <a:gd name="connsiteX0" fmla="*/ 0 w 9544050"/>
              <a:gd name="connsiteY0" fmla="*/ 615179 h 642675"/>
              <a:gd name="connsiteX1" fmla="*/ 985838 w 9544050"/>
              <a:gd name="connsiteY1" fmla="*/ 615179 h 642675"/>
              <a:gd name="connsiteX2" fmla="*/ 2714625 w 9544050"/>
              <a:gd name="connsiteY2" fmla="*/ 329429 h 642675"/>
              <a:gd name="connsiteX3" fmla="*/ 5286375 w 9544050"/>
              <a:gd name="connsiteY3" fmla="*/ 816 h 642675"/>
              <a:gd name="connsiteX4" fmla="*/ 7772400 w 9544050"/>
              <a:gd name="connsiteY4" fmla="*/ 429441 h 642675"/>
              <a:gd name="connsiteX5" fmla="*/ 9544050 w 9544050"/>
              <a:gd name="connsiteY5" fmla="*/ 500879 h 64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44050" h="642675">
                <a:moveTo>
                  <a:pt x="0" y="615179"/>
                </a:moveTo>
                <a:cubicBezTo>
                  <a:pt x="266700" y="638991"/>
                  <a:pt x="533401" y="662804"/>
                  <a:pt x="985838" y="615179"/>
                </a:cubicBezTo>
                <a:cubicBezTo>
                  <a:pt x="1438275" y="567554"/>
                  <a:pt x="1997869" y="431823"/>
                  <a:pt x="2714625" y="329429"/>
                </a:cubicBezTo>
                <a:cubicBezTo>
                  <a:pt x="3431381" y="227035"/>
                  <a:pt x="4443413" y="-15853"/>
                  <a:pt x="5286375" y="816"/>
                </a:cubicBezTo>
                <a:cubicBezTo>
                  <a:pt x="6129337" y="17485"/>
                  <a:pt x="7062788" y="346097"/>
                  <a:pt x="7772400" y="429441"/>
                </a:cubicBezTo>
                <a:cubicBezTo>
                  <a:pt x="8482012" y="512785"/>
                  <a:pt x="9013031" y="506832"/>
                  <a:pt x="9544050" y="500879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428606" y="2507400"/>
            <a:ext cx="1371600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113887" y="1833023"/>
                <a:ext cx="2629438" cy="5402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〉"/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1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𝑅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bSup>
                        <m:sSub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𝑘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𝑅</m:t>
                          </m:r>
                        </m:sub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Mathematica3"/>
                            </a:rPr>
                            <m:t>†</m:t>
                          </m:r>
                        </m:sup>
                      </m:sSub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|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𝑣𝑎𝑐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〉</m:t>
                      </m:r>
                    </m:oMath>
                  </m:oMathPara>
                </a14:m>
                <a:endParaRPr lang="en-GB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3887" y="1833023"/>
                <a:ext cx="2629438" cy="54027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 14"/>
          <p:cNvGrpSpPr/>
          <p:nvPr/>
        </p:nvGrpSpPr>
        <p:grpSpPr>
          <a:xfrm>
            <a:off x="5972175" y="1919175"/>
            <a:ext cx="2876550" cy="820509"/>
            <a:chOff x="5514975" y="2812200"/>
            <a:chExt cx="2876550" cy="820509"/>
          </a:xfrm>
        </p:grpSpPr>
        <p:sp>
          <p:nvSpPr>
            <p:cNvPr id="16" name="Freeform 15"/>
            <p:cNvSpPr/>
            <p:nvPr/>
          </p:nvSpPr>
          <p:spPr>
            <a:xfrm>
              <a:off x="5514975" y="3324225"/>
              <a:ext cx="2800350" cy="308484"/>
            </a:xfrm>
            <a:custGeom>
              <a:avLst/>
              <a:gdLst>
                <a:gd name="connsiteX0" fmla="*/ 0 w 9544050"/>
                <a:gd name="connsiteY0" fmla="*/ 615179 h 642675"/>
                <a:gd name="connsiteX1" fmla="*/ 985838 w 9544050"/>
                <a:gd name="connsiteY1" fmla="*/ 615179 h 642675"/>
                <a:gd name="connsiteX2" fmla="*/ 2714625 w 9544050"/>
                <a:gd name="connsiteY2" fmla="*/ 329429 h 642675"/>
                <a:gd name="connsiteX3" fmla="*/ 5286375 w 9544050"/>
                <a:gd name="connsiteY3" fmla="*/ 816 h 642675"/>
                <a:gd name="connsiteX4" fmla="*/ 7772400 w 9544050"/>
                <a:gd name="connsiteY4" fmla="*/ 429441 h 642675"/>
                <a:gd name="connsiteX5" fmla="*/ 9544050 w 9544050"/>
                <a:gd name="connsiteY5" fmla="*/ 500879 h 64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44050" h="642675">
                  <a:moveTo>
                    <a:pt x="0" y="615179"/>
                  </a:moveTo>
                  <a:cubicBezTo>
                    <a:pt x="266700" y="638991"/>
                    <a:pt x="533401" y="662804"/>
                    <a:pt x="985838" y="615179"/>
                  </a:cubicBezTo>
                  <a:cubicBezTo>
                    <a:pt x="1438275" y="567554"/>
                    <a:pt x="1997869" y="431823"/>
                    <a:pt x="2714625" y="329429"/>
                  </a:cubicBezTo>
                  <a:cubicBezTo>
                    <a:pt x="3431381" y="227035"/>
                    <a:pt x="4443413" y="-15853"/>
                    <a:pt x="5286375" y="816"/>
                  </a:cubicBezTo>
                  <a:cubicBezTo>
                    <a:pt x="6129337" y="17485"/>
                    <a:pt x="7062788" y="346097"/>
                    <a:pt x="7772400" y="429441"/>
                  </a:cubicBezTo>
                  <a:cubicBezTo>
                    <a:pt x="8482012" y="512785"/>
                    <a:pt x="9013031" y="506832"/>
                    <a:pt x="9544050" y="500879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7019925" y="3400425"/>
              <a:ext cx="1371600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6595652" y="2812200"/>
                  <a:ext cx="1033873" cy="4358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𝑘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GB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1" name="TextBox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95652" y="2812200"/>
                  <a:ext cx="1033873" cy="435825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b="-19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Group 18"/>
          <p:cNvGrpSpPr/>
          <p:nvPr/>
        </p:nvGrpSpPr>
        <p:grpSpPr>
          <a:xfrm>
            <a:off x="2143125" y="2736000"/>
            <a:ext cx="2800350" cy="740625"/>
            <a:chOff x="1685925" y="3629025"/>
            <a:chExt cx="2800350" cy="740625"/>
          </a:xfrm>
        </p:grpSpPr>
        <p:sp>
          <p:nvSpPr>
            <p:cNvPr id="20" name="Freeform 19"/>
            <p:cNvSpPr/>
            <p:nvPr/>
          </p:nvSpPr>
          <p:spPr>
            <a:xfrm>
              <a:off x="1685925" y="3629025"/>
              <a:ext cx="2800350" cy="308484"/>
            </a:xfrm>
            <a:custGeom>
              <a:avLst/>
              <a:gdLst>
                <a:gd name="connsiteX0" fmla="*/ 0 w 9544050"/>
                <a:gd name="connsiteY0" fmla="*/ 615179 h 642675"/>
                <a:gd name="connsiteX1" fmla="*/ 985838 w 9544050"/>
                <a:gd name="connsiteY1" fmla="*/ 615179 h 642675"/>
                <a:gd name="connsiteX2" fmla="*/ 2714625 w 9544050"/>
                <a:gd name="connsiteY2" fmla="*/ 329429 h 642675"/>
                <a:gd name="connsiteX3" fmla="*/ 5286375 w 9544050"/>
                <a:gd name="connsiteY3" fmla="*/ 816 h 642675"/>
                <a:gd name="connsiteX4" fmla="*/ 7772400 w 9544050"/>
                <a:gd name="connsiteY4" fmla="*/ 429441 h 642675"/>
                <a:gd name="connsiteX5" fmla="*/ 9544050 w 9544050"/>
                <a:gd name="connsiteY5" fmla="*/ 500879 h 64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44050" h="642675">
                  <a:moveTo>
                    <a:pt x="0" y="615179"/>
                  </a:moveTo>
                  <a:cubicBezTo>
                    <a:pt x="266700" y="638991"/>
                    <a:pt x="533401" y="662804"/>
                    <a:pt x="985838" y="615179"/>
                  </a:cubicBezTo>
                  <a:cubicBezTo>
                    <a:pt x="1438275" y="567554"/>
                    <a:pt x="1997869" y="431823"/>
                    <a:pt x="2714625" y="329429"/>
                  </a:cubicBezTo>
                  <a:cubicBezTo>
                    <a:pt x="3431381" y="227035"/>
                    <a:pt x="4443413" y="-15853"/>
                    <a:pt x="5286375" y="816"/>
                  </a:cubicBezTo>
                  <a:cubicBezTo>
                    <a:pt x="6129337" y="17485"/>
                    <a:pt x="7062788" y="346097"/>
                    <a:pt x="7772400" y="429441"/>
                  </a:cubicBezTo>
                  <a:cubicBezTo>
                    <a:pt x="8482012" y="512785"/>
                    <a:pt x="9013031" y="506832"/>
                    <a:pt x="9544050" y="500879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H="1">
              <a:off x="1776413" y="3781425"/>
              <a:ext cx="990600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/>
                <p:cNvSpPr txBox="1"/>
                <p:nvPr/>
              </p:nvSpPr>
              <p:spPr>
                <a:xfrm>
                  <a:off x="1838325" y="3933825"/>
                  <a:ext cx="1057148" cy="4358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𝑘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GB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5" name="TextBox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38325" y="3933825"/>
                  <a:ext cx="1057148" cy="435825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r="-578" b="-19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Group 22"/>
          <p:cNvGrpSpPr/>
          <p:nvPr/>
        </p:nvGrpSpPr>
        <p:grpSpPr>
          <a:xfrm>
            <a:off x="5752075" y="1516800"/>
            <a:ext cx="2791850" cy="436211"/>
            <a:chOff x="5294875" y="2409825"/>
            <a:chExt cx="2791850" cy="436211"/>
          </a:xfrm>
        </p:grpSpPr>
        <p:sp>
          <p:nvSpPr>
            <p:cNvPr id="24" name="AutoShape 15"/>
            <p:cNvSpPr>
              <a:spLocks noChangeArrowheads="1"/>
            </p:cNvSpPr>
            <p:nvPr/>
          </p:nvSpPr>
          <p:spPr bwMode="auto">
            <a:xfrm rot="19800000">
              <a:off x="5294875" y="2711041"/>
              <a:ext cx="1241034" cy="134995"/>
            </a:xfrm>
            <a:prstGeom prst="rightArrow">
              <a:avLst>
                <a:gd name="adj1" fmla="val 50000"/>
                <a:gd name="adj2" fmla="val 230000"/>
              </a:avLst>
            </a:prstGeom>
            <a:solidFill>
              <a:srgbClr val="999999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595652" y="2409825"/>
              <a:ext cx="1491073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loss</a:t>
              </a:r>
              <a:endParaRPr lang="en-GB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85725" y="3629919"/>
                <a:ext cx="10058400" cy="7611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𝑒𝑒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rad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𝑖𝑛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𝑎𝑡𝑜𝑚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𝑖𝑛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𝑎𝑡𝑜𝑚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d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𝑒𝑔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25" y="3629919"/>
                <a:ext cx="10058400" cy="761106"/>
              </a:xfrm>
              <a:prstGeom prst="rect">
                <a:avLst/>
              </a:prstGeom>
              <a:blipFill rotWithShape="0">
                <a:blip r:embed="rId8"/>
                <a:stretch>
                  <a:fillRect b="-320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Content Placeholder 2"/>
          <p:cNvSpPr txBox="1">
            <a:spLocks/>
          </p:cNvSpPr>
          <p:nvPr/>
        </p:nvSpPr>
        <p:spPr>
          <a:xfrm>
            <a:off x="504825" y="4543425"/>
            <a:ext cx="9069705" cy="614178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For linear scattering, enough to solve for a weak coherent state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2918921" y="5385021"/>
                <a:ext cx="3878754" cy="377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→0</m:t>
                      </m:r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921" y="5385021"/>
                <a:ext cx="3878754" cy="377604"/>
              </a:xfrm>
              <a:prstGeom prst="rect">
                <a:avLst/>
              </a:prstGeom>
              <a:blipFill rotWithShape="0">
                <a:blip r:embed="rId9"/>
                <a:stretch>
                  <a:fillRect l="-629" t="-4839" r="-1415" b="-1129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5" name="Group 54"/>
          <p:cNvGrpSpPr/>
          <p:nvPr/>
        </p:nvGrpSpPr>
        <p:grpSpPr>
          <a:xfrm>
            <a:off x="504825" y="5986647"/>
            <a:ext cx="9069705" cy="1299978"/>
            <a:chOff x="504825" y="5986647"/>
            <a:chExt cx="9069705" cy="129997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/>
                <p:cNvSpPr txBox="1"/>
                <p:nvPr/>
              </p:nvSpPr>
              <p:spPr>
                <a:xfrm>
                  <a:off x="1990725" y="6583163"/>
                  <a:ext cx="6019800" cy="7034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𝑔𝑒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</m:sub>
                          </m:sSub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e>
                          </m:rad>
                        </m:num>
                        <m:den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𝛿</m:t>
                          </m:r>
                        </m:den>
                      </m:f>
                    </m:oMath>
                  </a14:m>
                  <a:r>
                    <a:rPr lang="es-ES" sz="2400" dirty="0" smtClean="0"/>
                    <a:t>, </a:t>
                  </a:r>
                  <a:r>
                    <a:rPr lang="es-ES" sz="2400" dirty="0" err="1" smtClean="0"/>
                    <a:t>where</a:t>
                  </a:r>
                  <a:r>
                    <a:rPr lang="es-ES" sz="2400" dirty="0" smtClean="0"/>
                    <a:t>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𝛿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a14:m>
                  <a:endParaRPr lang="es-ES" sz="2400" dirty="0"/>
                </a:p>
              </p:txBody>
            </p:sp>
          </mc:Choice>
          <mc:Fallback xmlns="">
            <p:sp>
              <p:nvSpPr>
                <p:cNvPr id="53" name="TextBox 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90725" y="6583163"/>
                  <a:ext cx="6019800" cy="703462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b="-3478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504825" y="5986647"/>
              <a:ext cx="9069705" cy="614178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 fontScale="85000" lnSpcReduction="10000"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Single atom and classical Rabi frequency! Steady-state atomic coherence:</a:t>
              </a:r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246774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and reflection coefficients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639445"/>
          </a:xfrm>
        </p:spPr>
        <p:txBody>
          <a:bodyPr/>
          <a:lstStyle/>
          <a:p>
            <a:r>
              <a:rPr lang="en-US" dirty="0" smtClean="0"/>
              <a:t>Reflection coefficient: obtain by input-output</a:t>
            </a:r>
            <a:endParaRPr lang="es-E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3514725" y="1568287"/>
                <a:ext cx="2642903" cy="76110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⟨"/>
                              <m:endChr m:val="⟩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𝑜𝑢𝑡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⟨"/>
                              <m:endChr m:val="⟩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𝑔𝑒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ES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4725" y="1568287"/>
                <a:ext cx="2642903" cy="761106"/>
              </a:xfrm>
              <a:prstGeom prst="rect">
                <a:avLst/>
              </a:prstGeom>
              <a:blipFill rotWithShape="0">
                <a:blip r:embed="rId2"/>
                <a:stretch>
                  <a:fillRect b="-320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667125" y="2631056"/>
                <a:ext cx="2102883" cy="5249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𝛿</m:t>
                          </m:r>
                        </m:den>
                      </m:f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7125" y="2631056"/>
                <a:ext cx="2102883" cy="524952"/>
              </a:xfrm>
              <a:prstGeom prst="rect">
                <a:avLst/>
              </a:prstGeom>
              <a:blipFill rotWithShape="0">
                <a:blip r:embed="rId3"/>
                <a:stretch>
                  <a:fillRect t="-1163" b="-116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504825" y="3446780"/>
                <a:ext cx="9069705" cy="639445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rmAutofit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Transmission coefficient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825" y="3446780"/>
                <a:ext cx="9069705" cy="639445"/>
              </a:xfrm>
              <a:prstGeom prst="rect">
                <a:avLst/>
              </a:prstGeom>
              <a:blipFill rotWithShape="0">
                <a:blip r:embed="rId4"/>
                <a:stretch>
                  <a:fillRect l="-941" t="-6667" b="-2857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1228725" y="4019550"/>
            <a:ext cx="7521578" cy="2352675"/>
            <a:chOff x="252413" y="3171825"/>
            <a:chExt cx="7521578" cy="235267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2624" y="3171825"/>
              <a:ext cx="2590101" cy="2352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" name="Straight Arrow Connector 8"/>
            <p:cNvCxnSpPr/>
            <p:nvPr/>
          </p:nvCxnSpPr>
          <p:spPr>
            <a:xfrm flipH="1">
              <a:off x="5605461" y="4279162"/>
              <a:ext cx="762000" cy="38100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5948684" y="3933825"/>
                  <a:ext cx="1825307" cy="44358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𝑹</m:t>
                        </m:r>
                        <m:d>
                          <m:dPr>
                            <m:ctrlPr>
                              <a:rPr lang="en-US" sz="2400" b="1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𝜹</m:t>
                            </m:r>
                          </m:e>
                        </m:d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sz="2400" b="1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400" b="1" i="1" smtClean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1" i="1" smtClean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</m:e>
                            </m:d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oMath>
                    </m:oMathPara>
                  </a14:m>
                  <a:endParaRPr lang="en-GB" b="1" dirty="0">
                    <a:solidFill>
                      <a:srgbClr val="C00000"/>
                    </a:solidFill>
                  </a:endParaRPr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684" y="3933825"/>
                  <a:ext cx="1825307" cy="443583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TextBox 10"/>
            <p:cNvSpPr txBox="1"/>
            <p:nvPr/>
          </p:nvSpPr>
          <p:spPr>
            <a:xfrm>
              <a:off x="252413" y="3752849"/>
              <a:ext cx="3581400" cy="951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Reflectance, transmittance, and loss vs. frequency</a:t>
              </a:r>
            </a:p>
            <a:p>
              <a:r>
                <a:rPr lang="en-US" sz="2000" b="1" dirty="0" smtClean="0">
                  <a:solidFill>
                    <a:srgbClr val="C00000"/>
                  </a:solidFill>
                </a:rPr>
                <a:t>C=20</a:t>
              </a:r>
              <a:endParaRPr lang="en-GB" sz="2000" b="1" dirty="0">
                <a:solidFill>
                  <a:srgbClr val="C000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/>
              <p:cNvSpPr txBox="1">
                <a:spLocks/>
              </p:cNvSpPr>
              <p:nvPr/>
            </p:nvSpPr>
            <p:spPr>
              <a:xfrm>
                <a:off x="495301" y="6189980"/>
                <a:ext cx="9069705" cy="1934845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rmAutofit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On resonance: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𝑅</m:t>
                    </m:r>
                    <m:r>
                      <a:rPr lang="en-US" b="0" i="1" smtClean="0">
                        <a:latin typeface="Cambria Math"/>
                      </a:rPr>
                      <m:t>≈1−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𝐶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lvl="1"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A single atom can form a highly reflecting mirror!</a:t>
                </a:r>
              </a:p>
            </p:txBody>
          </p:sp>
        </mc:Choice>
        <mc:Fallback xmlns="">
          <p:sp>
            <p:nvSpPr>
              <p:cNvPr id="12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1" y="6189980"/>
                <a:ext cx="9069705" cy="1934845"/>
              </a:xfrm>
              <a:prstGeom prst="rect">
                <a:avLst/>
              </a:prstGeom>
              <a:blipFill rotWithShape="0">
                <a:blip r:embed="rId7"/>
                <a:stretch>
                  <a:fillRect l="-94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516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Interpretation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3238" y="2971800"/>
                <a:ext cx="9069387" cy="1800225"/>
              </a:xfrm>
            </p:spPr>
            <p:txBody>
              <a:bodyPr>
                <a:normAutofit fontScale="92500" lnSpcReduction="20000"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dirty="0" smtClean="0"/>
                  <a:t>Resonantly driven dipole phased by 90 degrees relative to incident field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dirty="0" smtClean="0"/>
                  <a:t>Re-emitted field phased by 90 degrees relative to dipole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dirty="0" smtClean="0"/>
                  <a:t>Perfect interference of incident and re-emitted fields in forward direction, when induced dipole is maximal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Γ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=0)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238" y="2971800"/>
                <a:ext cx="9069387" cy="1800225"/>
              </a:xfrm>
              <a:blipFill rotWithShape="0">
                <a:blip r:embed="rId3"/>
                <a:stretch>
                  <a:fillRect l="-807" t="-6441" b="-271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/>
          <p:cNvCxnSpPr/>
          <p:nvPr/>
        </p:nvCxnSpPr>
        <p:spPr bwMode="auto">
          <a:xfrm rot="5400000" flipH="1" flipV="1">
            <a:off x="3783012" y="1989137"/>
            <a:ext cx="1752600" cy="158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>
            <a:off x="3363912" y="2027237"/>
            <a:ext cx="2743200" cy="158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4659312" y="2027237"/>
            <a:ext cx="914400" cy="1588"/>
          </a:xfrm>
          <a:prstGeom prst="straightConnector1">
            <a:avLst/>
          </a:prstGeom>
          <a:solidFill>
            <a:srgbClr val="00B8FF"/>
          </a:solidFill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 rot="16200000" flipV="1">
            <a:off x="4316412" y="1684337"/>
            <a:ext cx="686594" cy="794"/>
          </a:xfrm>
          <a:prstGeom prst="straightConnector1">
            <a:avLst/>
          </a:prstGeom>
          <a:solidFill>
            <a:srgbClr val="00B8FF"/>
          </a:soli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433388"/>
              </p:ext>
            </p:extLst>
          </p:nvPr>
        </p:nvGraphicFramePr>
        <p:xfrm>
          <a:off x="5154612" y="1620837"/>
          <a:ext cx="342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" name="Equation" r:id="rId4" imgW="342720" imgH="330120" progId="Equation.DSMT4">
                  <p:embed/>
                </p:oleObj>
              </mc:Choice>
              <mc:Fallback>
                <p:oleObj name="Equation" r:id="rId4" imgW="34272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4612" y="1620837"/>
                        <a:ext cx="3429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049146"/>
              </p:ext>
            </p:extLst>
          </p:nvPr>
        </p:nvGraphicFramePr>
        <p:xfrm>
          <a:off x="4735512" y="1112837"/>
          <a:ext cx="762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" name="Equation" r:id="rId6" imgW="761760" imgH="330120" progId="Equation.DSMT4">
                  <p:embed/>
                </p:oleObj>
              </mc:Choice>
              <mc:Fallback>
                <p:oleObj name="Equation" r:id="rId6" imgW="7617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5512" y="1112837"/>
                        <a:ext cx="7620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 bwMode="auto">
          <a:xfrm rot="10800000">
            <a:off x="3744912" y="2027237"/>
            <a:ext cx="914400" cy="1588"/>
          </a:xfrm>
          <a:prstGeom prst="straightConnector1">
            <a:avLst/>
          </a:prstGeom>
          <a:solidFill>
            <a:srgbClr val="00B8FF"/>
          </a:solidFill>
          <a:ln w="508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016720"/>
              </p:ext>
            </p:extLst>
          </p:nvPr>
        </p:nvGraphicFramePr>
        <p:xfrm>
          <a:off x="3687175" y="1598319"/>
          <a:ext cx="8763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" name="Equation" r:id="rId8" imgW="876240" imgH="330120" progId="Equation.DSMT4">
                  <p:embed/>
                </p:oleObj>
              </mc:Choice>
              <mc:Fallback>
                <p:oleObj name="Equation" r:id="rId8" imgW="8762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7175" y="1598319"/>
                        <a:ext cx="8763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842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gold standard: cavity QED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Conceptually simple system</a:t>
            </a:r>
          </a:p>
          <a:p>
            <a:pPr lvl="1"/>
            <a:r>
              <a:rPr lang="en-US" dirty="0" smtClean="0"/>
              <a:t>Single (or a few) quantum emitters interacting with single cavity mode</a:t>
            </a:r>
          </a:p>
          <a:p>
            <a:r>
              <a:rPr lang="en-US" dirty="0" smtClean="0"/>
              <a:t>Good model for many real experimental platforms</a:t>
            </a:r>
            <a:endParaRPr lang="es-ES" dirty="0"/>
          </a:p>
        </p:txBody>
      </p:sp>
      <p:grpSp>
        <p:nvGrpSpPr>
          <p:cNvPr id="13" name="Group 12"/>
          <p:cNvGrpSpPr/>
          <p:nvPr/>
        </p:nvGrpSpPr>
        <p:grpSpPr>
          <a:xfrm>
            <a:off x="98251" y="3069828"/>
            <a:ext cx="3919524" cy="2522962"/>
            <a:chOff x="98251" y="3069828"/>
            <a:chExt cx="3919524" cy="2522962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5879" y="3069828"/>
              <a:ext cx="1951854" cy="11687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100" y="3086920"/>
              <a:ext cx="1139118" cy="1151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820" y="4314825"/>
              <a:ext cx="3071812" cy="54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98251" y="4985188"/>
              <a:ext cx="3919524" cy="6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C00000"/>
                  </a:solidFill>
                </a:rPr>
                <a:t>Atoms coupled to </a:t>
              </a:r>
              <a:r>
                <a:rPr lang="en-US" b="1" dirty="0" err="1" smtClean="0">
                  <a:solidFill>
                    <a:srgbClr val="C00000"/>
                  </a:solidFill>
                </a:rPr>
                <a:t>Fabry</a:t>
              </a:r>
              <a:r>
                <a:rPr lang="en-US" b="1" dirty="0" smtClean="0">
                  <a:solidFill>
                    <a:srgbClr val="C00000"/>
                  </a:solidFill>
                </a:rPr>
                <a:t>-Perot or photonic cavities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928993" y="3069827"/>
            <a:ext cx="4757932" cy="2540398"/>
            <a:chOff x="4928993" y="3069827"/>
            <a:chExt cx="4757932" cy="2540398"/>
          </a:xfrm>
        </p:grpSpPr>
        <p:sp>
          <p:nvSpPr>
            <p:cNvPr id="8" name="TextBox 7"/>
            <p:cNvSpPr txBox="1"/>
            <p:nvPr/>
          </p:nvSpPr>
          <p:spPr>
            <a:xfrm>
              <a:off x="4928993" y="5002623"/>
              <a:ext cx="4757932" cy="6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C00000"/>
                  </a:solidFill>
                </a:rPr>
                <a:t>Solid-state emitters coupled to photonic crystal or </a:t>
              </a:r>
              <a:r>
                <a:rPr lang="en-US" b="1" dirty="0" err="1" smtClean="0">
                  <a:solidFill>
                    <a:srgbClr val="C00000"/>
                  </a:solidFill>
                </a:rPr>
                <a:t>plasmonic</a:t>
              </a:r>
              <a:r>
                <a:rPr lang="en-US" b="1" dirty="0" smtClean="0">
                  <a:solidFill>
                    <a:srgbClr val="C00000"/>
                  </a:solidFill>
                </a:rPr>
                <a:t> cavities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8725" y="3069827"/>
              <a:ext cx="2378210" cy="162599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16820" y="3226598"/>
              <a:ext cx="1921642" cy="1393027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1747590" y="5685170"/>
            <a:ext cx="5881935" cy="1735066"/>
            <a:chOff x="1747590" y="5685170"/>
            <a:chExt cx="5881935" cy="173506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7590" y="5685170"/>
              <a:ext cx="2545330" cy="1735066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4395801" y="6244877"/>
              <a:ext cx="3233724" cy="6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C00000"/>
                  </a:solidFill>
                </a:rPr>
                <a:t>Superconducting </a:t>
              </a:r>
              <a:r>
                <a:rPr lang="en-US" b="1" dirty="0" err="1" smtClean="0">
                  <a:solidFill>
                    <a:srgbClr val="C00000"/>
                  </a:solidFill>
                </a:rPr>
                <a:t>qubits</a:t>
              </a:r>
              <a:r>
                <a:rPr lang="en-US" b="1" dirty="0" smtClean="0">
                  <a:solidFill>
                    <a:srgbClr val="C00000"/>
                  </a:solidFill>
                </a:rPr>
                <a:t> and circuits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580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 of classical interpretation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The linear behavior of single atom understood using classical dipoles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But a single atom saturates after one photon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Expect highly nonlinear behavior at the level of single photon intensities!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Atom can’t block two photons at a time, so photon pairs should be transmitted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571320" y="5102913"/>
            <a:ext cx="3934173" cy="2183712"/>
            <a:chOff x="571499" y="3271837"/>
            <a:chExt cx="3935413" cy="2184400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1236662" y="3271837"/>
              <a:ext cx="3270250" cy="2184400"/>
              <a:chOff x="567" y="1207"/>
              <a:chExt cx="2060" cy="1376"/>
            </a:xfrm>
          </p:grpSpPr>
          <p:pic>
            <p:nvPicPr>
              <p:cNvPr id="5" name="Picture 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28" y="1207"/>
                <a:ext cx="945" cy="91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6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67" y="2457"/>
                <a:ext cx="2061" cy="127"/>
              </a:xfrm>
              <a:prstGeom prst="rect">
                <a:avLst/>
              </a:prstGeom>
              <a:noFill/>
              <a:effectLst/>
            </p:spPr>
          </p:pic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1673" y="2234"/>
                <a:ext cx="165" cy="165"/>
              </a:xfrm>
              <a:prstGeom prst="ellipse">
                <a:avLst/>
              </a:prstGeom>
              <a:gradFill rotWithShape="0">
                <a:gsLst>
                  <a:gs pos="0">
                    <a:srgbClr val="FF0000"/>
                  </a:gs>
                  <a:gs pos="100000">
                    <a:srgbClr val="000000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" name="AutoShape 8"/>
              <p:cNvSpPr>
                <a:spLocks noChangeArrowheads="1"/>
              </p:cNvSpPr>
              <p:nvPr/>
            </p:nvSpPr>
            <p:spPr bwMode="auto">
              <a:xfrm>
                <a:off x="1713" y="2004"/>
                <a:ext cx="71" cy="188"/>
              </a:xfrm>
              <a:prstGeom prst="downArrow">
                <a:avLst>
                  <a:gd name="adj1" fmla="val 50000"/>
                  <a:gd name="adj2" fmla="val 66197"/>
                </a:avLst>
              </a:prstGeom>
              <a:solidFill>
                <a:srgbClr val="99CC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" name="Freeform 9"/>
            <p:cNvSpPr>
              <a:spLocks noChangeArrowheads="1"/>
            </p:cNvSpPr>
            <p:nvPr/>
          </p:nvSpPr>
          <p:spPr bwMode="auto">
            <a:xfrm>
              <a:off x="571499" y="4633912"/>
              <a:ext cx="1260475" cy="550862"/>
            </a:xfrm>
            <a:custGeom>
              <a:avLst/>
              <a:gdLst/>
              <a:ahLst/>
              <a:cxnLst>
                <a:cxn ang="0">
                  <a:pos x="50" y="1528"/>
                </a:cxn>
                <a:cxn ang="0">
                  <a:pos x="150" y="1527"/>
                </a:cxn>
                <a:cxn ang="0">
                  <a:pos x="187" y="1520"/>
                </a:cxn>
                <a:cxn ang="0">
                  <a:pos x="251" y="1504"/>
                </a:cxn>
                <a:cxn ang="0">
                  <a:pos x="385" y="1483"/>
                </a:cxn>
                <a:cxn ang="0">
                  <a:pos x="475" y="1459"/>
                </a:cxn>
                <a:cxn ang="0">
                  <a:pos x="567" y="1422"/>
                </a:cxn>
                <a:cxn ang="0">
                  <a:pos x="649" y="1368"/>
                </a:cxn>
                <a:cxn ang="0">
                  <a:pos x="808" y="1236"/>
                </a:cxn>
                <a:cxn ang="0">
                  <a:pos x="874" y="1160"/>
                </a:cxn>
                <a:cxn ang="0">
                  <a:pos x="921" y="1079"/>
                </a:cxn>
                <a:cxn ang="0">
                  <a:pos x="995" y="941"/>
                </a:cxn>
                <a:cxn ang="0">
                  <a:pos x="1075" y="831"/>
                </a:cxn>
                <a:cxn ang="0">
                  <a:pos x="1118" y="757"/>
                </a:cxn>
                <a:cxn ang="0">
                  <a:pos x="1169" y="637"/>
                </a:cxn>
                <a:cxn ang="0">
                  <a:pos x="1233" y="513"/>
                </a:cxn>
                <a:cxn ang="0">
                  <a:pos x="1277" y="419"/>
                </a:cxn>
                <a:cxn ang="0">
                  <a:pos x="1314" y="364"/>
                </a:cxn>
                <a:cxn ang="0">
                  <a:pos x="1399" y="272"/>
                </a:cxn>
                <a:cxn ang="0">
                  <a:pos x="1446" y="206"/>
                </a:cxn>
                <a:cxn ang="0">
                  <a:pos x="1472" y="157"/>
                </a:cxn>
                <a:cxn ang="0">
                  <a:pos x="1499" y="122"/>
                </a:cxn>
                <a:cxn ang="0">
                  <a:pos x="1555" y="75"/>
                </a:cxn>
                <a:cxn ang="0">
                  <a:pos x="1632" y="28"/>
                </a:cxn>
                <a:cxn ang="0">
                  <a:pos x="1666" y="14"/>
                </a:cxn>
                <a:cxn ang="0">
                  <a:pos x="1701" y="5"/>
                </a:cxn>
                <a:cxn ang="0">
                  <a:pos x="1776" y="0"/>
                </a:cxn>
                <a:cxn ang="0">
                  <a:pos x="1853" y="11"/>
                </a:cxn>
                <a:cxn ang="0">
                  <a:pos x="1933" y="37"/>
                </a:cxn>
                <a:cxn ang="0">
                  <a:pos x="2119" y="113"/>
                </a:cxn>
                <a:cxn ang="0">
                  <a:pos x="2196" y="153"/>
                </a:cxn>
                <a:cxn ang="0">
                  <a:pos x="2290" y="231"/>
                </a:cxn>
                <a:cxn ang="0">
                  <a:pos x="2357" y="300"/>
                </a:cxn>
                <a:cxn ang="0">
                  <a:pos x="2410" y="376"/>
                </a:cxn>
                <a:cxn ang="0">
                  <a:pos x="2467" y="507"/>
                </a:cxn>
                <a:cxn ang="0">
                  <a:pos x="2493" y="602"/>
                </a:cxn>
                <a:cxn ang="0">
                  <a:pos x="2533" y="779"/>
                </a:cxn>
                <a:cxn ang="0">
                  <a:pos x="2566" y="857"/>
                </a:cxn>
                <a:cxn ang="0">
                  <a:pos x="2649" y="1015"/>
                </a:cxn>
                <a:cxn ang="0">
                  <a:pos x="2703" y="1130"/>
                </a:cxn>
                <a:cxn ang="0">
                  <a:pos x="2732" y="1168"/>
                </a:cxn>
                <a:cxn ang="0">
                  <a:pos x="2784" y="1226"/>
                </a:cxn>
                <a:cxn ang="0">
                  <a:pos x="2852" y="1306"/>
                </a:cxn>
                <a:cxn ang="0">
                  <a:pos x="2888" y="1336"/>
                </a:cxn>
                <a:cxn ang="0">
                  <a:pos x="2929" y="1356"/>
                </a:cxn>
                <a:cxn ang="0">
                  <a:pos x="3018" y="1376"/>
                </a:cxn>
                <a:cxn ang="0">
                  <a:pos x="3067" y="1389"/>
                </a:cxn>
                <a:cxn ang="0">
                  <a:pos x="3100" y="1406"/>
                </a:cxn>
                <a:cxn ang="0">
                  <a:pos x="3132" y="1429"/>
                </a:cxn>
                <a:cxn ang="0">
                  <a:pos x="3168" y="1441"/>
                </a:cxn>
                <a:cxn ang="0">
                  <a:pos x="3206" y="1443"/>
                </a:cxn>
                <a:cxn ang="0">
                  <a:pos x="3297" y="1441"/>
                </a:cxn>
                <a:cxn ang="0">
                  <a:pos x="3444" y="1443"/>
                </a:cxn>
              </a:cxnLst>
              <a:rect l="0" t="0" r="r" b="b"/>
              <a:pathLst>
                <a:path w="3503" h="1530">
                  <a:moveTo>
                    <a:pt x="0" y="1528"/>
                  </a:moveTo>
                  <a:lnTo>
                    <a:pt x="25" y="1528"/>
                  </a:lnTo>
                  <a:lnTo>
                    <a:pt x="50" y="1528"/>
                  </a:lnTo>
                  <a:lnTo>
                    <a:pt x="100" y="1529"/>
                  </a:lnTo>
                  <a:lnTo>
                    <a:pt x="125" y="1528"/>
                  </a:lnTo>
                  <a:lnTo>
                    <a:pt x="150" y="1527"/>
                  </a:lnTo>
                  <a:lnTo>
                    <a:pt x="162" y="1525"/>
                  </a:lnTo>
                  <a:lnTo>
                    <a:pt x="175" y="1523"/>
                  </a:lnTo>
                  <a:lnTo>
                    <a:pt x="187" y="1520"/>
                  </a:lnTo>
                  <a:lnTo>
                    <a:pt x="199" y="1517"/>
                  </a:lnTo>
                  <a:lnTo>
                    <a:pt x="225" y="1510"/>
                  </a:lnTo>
                  <a:lnTo>
                    <a:pt x="251" y="1504"/>
                  </a:lnTo>
                  <a:lnTo>
                    <a:pt x="305" y="1495"/>
                  </a:lnTo>
                  <a:lnTo>
                    <a:pt x="358" y="1487"/>
                  </a:lnTo>
                  <a:lnTo>
                    <a:pt x="385" y="1483"/>
                  </a:lnTo>
                  <a:lnTo>
                    <a:pt x="411" y="1477"/>
                  </a:lnTo>
                  <a:lnTo>
                    <a:pt x="443" y="1468"/>
                  </a:lnTo>
                  <a:lnTo>
                    <a:pt x="475" y="1459"/>
                  </a:lnTo>
                  <a:lnTo>
                    <a:pt x="506" y="1448"/>
                  </a:lnTo>
                  <a:lnTo>
                    <a:pt x="537" y="1436"/>
                  </a:lnTo>
                  <a:lnTo>
                    <a:pt x="567" y="1422"/>
                  </a:lnTo>
                  <a:lnTo>
                    <a:pt x="596" y="1406"/>
                  </a:lnTo>
                  <a:lnTo>
                    <a:pt x="623" y="1388"/>
                  </a:lnTo>
                  <a:lnTo>
                    <a:pt x="649" y="1368"/>
                  </a:lnTo>
                  <a:lnTo>
                    <a:pt x="756" y="1282"/>
                  </a:lnTo>
                  <a:lnTo>
                    <a:pt x="782" y="1260"/>
                  </a:lnTo>
                  <a:lnTo>
                    <a:pt x="808" y="1236"/>
                  </a:lnTo>
                  <a:lnTo>
                    <a:pt x="832" y="1212"/>
                  </a:lnTo>
                  <a:lnTo>
                    <a:pt x="855" y="1186"/>
                  </a:lnTo>
                  <a:lnTo>
                    <a:pt x="874" y="1160"/>
                  </a:lnTo>
                  <a:lnTo>
                    <a:pt x="891" y="1134"/>
                  </a:lnTo>
                  <a:lnTo>
                    <a:pt x="907" y="1107"/>
                  </a:lnTo>
                  <a:lnTo>
                    <a:pt x="921" y="1079"/>
                  </a:lnTo>
                  <a:lnTo>
                    <a:pt x="948" y="1024"/>
                  </a:lnTo>
                  <a:lnTo>
                    <a:pt x="977" y="969"/>
                  </a:lnTo>
                  <a:lnTo>
                    <a:pt x="995" y="941"/>
                  </a:lnTo>
                  <a:lnTo>
                    <a:pt x="1014" y="913"/>
                  </a:lnTo>
                  <a:lnTo>
                    <a:pt x="1055" y="858"/>
                  </a:lnTo>
                  <a:lnTo>
                    <a:pt x="1075" y="831"/>
                  </a:lnTo>
                  <a:lnTo>
                    <a:pt x="1094" y="803"/>
                  </a:lnTo>
                  <a:lnTo>
                    <a:pt x="1111" y="773"/>
                  </a:lnTo>
                  <a:lnTo>
                    <a:pt x="1118" y="757"/>
                  </a:lnTo>
                  <a:lnTo>
                    <a:pt x="1124" y="741"/>
                  </a:lnTo>
                  <a:lnTo>
                    <a:pt x="1145" y="689"/>
                  </a:lnTo>
                  <a:lnTo>
                    <a:pt x="1169" y="637"/>
                  </a:lnTo>
                  <a:lnTo>
                    <a:pt x="1194" y="586"/>
                  </a:lnTo>
                  <a:lnTo>
                    <a:pt x="1221" y="536"/>
                  </a:lnTo>
                  <a:lnTo>
                    <a:pt x="1233" y="513"/>
                  </a:lnTo>
                  <a:lnTo>
                    <a:pt x="1244" y="489"/>
                  </a:lnTo>
                  <a:lnTo>
                    <a:pt x="1265" y="443"/>
                  </a:lnTo>
                  <a:lnTo>
                    <a:pt x="1277" y="419"/>
                  </a:lnTo>
                  <a:lnTo>
                    <a:pt x="1290" y="397"/>
                  </a:lnTo>
                  <a:lnTo>
                    <a:pt x="1305" y="375"/>
                  </a:lnTo>
                  <a:lnTo>
                    <a:pt x="1314" y="364"/>
                  </a:lnTo>
                  <a:lnTo>
                    <a:pt x="1324" y="353"/>
                  </a:lnTo>
                  <a:lnTo>
                    <a:pt x="1362" y="313"/>
                  </a:lnTo>
                  <a:lnTo>
                    <a:pt x="1399" y="272"/>
                  </a:lnTo>
                  <a:lnTo>
                    <a:pt x="1416" y="251"/>
                  </a:lnTo>
                  <a:lnTo>
                    <a:pt x="1432" y="229"/>
                  </a:lnTo>
                  <a:lnTo>
                    <a:pt x="1446" y="206"/>
                  </a:lnTo>
                  <a:lnTo>
                    <a:pt x="1459" y="182"/>
                  </a:lnTo>
                  <a:lnTo>
                    <a:pt x="1465" y="169"/>
                  </a:lnTo>
                  <a:lnTo>
                    <a:pt x="1472" y="157"/>
                  </a:lnTo>
                  <a:lnTo>
                    <a:pt x="1481" y="145"/>
                  </a:lnTo>
                  <a:lnTo>
                    <a:pt x="1490" y="133"/>
                  </a:lnTo>
                  <a:lnTo>
                    <a:pt x="1499" y="122"/>
                  </a:lnTo>
                  <a:lnTo>
                    <a:pt x="1509" y="112"/>
                  </a:lnTo>
                  <a:lnTo>
                    <a:pt x="1531" y="92"/>
                  </a:lnTo>
                  <a:lnTo>
                    <a:pt x="1555" y="75"/>
                  </a:lnTo>
                  <a:lnTo>
                    <a:pt x="1580" y="58"/>
                  </a:lnTo>
                  <a:lnTo>
                    <a:pt x="1606" y="43"/>
                  </a:lnTo>
                  <a:lnTo>
                    <a:pt x="1632" y="28"/>
                  </a:lnTo>
                  <a:lnTo>
                    <a:pt x="1643" y="23"/>
                  </a:lnTo>
                  <a:lnTo>
                    <a:pt x="1654" y="18"/>
                  </a:lnTo>
                  <a:lnTo>
                    <a:pt x="1666" y="14"/>
                  </a:lnTo>
                  <a:lnTo>
                    <a:pt x="1677" y="11"/>
                  </a:lnTo>
                  <a:lnTo>
                    <a:pt x="1689" y="7"/>
                  </a:lnTo>
                  <a:lnTo>
                    <a:pt x="1701" y="5"/>
                  </a:lnTo>
                  <a:lnTo>
                    <a:pt x="1726" y="2"/>
                  </a:lnTo>
                  <a:lnTo>
                    <a:pt x="1751" y="0"/>
                  </a:lnTo>
                  <a:lnTo>
                    <a:pt x="1776" y="0"/>
                  </a:lnTo>
                  <a:lnTo>
                    <a:pt x="1801" y="2"/>
                  </a:lnTo>
                  <a:lnTo>
                    <a:pt x="1825" y="5"/>
                  </a:lnTo>
                  <a:lnTo>
                    <a:pt x="1853" y="11"/>
                  </a:lnTo>
                  <a:lnTo>
                    <a:pt x="1880" y="18"/>
                  </a:lnTo>
                  <a:lnTo>
                    <a:pt x="1906" y="27"/>
                  </a:lnTo>
                  <a:lnTo>
                    <a:pt x="1933" y="37"/>
                  </a:lnTo>
                  <a:lnTo>
                    <a:pt x="2037" y="80"/>
                  </a:lnTo>
                  <a:lnTo>
                    <a:pt x="2092" y="101"/>
                  </a:lnTo>
                  <a:lnTo>
                    <a:pt x="2119" y="113"/>
                  </a:lnTo>
                  <a:lnTo>
                    <a:pt x="2145" y="125"/>
                  </a:lnTo>
                  <a:lnTo>
                    <a:pt x="2171" y="139"/>
                  </a:lnTo>
                  <a:lnTo>
                    <a:pt x="2196" y="153"/>
                  </a:lnTo>
                  <a:lnTo>
                    <a:pt x="2220" y="170"/>
                  </a:lnTo>
                  <a:lnTo>
                    <a:pt x="2243" y="188"/>
                  </a:lnTo>
                  <a:lnTo>
                    <a:pt x="2290" y="231"/>
                  </a:lnTo>
                  <a:lnTo>
                    <a:pt x="2314" y="253"/>
                  </a:lnTo>
                  <a:lnTo>
                    <a:pt x="2336" y="276"/>
                  </a:lnTo>
                  <a:lnTo>
                    <a:pt x="2357" y="300"/>
                  </a:lnTo>
                  <a:lnTo>
                    <a:pt x="2377" y="324"/>
                  </a:lnTo>
                  <a:lnTo>
                    <a:pt x="2394" y="349"/>
                  </a:lnTo>
                  <a:lnTo>
                    <a:pt x="2410" y="376"/>
                  </a:lnTo>
                  <a:lnTo>
                    <a:pt x="2431" y="420"/>
                  </a:lnTo>
                  <a:lnTo>
                    <a:pt x="2450" y="463"/>
                  </a:lnTo>
                  <a:lnTo>
                    <a:pt x="2467" y="507"/>
                  </a:lnTo>
                  <a:lnTo>
                    <a:pt x="2474" y="530"/>
                  </a:lnTo>
                  <a:lnTo>
                    <a:pt x="2480" y="553"/>
                  </a:lnTo>
                  <a:lnTo>
                    <a:pt x="2493" y="602"/>
                  </a:lnTo>
                  <a:lnTo>
                    <a:pt x="2504" y="652"/>
                  </a:lnTo>
                  <a:lnTo>
                    <a:pt x="2525" y="753"/>
                  </a:lnTo>
                  <a:lnTo>
                    <a:pt x="2533" y="779"/>
                  </a:lnTo>
                  <a:lnTo>
                    <a:pt x="2542" y="806"/>
                  </a:lnTo>
                  <a:lnTo>
                    <a:pt x="2553" y="832"/>
                  </a:lnTo>
                  <a:lnTo>
                    <a:pt x="2566" y="857"/>
                  </a:lnTo>
                  <a:lnTo>
                    <a:pt x="2622" y="958"/>
                  </a:lnTo>
                  <a:lnTo>
                    <a:pt x="2636" y="986"/>
                  </a:lnTo>
                  <a:lnTo>
                    <a:pt x="2649" y="1015"/>
                  </a:lnTo>
                  <a:lnTo>
                    <a:pt x="2674" y="1073"/>
                  </a:lnTo>
                  <a:lnTo>
                    <a:pt x="2688" y="1102"/>
                  </a:lnTo>
                  <a:lnTo>
                    <a:pt x="2703" y="1130"/>
                  </a:lnTo>
                  <a:lnTo>
                    <a:pt x="2712" y="1143"/>
                  </a:lnTo>
                  <a:lnTo>
                    <a:pt x="2722" y="1156"/>
                  </a:lnTo>
                  <a:lnTo>
                    <a:pt x="2732" y="1168"/>
                  </a:lnTo>
                  <a:lnTo>
                    <a:pt x="2744" y="1180"/>
                  </a:lnTo>
                  <a:lnTo>
                    <a:pt x="2764" y="1202"/>
                  </a:lnTo>
                  <a:lnTo>
                    <a:pt x="2784" y="1226"/>
                  </a:lnTo>
                  <a:lnTo>
                    <a:pt x="2821" y="1273"/>
                  </a:lnTo>
                  <a:lnTo>
                    <a:pt x="2841" y="1296"/>
                  </a:lnTo>
                  <a:lnTo>
                    <a:pt x="2852" y="1306"/>
                  </a:lnTo>
                  <a:lnTo>
                    <a:pt x="2863" y="1317"/>
                  </a:lnTo>
                  <a:lnTo>
                    <a:pt x="2875" y="1326"/>
                  </a:lnTo>
                  <a:lnTo>
                    <a:pt x="2888" y="1336"/>
                  </a:lnTo>
                  <a:lnTo>
                    <a:pt x="2902" y="1344"/>
                  </a:lnTo>
                  <a:lnTo>
                    <a:pt x="2917" y="1352"/>
                  </a:lnTo>
                  <a:lnTo>
                    <a:pt x="2929" y="1356"/>
                  </a:lnTo>
                  <a:lnTo>
                    <a:pt x="2942" y="1361"/>
                  </a:lnTo>
                  <a:lnTo>
                    <a:pt x="2967" y="1367"/>
                  </a:lnTo>
                  <a:lnTo>
                    <a:pt x="3018" y="1376"/>
                  </a:lnTo>
                  <a:lnTo>
                    <a:pt x="3043" y="1382"/>
                  </a:lnTo>
                  <a:lnTo>
                    <a:pt x="3055" y="1385"/>
                  </a:lnTo>
                  <a:lnTo>
                    <a:pt x="3067" y="1389"/>
                  </a:lnTo>
                  <a:lnTo>
                    <a:pt x="3078" y="1394"/>
                  </a:lnTo>
                  <a:lnTo>
                    <a:pt x="3089" y="1399"/>
                  </a:lnTo>
                  <a:lnTo>
                    <a:pt x="3100" y="1406"/>
                  </a:lnTo>
                  <a:lnTo>
                    <a:pt x="3110" y="1414"/>
                  </a:lnTo>
                  <a:lnTo>
                    <a:pt x="3121" y="1423"/>
                  </a:lnTo>
                  <a:lnTo>
                    <a:pt x="3132" y="1429"/>
                  </a:lnTo>
                  <a:lnTo>
                    <a:pt x="3144" y="1434"/>
                  </a:lnTo>
                  <a:lnTo>
                    <a:pt x="3156" y="1438"/>
                  </a:lnTo>
                  <a:lnTo>
                    <a:pt x="3168" y="1441"/>
                  </a:lnTo>
                  <a:lnTo>
                    <a:pt x="3180" y="1442"/>
                  </a:lnTo>
                  <a:lnTo>
                    <a:pt x="3193" y="1443"/>
                  </a:lnTo>
                  <a:lnTo>
                    <a:pt x="3206" y="1443"/>
                  </a:lnTo>
                  <a:lnTo>
                    <a:pt x="3258" y="1441"/>
                  </a:lnTo>
                  <a:lnTo>
                    <a:pt x="3284" y="1441"/>
                  </a:lnTo>
                  <a:lnTo>
                    <a:pt x="3297" y="1441"/>
                  </a:lnTo>
                  <a:lnTo>
                    <a:pt x="3309" y="1443"/>
                  </a:lnTo>
                  <a:lnTo>
                    <a:pt x="3380" y="1443"/>
                  </a:lnTo>
                  <a:lnTo>
                    <a:pt x="3444" y="1443"/>
                  </a:lnTo>
                  <a:lnTo>
                    <a:pt x="3502" y="1454"/>
                  </a:lnTo>
                </a:path>
              </a:pathLst>
            </a:custGeom>
            <a:noFill/>
            <a:ln w="54720">
              <a:solidFill>
                <a:srgbClr val="DC2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 noChangeArrowheads="1"/>
            </p:cNvSpPr>
            <p:nvPr/>
          </p:nvSpPr>
          <p:spPr bwMode="auto">
            <a:xfrm>
              <a:off x="787399" y="4560887"/>
              <a:ext cx="1260475" cy="550862"/>
            </a:xfrm>
            <a:custGeom>
              <a:avLst/>
              <a:gdLst/>
              <a:ahLst/>
              <a:cxnLst>
                <a:cxn ang="0">
                  <a:pos x="50" y="1528"/>
                </a:cxn>
                <a:cxn ang="0">
                  <a:pos x="150" y="1527"/>
                </a:cxn>
                <a:cxn ang="0">
                  <a:pos x="187" y="1520"/>
                </a:cxn>
                <a:cxn ang="0">
                  <a:pos x="251" y="1504"/>
                </a:cxn>
                <a:cxn ang="0">
                  <a:pos x="385" y="1483"/>
                </a:cxn>
                <a:cxn ang="0">
                  <a:pos x="475" y="1459"/>
                </a:cxn>
                <a:cxn ang="0">
                  <a:pos x="567" y="1422"/>
                </a:cxn>
                <a:cxn ang="0">
                  <a:pos x="649" y="1368"/>
                </a:cxn>
                <a:cxn ang="0">
                  <a:pos x="808" y="1236"/>
                </a:cxn>
                <a:cxn ang="0">
                  <a:pos x="874" y="1160"/>
                </a:cxn>
                <a:cxn ang="0">
                  <a:pos x="921" y="1079"/>
                </a:cxn>
                <a:cxn ang="0">
                  <a:pos x="995" y="941"/>
                </a:cxn>
                <a:cxn ang="0">
                  <a:pos x="1075" y="831"/>
                </a:cxn>
                <a:cxn ang="0">
                  <a:pos x="1118" y="757"/>
                </a:cxn>
                <a:cxn ang="0">
                  <a:pos x="1169" y="637"/>
                </a:cxn>
                <a:cxn ang="0">
                  <a:pos x="1233" y="513"/>
                </a:cxn>
                <a:cxn ang="0">
                  <a:pos x="1277" y="419"/>
                </a:cxn>
                <a:cxn ang="0">
                  <a:pos x="1314" y="364"/>
                </a:cxn>
                <a:cxn ang="0">
                  <a:pos x="1399" y="272"/>
                </a:cxn>
                <a:cxn ang="0">
                  <a:pos x="1446" y="206"/>
                </a:cxn>
                <a:cxn ang="0">
                  <a:pos x="1472" y="157"/>
                </a:cxn>
                <a:cxn ang="0">
                  <a:pos x="1499" y="122"/>
                </a:cxn>
                <a:cxn ang="0">
                  <a:pos x="1555" y="75"/>
                </a:cxn>
                <a:cxn ang="0">
                  <a:pos x="1632" y="28"/>
                </a:cxn>
                <a:cxn ang="0">
                  <a:pos x="1666" y="14"/>
                </a:cxn>
                <a:cxn ang="0">
                  <a:pos x="1701" y="5"/>
                </a:cxn>
                <a:cxn ang="0">
                  <a:pos x="1776" y="0"/>
                </a:cxn>
                <a:cxn ang="0">
                  <a:pos x="1853" y="11"/>
                </a:cxn>
                <a:cxn ang="0">
                  <a:pos x="1933" y="37"/>
                </a:cxn>
                <a:cxn ang="0">
                  <a:pos x="2119" y="113"/>
                </a:cxn>
                <a:cxn ang="0">
                  <a:pos x="2196" y="153"/>
                </a:cxn>
                <a:cxn ang="0">
                  <a:pos x="2290" y="231"/>
                </a:cxn>
                <a:cxn ang="0">
                  <a:pos x="2357" y="300"/>
                </a:cxn>
                <a:cxn ang="0">
                  <a:pos x="2410" y="376"/>
                </a:cxn>
                <a:cxn ang="0">
                  <a:pos x="2467" y="507"/>
                </a:cxn>
                <a:cxn ang="0">
                  <a:pos x="2493" y="602"/>
                </a:cxn>
                <a:cxn ang="0">
                  <a:pos x="2533" y="779"/>
                </a:cxn>
                <a:cxn ang="0">
                  <a:pos x="2566" y="857"/>
                </a:cxn>
                <a:cxn ang="0">
                  <a:pos x="2649" y="1015"/>
                </a:cxn>
                <a:cxn ang="0">
                  <a:pos x="2703" y="1130"/>
                </a:cxn>
                <a:cxn ang="0">
                  <a:pos x="2732" y="1168"/>
                </a:cxn>
                <a:cxn ang="0">
                  <a:pos x="2784" y="1226"/>
                </a:cxn>
                <a:cxn ang="0">
                  <a:pos x="2852" y="1306"/>
                </a:cxn>
                <a:cxn ang="0">
                  <a:pos x="2888" y="1336"/>
                </a:cxn>
                <a:cxn ang="0">
                  <a:pos x="2929" y="1356"/>
                </a:cxn>
                <a:cxn ang="0">
                  <a:pos x="3018" y="1376"/>
                </a:cxn>
                <a:cxn ang="0">
                  <a:pos x="3067" y="1389"/>
                </a:cxn>
                <a:cxn ang="0">
                  <a:pos x="3100" y="1406"/>
                </a:cxn>
                <a:cxn ang="0">
                  <a:pos x="3132" y="1429"/>
                </a:cxn>
                <a:cxn ang="0">
                  <a:pos x="3168" y="1441"/>
                </a:cxn>
                <a:cxn ang="0">
                  <a:pos x="3206" y="1443"/>
                </a:cxn>
                <a:cxn ang="0">
                  <a:pos x="3297" y="1441"/>
                </a:cxn>
                <a:cxn ang="0">
                  <a:pos x="3444" y="1443"/>
                </a:cxn>
              </a:cxnLst>
              <a:rect l="0" t="0" r="r" b="b"/>
              <a:pathLst>
                <a:path w="3503" h="1530">
                  <a:moveTo>
                    <a:pt x="0" y="1528"/>
                  </a:moveTo>
                  <a:lnTo>
                    <a:pt x="25" y="1528"/>
                  </a:lnTo>
                  <a:lnTo>
                    <a:pt x="50" y="1528"/>
                  </a:lnTo>
                  <a:lnTo>
                    <a:pt x="100" y="1529"/>
                  </a:lnTo>
                  <a:lnTo>
                    <a:pt x="125" y="1528"/>
                  </a:lnTo>
                  <a:lnTo>
                    <a:pt x="150" y="1527"/>
                  </a:lnTo>
                  <a:lnTo>
                    <a:pt x="162" y="1525"/>
                  </a:lnTo>
                  <a:lnTo>
                    <a:pt x="175" y="1523"/>
                  </a:lnTo>
                  <a:lnTo>
                    <a:pt x="187" y="1520"/>
                  </a:lnTo>
                  <a:lnTo>
                    <a:pt x="199" y="1517"/>
                  </a:lnTo>
                  <a:lnTo>
                    <a:pt x="225" y="1510"/>
                  </a:lnTo>
                  <a:lnTo>
                    <a:pt x="251" y="1504"/>
                  </a:lnTo>
                  <a:lnTo>
                    <a:pt x="305" y="1495"/>
                  </a:lnTo>
                  <a:lnTo>
                    <a:pt x="358" y="1487"/>
                  </a:lnTo>
                  <a:lnTo>
                    <a:pt x="385" y="1483"/>
                  </a:lnTo>
                  <a:lnTo>
                    <a:pt x="411" y="1477"/>
                  </a:lnTo>
                  <a:lnTo>
                    <a:pt x="443" y="1468"/>
                  </a:lnTo>
                  <a:lnTo>
                    <a:pt x="475" y="1459"/>
                  </a:lnTo>
                  <a:lnTo>
                    <a:pt x="506" y="1448"/>
                  </a:lnTo>
                  <a:lnTo>
                    <a:pt x="537" y="1436"/>
                  </a:lnTo>
                  <a:lnTo>
                    <a:pt x="567" y="1422"/>
                  </a:lnTo>
                  <a:lnTo>
                    <a:pt x="596" y="1406"/>
                  </a:lnTo>
                  <a:lnTo>
                    <a:pt x="623" y="1388"/>
                  </a:lnTo>
                  <a:lnTo>
                    <a:pt x="649" y="1368"/>
                  </a:lnTo>
                  <a:lnTo>
                    <a:pt x="756" y="1282"/>
                  </a:lnTo>
                  <a:lnTo>
                    <a:pt x="782" y="1260"/>
                  </a:lnTo>
                  <a:lnTo>
                    <a:pt x="808" y="1236"/>
                  </a:lnTo>
                  <a:lnTo>
                    <a:pt x="832" y="1212"/>
                  </a:lnTo>
                  <a:lnTo>
                    <a:pt x="855" y="1186"/>
                  </a:lnTo>
                  <a:lnTo>
                    <a:pt x="874" y="1160"/>
                  </a:lnTo>
                  <a:lnTo>
                    <a:pt x="891" y="1134"/>
                  </a:lnTo>
                  <a:lnTo>
                    <a:pt x="907" y="1107"/>
                  </a:lnTo>
                  <a:lnTo>
                    <a:pt x="921" y="1079"/>
                  </a:lnTo>
                  <a:lnTo>
                    <a:pt x="948" y="1024"/>
                  </a:lnTo>
                  <a:lnTo>
                    <a:pt x="977" y="969"/>
                  </a:lnTo>
                  <a:lnTo>
                    <a:pt x="995" y="941"/>
                  </a:lnTo>
                  <a:lnTo>
                    <a:pt x="1014" y="913"/>
                  </a:lnTo>
                  <a:lnTo>
                    <a:pt x="1055" y="858"/>
                  </a:lnTo>
                  <a:lnTo>
                    <a:pt x="1075" y="831"/>
                  </a:lnTo>
                  <a:lnTo>
                    <a:pt x="1094" y="803"/>
                  </a:lnTo>
                  <a:lnTo>
                    <a:pt x="1111" y="773"/>
                  </a:lnTo>
                  <a:lnTo>
                    <a:pt x="1118" y="757"/>
                  </a:lnTo>
                  <a:lnTo>
                    <a:pt x="1124" y="741"/>
                  </a:lnTo>
                  <a:lnTo>
                    <a:pt x="1145" y="689"/>
                  </a:lnTo>
                  <a:lnTo>
                    <a:pt x="1169" y="637"/>
                  </a:lnTo>
                  <a:lnTo>
                    <a:pt x="1194" y="586"/>
                  </a:lnTo>
                  <a:lnTo>
                    <a:pt x="1221" y="536"/>
                  </a:lnTo>
                  <a:lnTo>
                    <a:pt x="1233" y="513"/>
                  </a:lnTo>
                  <a:lnTo>
                    <a:pt x="1244" y="489"/>
                  </a:lnTo>
                  <a:lnTo>
                    <a:pt x="1265" y="443"/>
                  </a:lnTo>
                  <a:lnTo>
                    <a:pt x="1277" y="419"/>
                  </a:lnTo>
                  <a:lnTo>
                    <a:pt x="1290" y="397"/>
                  </a:lnTo>
                  <a:lnTo>
                    <a:pt x="1305" y="375"/>
                  </a:lnTo>
                  <a:lnTo>
                    <a:pt x="1314" y="364"/>
                  </a:lnTo>
                  <a:lnTo>
                    <a:pt x="1324" y="353"/>
                  </a:lnTo>
                  <a:lnTo>
                    <a:pt x="1362" y="313"/>
                  </a:lnTo>
                  <a:lnTo>
                    <a:pt x="1399" y="272"/>
                  </a:lnTo>
                  <a:lnTo>
                    <a:pt x="1416" y="251"/>
                  </a:lnTo>
                  <a:lnTo>
                    <a:pt x="1432" y="229"/>
                  </a:lnTo>
                  <a:lnTo>
                    <a:pt x="1446" y="206"/>
                  </a:lnTo>
                  <a:lnTo>
                    <a:pt x="1459" y="182"/>
                  </a:lnTo>
                  <a:lnTo>
                    <a:pt x="1465" y="169"/>
                  </a:lnTo>
                  <a:lnTo>
                    <a:pt x="1472" y="157"/>
                  </a:lnTo>
                  <a:lnTo>
                    <a:pt x="1481" y="145"/>
                  </a:lnTo>
                  <a:lnTo>
                    <a:pt x="1490" y="133"/>
                  </a:lnTo>
                  <a:lnTo>
                    <a:pt x="1499" y="122"/>
                  </a:lnTo>
                  <a:lnTo>
                    <a:pt x="1509" y="112"/>
                  </a:lnTo>
                  <a:lnTo>
                    <a:pt x="1531" y="92"/>
                  </a:lnTo>
                  <a:lnTo>
                    <a:pt x="1555" y="75"/>
                  </a:lnTo>
                  <a:lnTo>
                    <a:pt x="1580" y="58"/>
                  </a:lnTo>
                  <a:lnTo>
                    <a:pt x="1606" y="43"/>
                  </a:lnTo>
                  <a:lnTo>
                    <a:pt x="1632" y="28"/>
                  </a:lnTo>
                  <a:lnTo>
                    <a:pt x="1643" y="23"/>
                  </a:lnTo>
                  <a:lnTo>
                    <a:pt x="1654" y="18"/>
                  </a:lnTo>
                  <a:lnTo>
                    <a:pt x="1666" y="14"/>
                  </a:lnTo>
                  <a:lnTo>
                    <a:pt x="1677" y="11"/>
                  </a:lnTo>
                  <a:lnTo>
                    <a:pt x="1689" y="7"/>
                  </a:lnTo>
                  <a:lnTo>
                    <a:pt x="1701" y="5"/>
                  </a:lnTo>
                  <a:lnTo>
                    <a:pt x="1726" y="2"/>
                  </a:lnTo>
                  <a:lnTo>
                    <a:pt x="1751" y="0"/>
                  </a:lnTo>
                  <a:lnTo>
                    <a:pt x="1776" y="0"/>
                  </a:lnTo>
                  <a:lnTo>
                    <a:pt x="1801" y="2"/>
                  </a:lnTo>
                  <a:lnTo>
                    <a:pt x="1825" y="5"/>
                  </a:lnTo>
                  <a:lnTo>
                    <a:pt x="1853" y="11"/>
                  </a:lnTo>
                  <a:lnTo>
                    <a:pt x="1880" y="18"/>
                  </a:lnTo>
                  <a:lnTo>
                    <a:pt x="1906" y="27"/>
                  </a:lnTo>
                  <a:lnTo>
                    <a:pt x="1933" y="37"/>
                  </a:lnTo>
                  <a:lnTo>
                    <a:pt x="2037" y="80"/>
                  </a:lnTo>
                  <a:lnTo>
                    <a:pt x="2092" y="101"/>
                  </a:lnTo>
                  <a:lnTo>
                    <a:pt x="2119" y="113"/>
                  </a:lnTo>
                  <a:lnTo>
                    <a:pt x="2145" y="125"/>
                  </a:lnTo>
                  <a:lnTo>
                    <a:pt x="2171" y="139"/>
                  </a:lnTo>
                  <a:lnTo>
                    <a:pt x="2196" y="153"/>
                  </a:lnTo>
                  <a:lnTo>
                    <a:pt x="2220" y="170"/>
                  </a:lnTo>
                  <a:lnTo>
                    <a:pt x="2243" y="188"/>
                  </a:lnTo>
                  <a:lnTo>
                    <a:pt x="2290" y="231"/>
                  </a:lnTo>
                  <a:lnTo>
                    <a:pt x="2314" y="253"/>
                  </a:lnTo>
                  <a:lnTo>
                    <a:pt x="2336" y="276"/>
                  </a:lnTo>
                  <a:lnTo>
                    <a:pt x="2357" y="300"/>
                  </a:lnTo>
                  <a:lnTo>
                    <a:pt x="2377" y="324"/>
                  </a:lnTo>
                  <a:lnTo>
                    <a:pt x="2394" y="349"/>
                  </a:lnTo>
                  <a:lnTo>
                    <a:pt x="2410" y="376"/>
                  </a:lnTo>
                  <a:lnTo>
                    <a:pt x="2431" y="420"/>
                  </a:lnTo>
                  <a:lnTo>
                    <a:pt x="2450" y="463"/>
                  </a:lnTo>
                  <a:lnTo>
                    <a:pt x="2467" y="507"/>
                  </a:lnTo>
                  <a:lnTo>
                    <a:pt x="2474" y="530"/>
                  </a:lnTo>
                  <a:lnTo>
                    <a:pt x="2480" y="553"/>
                  </a:lnTo>
                  <a:lnTo>
                    <a:pt x="2493" y="602"/>
                  </a:lnTo>
                  <a:lnTo>
                    <a:pt x="2504" y="652"/>
                  </a:lnTo>
                  <a:lnTo>
                    <a:pt x="2525" y="753"/>
                  </a:lnTo>
                  <a:lnTo>
                    <a:pt x="2533" y="779"/>
                  </a:lnTo>
                  <a:lnTo>
                    <a:pt x="2542" y="806"/>
                  </a:lnTo>
                  <a:lnTo>
                    <a:pt x="2553" y="832"/>
                  </a:lnTo>
                  <a:lnTo>
                    <a:pt x="2566" y="857"/>
                  </a:lnTo>
                  <a:lnTo>
                    <a:pt x="2622" y="958"/>
                  </a:lnTo>
                  <a:lnTo>
                    <a:pt x="2636" y="986"/>
                  </a:lnTo>
                  <a:lnTo>
                    <a:pt x="2649" y="1015"/>
                  </a:lnTo>
                  <a:lnTo>
                    <a:pt x="2674" y="1073"/>
                  </a:lnTo>
                  <a:lnTo>
                    <a:pt x="2688" y="1102"/>
                  </a:lnTo>
                  <a:lnTo>
                    <a:pt x="2703" y="1130"/>
                  </a:lnTo>
                  <a:lnTo>
                    <a:pt x="2712" y="1143"/>
                  </a:lnTo>
                  <a:lnTo>
                    <a:pt x="2722" y="1156"/>
                  </a:lnTo>
                  <a:lnTo>
                    <a:pt x="2732" y="1168"/>
                  </a:lnTo>
                  <a:lnTo>
                    <a:pt x="2744" y="1180"/>
                  </a:lnTo>
                  <a:lnTo>
                    <a:pt x="2764" y="1202"/>
                  </a:lnTo>
                  <a:lnTo>
                    <a:pt x="2784" y="1226"/>
                  </a:lnTo>
                  <a:lnTo>
                    <a:pt x="2821" y="1273"/>
                  </a:lnTo>
                  <a:lnTo>
                    <a:pt x="2841" y="1296"/>
                  </a:lnTo>
                  <a:lnTo>
                    <a:pt x="2852" y="1306"/>
                  </a:lnTo>
                  <a:lnTo>
                    <a:pt x="2863" y="1317"/>
                  </a:lnTo>
                  <a:lnTo>
                    <a:pt x="2875" y="1326"/>
                  </a:lnTo>
                  <a:lnTo>
                    <a:pt x="2888" y="1336"/>
                  </a:lnTo>
                  <a:lnTo>
                    <a:pt x="2902" y="1344"/>
                  </a:lnTo>
                  <a:lnTo>
                    <a:pt x="2917" y="1352"/>
                  </a:lnTo>
                  <a:lnTo>
                    <a:pt x="2929" y="1356"/>
                  </a:lnTo>
                  <a:lnTo>
                    <a:pt x="2942" y="1361"/>
                  </a:lnTo>
                  <a:lnTo>
                    <a:pt x="2967" y="1367"/>
                  </a:lnTo>
                  <a:lnTo>
                    <a:pt x="3018" y="1376"/>
                  </a:lnTo>
                  <a:lnTo>
                    <a:pt x="3043" y="1382"/>
                  </a:lnTo>
                  <a:lnTo>
                    <a:pt x="3055" y="1385"/>
                  </a:lnTo>
                  <a:lnTo>
                    <a:pt x="3067" y="1389"/>
                  </a:lnTo>
                  <a:lnTo>
                    <a:pt x="3078" y="1394"/>
                  </a:lnTo>
                  <a:lnTo>
                    <a:pt x="3089" y="1399"/>
                  </a:lnTo>
                  <a:lnTo>
                    <a:pt x="3100" y="1406"/>
                  </a:lnTo>
                  <a:lnTo>
                    <a:pt x="3110" y="1414"/>
                  </a:lnTo>
                  <a:lnTo>
                    <a:pt x="3121" y="1423"/>
                  </a:lnTo>
                  <a:lnTo>
                    <a:pt x="3132" y="1429"/>
                  </a:lnTo>
                  <a:lnTo>
                    <a:pt x="3144" y="1434"/>
                  </a:lnTo>
                  <a:lnTo>
                    <a:pt x="3156" y="1438"/>
                  </a:lnTo>
                  <a:lnTo>
                    <a:pt x="3168" y="1441"/>
                  </a:lnTo>
                  <a:lnTo>
                    <a:pt x="3180" y="1442"/>
                  </a:lnTo>
                  <a:lnTo>
                    <a:pt x="3193" y="1443"/>
                  </a:lnTo>
                  <a:lnTo>
                    <a:pt x="3206" y="1443"/>
                  </a:lnTo>
                  <a:lnTo>
                    <a:pt x="3258" y="1441"/>
                  </a:lnTo>
                  <a:lnTo>
                    <a:pt x="3284" y="1441"/>
                  </a:lnTo>
                  <a:lnTo>
                    <a:pt x="3297" y="1441"/>
                  </a:lnTo>
                  <a:lnTo>
                    <a:pt x="3309" y="1443"/>
                  </a:lnTo>
                  <a:lnTo>
                    <a:pt x="3380" y="1443"/>
                  </a:lnTo>
                  <a:lnTo>
                    <a:pt x="3444" y="1443"/>
                  </a:lnTo>
                  <a:lnTo>
                    <a:pt x="3502" y="1454"/>
                  </a:lnTo>
                </a:path>
              </a:pathLst>
            </a:custGeom>
            <a:noFill/>
            <a:ln w="54720">
              <a:solidFill>
                <a:srgbClr val="DC2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auto">
            <a:xfrm>
              <a:off x="1952624" y="4948237"/>
              <a:ext cx="866775" cy="144462"/>
            </a:xfrm>
            <a:prstGeom prst="rightArrow">
              <a:avLst>
                <a:gd name="adj1" fmla="val 50000"/>
                <a:gd name="adj2" fmla="val 150001"/>
              </a:avLst>
            </a:prstGeom>
            <a:solidFill>
              <a:srgbClr val="99CC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" name="Content Placeholder 2"/>
          <p:cNvSpPr txBox="1">
            <a:spLocks/>
          </p:cNvSpPr>
          <p:nvPr/>
        </p:nvSpPr>
        <p:spPr>
          <a:xfrm>
            <a:off x="4369020" y="5472112"/>
            <a:ext cx="5272005" cy="180022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Look in higher-order correlation functions of the transmitted field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52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Second-order correlation function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1172845"/>
          </a:xfrm>
        </p:spPr>
        <p:txBody>
          <a:bodyPr/>
          <a:lstStyle/>
          <a:p>
            <a:r>
              <a:rPr lang="en-US" dirty="0" smtClean="0"/>
              <a:t>The relative likelihood of detecting a transmitted photon at time t, given a detection at t=0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438657" y="2115292"/>
                <a:ext cx="4733668" cy="980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⟨"/>
                              <m:endChr m:val="⟩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𝑜𝑢𝑡</m:t>
                                  </m:r>
                                </m:sub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†</m:t>
                                  </m:r>
                                </m:sup>
                              </m:sSub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(0)</m:t>
                              </m:r>
                              <m:sSubSup>
                                <m:sSub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𝑜𝑢𝑡</m:t>
                                  </m:r>
                                </m:sub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†</m:t>
                                  </m:r>
                                </m:sup>
                              </m:sSub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𝑜𝑢𝑡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𝑜𝑢𝑡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(0)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⟨"/>
                                  <m:endChr m:val="⟩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𝑜𝑢𝑡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†</m:t>
                                      </m:r>
                                    </m:sup>
                                  </m:sSubSup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𝑜𝑢𝑡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657" y="2115292"/>
                <a:ext cx="4733668" cy="980333"/>
              </a:xfrm>
              <a:prstGeom prst="rect">
                <a:avLst/>
              </a:prstGeom>
              <a:blipFill rotWithShape="0">
                <a:blip r:embed="rId2"/>
                <a:stretch>
                  <a:fillRect t="-3106" b="-124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524125" y="3430342"/>
                <a:ext cx="5265480" cy="2748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d>
                      </m:sup>
                    </m:sSup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s-ES" dirty="0" smtClean="0"/>
                  <a:t> </a:t>
                </a:r>
                <a:r>
                  <a:rPr lang="es-ES" dirty="0" err="1" smtClean="0"/>
                  <a:t>for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Poissonian</a:t>
                </a:r>
                <a:r>
                  <a:rPr lang="es-ES" dirty="0" smtClean="0"/>
                  <a:t> (</a:t>
                </a:r>
                <a:r>
                  <a:rPr lang="es-ES" dirty="0" err="1" smtClean="0"/>
                  <a:t>coherent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state</a:t>
                </a:r>
                <a:r>
                  <a:rPr lang="es-ES" dirty="0" smtClean="0"/>
                  <a:t>) </a:t>
                </a:r>
                <a:r>
                  <a:rPr lang="es-ES" dirty="0" err="1" smtClean="0"/>
                  <a:t>statistics</a:t>
                </a:r>
                <a:endParaRPr lang="es-E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4125" y="3430342"/>
                <a:ext cx="5265480" cy="274883"/>
              </a:xfrm>
              <a:prstGeom prst="rect">
                <a:avLst/>
              </a:prstGeom>
              <a:blipFill rotWithShape="0">
                <a:blip r:embed="rId3"/>
                <a:stretch>
                  <a:fillRect l="-1620" t="-28889" r="-2083" b="-5111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2"/>
          <p:cNvSpPr txBox="1">
            <a:spLocks/>
          </p:cNvSpPr>
          <p:nvPr/>
        </p:nvSpPr>
        <p:spPr>
          <a:xfrm>
            <a:off x="504825" y="3980180"/>
            <a:ext cx="9069705" cy="11728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How do we calculate this?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3804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Density matrix picture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3873" y="1008380"/>
                <a:ext cx="9069705" cy="2011045"/>
              </a:xfrm>
            </p:spPr>
            <p:txBody>
              <a:bodyPr/>
              <a:lstStyle/>
              <a:p>
                <a:r>
                  <a:rPr lang="en-US" dirty="0" smtClean="0"/>
                  <a:t>Suppose we work know the steady-state density matrix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𝑎𝑡𝑜𝑚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𝑠𝑠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r>
                  <a:rPr lang="en-US" dirty="0" smtClean="0"/>
                  <a:t>First calculate average intensity:</a:t>
                </a:r>
                <a:endParaRPr lang="es-E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873" y="1008380"/>
                <a:ext cx="9069705" cy="2011045"/>
              </a:xfrm>
              <a:blipFill rotWithShape="0">
                <a:blip r:embed="rId2"/>
                <a:stretch>
                  <a:fillRect l="-941" t="-212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371725" y="2480880"/>
                <a:ext cx="5334000" cy="538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s-E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bSup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Tr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bSup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𝑎𝑡𝑜𝑚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ES" dirty="0" smtClean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1725" y="2480880"/>
                <a:ext cx="5334000" cy="53854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 txBox="1">
                <a:spLocks/>
              </p:cNvSpPr>
              <p:nvPr/>
            </p:nvSpPr>
            <p:spPr>
              <a:xfrm>
                <a:off x="504825" y="3294380"/>
                <a:ext cx="9069705" cy="2011045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rmAutofit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Write output field in terms of atomic operators:</a:t>
                </a:r>
                <a:br>
                  <a:rPr lang="en-US" dirty="0" smtClean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𝑜𝑢𝑡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sub>
                            </m:sSub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</m:den>
                        </m:f>
                      </m:e>
                    </m:rad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𝑔𝑒</m:t>
                        </m:r>
                      </m:sub>
                    </m:sSub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8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825" y="3294380"/>
                <a:ext cx="9069705" cy="2011045"/>
              </a:xfrm>
              <a:prstGeom prst="rect">
                <a:avLst/>
              </a:prstGeom>
              <a:blipFill rotWithShape="0">
                <a:blip r:embed="rId4"/>
                <a:stretch>
                  <a:fillRect l="-941" t="-212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ontent Placeholder 2"/>
          <p:cNvSpPr txBox="1">
            <a:spLocks/>
          </p:cNvSpPr>
          <p:nvPr/>
        </p:nvSpPr>
        <p:spPr>
          <a:xfrm>
            <a:off x="498475" y="5123180"/>
            <a:ext cx="9069705" cy="20110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Substituting back, we see that we just have to calculate atomic expectation values!</a:t>
            </a:r>
          </a:p>
        </p:txBody>
      </p:sp>
    </p:spTree>
    <p:extLst>
      <p:ext uri="{BB962C8B-B14F-4D97-AF65-F5344CB8AC3E}">
        <p14:creationId xmlns:p14="http://schemas.microsoft.com/office/powerpoint/2010/main" val="139439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Density matrix picture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3873" y="1008380"/>
                <a:ext cx="9069705" cy="2011045"/>
              </a:xfrm>
            </p:spPr>
            <p:txBody>
              <a:bodyPr/>
              <a:lstStyle/>
              <a:p>
                <a:r>
                  <a:rPr lang="en-US" dirty="0" smtClean="0"/>
                  <a:t>Suppose we work know the steady-state density matrix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𝑎𝑡𝑜𝑚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𝑠𝑠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r>
                  <a:rPr lang="en-US" dirty="0" smtClean="0"/>
                  <a:t>A bit trickier:</a:t>
                </a:r>
                <a:endParaRPr lang="es-E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873" y="1008380"/>
                <a:ext cx="9069705" cy="2011045"/>
              </a:xfrm>
              <a:blipFill rotWithShape="0">
                <a:blip r:embed="rId2"/>
                <a:stretch>
                  <a:fillRect l="-941" t="-212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533525" y="2404680"/>
                <a:ext cx="7150100" cy="9240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b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(0)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b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(0)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Tr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b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(0)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b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(0)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𝑎𝑡𝑜𝑚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ES" dirty="0" smtClean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3525" y="2404680"/>
                <a:ext cx="7150100" cy="92403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 14"/>
          <p:cNvGrpSpPr/>
          <p:nvPr/>
        </p:nvGrpSpPr>
        <p:grpSpPr>
          <a:xfrm>
            <a:off x="162725" y="3370580"/>
            <a:ext cx="10133800" cy="964868"/>
            <a:chOff x="162725" y="3370580"/>
            <a:chExt cx="10133800" cy="964868"/>
          </a:xfrm>
        </p:grpSpPr>
        <p:sp>
          <p:nvSpPr>
            <p:cNvPr id="7" name="Content Placeholder 2"/>
            <p:cNvSpPr txBox="1">
              <a:spLocks/>
            </p:cNvSpPr>
            <p:nvPr/>
          </p:nvSpPr>
          <p:spPr>
            <a:xfrm>
              <a:off x="504825" y="3370580"/>
              <a:ext cx="9069705" cy="715645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First step: re-write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ectangle 7"/>
                <p:cNvSpPr/>
                <p:nvPr/>
              </p:nvSpPr>
              <p:spPr>
                <a:xfrm>
                  <a:off x="162725" y="3857625"/>
                  <a:ext cx="10133800" cy="47782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mtClean="0">
                            <a:latin typeface="Cambria Math" panose="02040503050406030204" pitchFamily="18" charset="0"/>
                          </a:rPr>
                          <m:t>Tr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𝑜𝑢𝑡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†</m:t>
                                </m:r>
                              </m:sup>
                            </m:sSub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(0)</m:t>
                            </m:r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𝑜𝑢𝑡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†</m:t>
                                </m:r>
                              </m:sup>
                            </m:sSub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𝑜𝑢𝑡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𝑜𝑢𝑡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(0)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𝑎𝑡𝑜𝑚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𝑠𝑠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Tr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𝑜𝑢𝑡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†</m:t>
                                </m:r>
                              </m:sup>
                            </m:sSub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𝑜𝑢𝑡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sSub>
                              <m:sSubPr>
                                <m:ctrlP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𝑜𝑢𝑡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(0)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𝑎𝑡𝑜𝑚</m:t>
                                </m:r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𝑠𝑠</m:t>
                                </m:r>
                              </m:sub>
                            </m:sSub>
                            <m:sSubSup>
                              <m:sSubSupPr>
                                <m:ctrlP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𝑜𝑢𝑡</m:t>
                                </m:r>
                              </m:sub>
                              <m:sup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†</m:t>
                                </m:r>
                              </m:sup>
                            </m:sSubSup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(0)</m:t>
                            </m:r>
                          </m:e>
                        </m:d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8" name="Rectangle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2725" y="3857625"/>
                  <a:ext cx="10133800" cy="477823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 txBox="1">
                <a:spLocks/>
              </p:cNvSpPr>
              <p:nvPr/>
            </p:nvSpPr>
            <p:spPr>
              <a:xfrm>
                <a:off x="502920" y="5046980"/>
                <a:ext cx="9069705" cy="1289763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rmAutofit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sz="2400" dirty="0" smtClean="0"/>
                  <a:t>Mathematically, multiply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𝑜𝑢𝑡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𝑖𝑛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𝑖</m:t>
                    </m:r>
                    <m:rad>
                      <m:radPr>
                        <m:deg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</m:den>
                        </m:f>
                      </m:e>
                    </m:rad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𝑔𝑒</m:t>
                        </m:r>
                      </m:sub>
                    </m:sSub>
                  </m:oMath>
                </a14:m>
                <a:r>
                  <a:rPr lang="en-US" sz="2400" dirty="0" smtClean="0"/>
                  <a:t> on steady-state density matrix </a:t>
                </a:r>
              </a:p>
            </p:txBody>
          </p:sp>
        </mc:Choice>
        <mc:Fallback xmlns="">
          <p:sp>
            <p:nvSpPr>
              <p:cNvPr id="9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5046980"/>
                <a:ext cx="9069705" cy="1289763"/>
              </a:xfrm>
              <a:prstGeom prst="rect">
                <a:avLst/>
              </a:prstGeom>
              <a:blipFill rotWithShape="0">
                <a:blip r:embed="rId5"/>
                <a:stretch>
                  <a:fillRect l="-807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4981575" y="4468041"/>
                <a:ext cx="3776355" cy="4778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Tr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b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 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𝑎𝑡𝑜𝑚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𝑐𝑜𝑛𝑑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1575" y="4468041"/>
                <a:ext cx="3776355" cy="47782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504825" y="6149262"/>
                <a:ext cx="9069705" cy="1289763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rmAutofit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sz="2400" dirty="0" smtClean="0"/>
                  <a:t>Physically,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𝑎𝑡𝑜𝑚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𝑐𝑜𝑛𝑑</m:t>
                        </m:r>
                      </m:sub>
                    </m:sSub>
                  </m:oMath>
                </a14:m>
                <a:r>
                  <a:rPr lang="en-US" sz="2400" dirty="0" smtClean="0"/>
                  <a:t> describes my knowledge of the new atomic system, given that I already detected one photon</a:t>
                </a:r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825" y="6149262"/>
                <a:ext cx="9069705" cy="1289763"/>
              </a:xfrm>
              <a:prstGeom prst="rect">
                <a:avLst/>
              </a:prstGeom>
              <a:blipFill rotWithShape="0">
                <a:blip r:embed="rId7"/>
                <a:stretch>
                  <a:fillRect l="-806" t="-284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/>
              <p:cNvSpPr txBox="1">
                <a:spLocks/>
              </p:cNvSpPr>
              <p:nvPr/>
            </p:nvSpPr>
            <p:spPr>
              <a:xfrm>
                <a:off x="542925" y="6981825"/>
                <a:ext cx="9069705" cy="847950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rmAutofit fontScale="85000" lnSpcReduction="10000"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sz="2400" dirty="0" smtClean="0"/>
                  <a:t>Finally,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Tr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†</m:t>
                            </m:r>
                          </m:sup>
                        </m:sSub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 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𝑎𝑡𝑜𝑚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𝑐𝑜𝑛𝑑</m:t>
                            </m:r>
                          </m:sub>
                        </m:sSub>
                      </m:e>
                    </m:d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Tr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†</m:t>
                            </m:r>
                          </m:sup>
                        </m:sSubSup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𝑎𝑡𝑜𝑚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𝑐𝑜𝑛𝑑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</m:oMath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12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925" y="6981825"/>
                <a:ext cx="9069705" cy="847950"/>
              </a:xfrm>
              <a:prstGeom prst="rect">
                <a:avLst/>
              </a:prstGeom>
              <a:blipFill rotWithShape="0">
                <a:blip r:embed="rId8"/>
                <a:stretch>
                  <a:fillRect l="-47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ontent Placeholder 2"/>
          <p:cNvSpPr txBox="1">
            <a:spLocks/>
          </p:cNvSpPr>
          <p:nvPr/>
        </p:nvSpPr>
        <p:spPr>
          <a:xfrm>
            <a:off x="446722" y="6347309"/>
            <a:ext cx="9069705" cy="101551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en-US" b="1" dirty="0" smtClean="0"/>
              <a:t>General prescription works for any number of atoms!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317690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Correlation function of atom mirror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3873" y="1008380"/>
                <a:ext cx="9069705" cy="720059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d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 for transmitted field</a:t>
                </a:r>
                <a:endParaRPr lang="es-E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873" y="1008380"/>
                <a:ext cx="9069705" cy="720059"/>
              </a:xfrm>
              <a:blipFill rotWithShape="0">
                <a:blip r:embed="rId2"/>
                <a:stretch>
                  <a:fillRect t="-168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/>
          <p:cNvGrpSpPr/>
          <p:nvPr/>
        </p:nvGrpSpPr>
        <p:grpSpPr>
          <a:xfrm>
            <a:off x="1457325" y="1647825"/>
            <a:ext cx="7198164" cy="2026708"/>
            <a:chOff x="923925" y="2174875"/>
            <a:chExt cx="7198164" cy="2026708"/>
          </a:xfrm>
        </p:grpSpPr>
        <p:pic>
          <p:nvPicPr>
            <p:cNvPr id="4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3925" y="2255489"/>
              <a:ext cx="7198164" cy="194609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1311275" y="2174875"/>
                  <a:ext cx="907171" cy="2862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=0.6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11275" y="2174875"/>
                  <a:ext cx="907171" cy="28623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6081" r="-6081" b="-10638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3260320" y="2181225"/>
                  <a:ext cx="711605" cy="2862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60320" y="2181225"/>
                  <a:ext cx="711605" cy="286232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6838" r="-6838" b="-10638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5006975" y="2181225"/>
                  <a:ext cx="907171" cy="2862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=1.5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06975" y="2181225"/>
                  <a:ext cx="907171" cy="286232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6040" r="-6040" b="-10638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6968720" y="2174875"/>
                  <a:ext cx="711605" cy="2862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=2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68720" y="2174875"/>
                  <a:ext cx="711605" cy="286232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7759" r="-6897" b="-10638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" name="Content Placeholder 2"/>
          <p:cNvSpPr txBox="1">
            <a:spLocks/>
          </p:cNvSpPr>
          <p:nvPr/>
        </p:nvSpPr>
        <p:spPr>
          <a:xfrm>
            <a:off x="498475" y="3899566"/>
            <a:ext cx="9069705" cy="1939259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Large “bunching” signal for high </a:t>
            </a:r>
            <a:r>
              <a:rPr lang="en-US" dirty="0" err="1" smtClean="0"/>
              <a:t>cooperativity</a:t>
            </a:r>
            <a:endParaRPr lang="en-US" dirty="0" smtClean="0"/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A single atom highly strongly reflects single photons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Unlikely that a transmitted photon passed on its own</a:t>
            </a:r>
            <a:endParaRPr lang="es-ES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09270" y="5534025"/>
            <a:ext cx="9069705" cy="1524000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Use quantum optical techniques to gain greater control of this process!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2448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077450" cy="929587"/>
          </a:xfrm>
          <a:ln/>
        </p:spPr>
        <p:txBody>
          <a:bodyPr/>
          <a:lstStyle/>
          <a:p>
            <a:pPr>
              <a:tabLst>
                <a:tab pos="723683" algn="l"/>
                <a:tab pos="1447366" algn="l"/>
                <a:tab pos="2171048" algn="l"/>
                <a:tab pos="2894731" algn="l"/>
                <a:tab pos="3618414" algn="l"/>
                <a:tab pos="4342097" algn="l"/>
                <a:tab pos="5065780" algn="l"/>
                <a:tab pos="5789463" algn="l"/>
                <a:tab pos="6513145" algn="l"/>
                <a:tab pos="7236828" algn="l"/>
                <a:tab pos="7960511" algn="l"/>
                <a:tab pos="8684194" algn="l"/>
              </a:tabLst>
            </a:pPr>
            <a:r>
              <a:rPr lang="en-US" dirty="0" smtClean="0"/>
              <a:t>Application: single-photon </a:t>
            </a:r>
            <a:r>
              <a:rPr lang="en-US" dirty="0"/>
              <a:t>transistor</a:t>
            </a:r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3427920" y="2567370"/>
            <a:ext cx="3199392" cy="1142640"/>
          </a:xfrm>
          <a:prstGeom prst="roundRect">
            <a:avLst>
              <a:gd name="adj" fmla="val 139"/>
            </a:avLst>
          </a:prstGeom>
          <a:solidFill>
            <a:srgbClr val="99CCFF"/>
          </a:solidFill>
          <a:ln w="9525">
            <a:noFill/>
            <a:round/>
            <a:headEnd/>
            <a:tailEnd/>
          </a:ln>
          <a:effectLst>
            <a:outerShdw dist="51930" dir="2700000" algn="ctr" rotWithShape="0">
              <a:srgbClr val="0099FF"/>
            </a:outerShdw>
          </a:effectLst>
        </p:spPr>
        <p:txBody>
          <a:bodyPr lIns="89972" tIns="66147" rIns="89972" bIns="44986" anchor="ctr" anchorCtr="1"/>
          <a:lstStyle/>
          <a:p>
            <a:pPr algn="ctr">
              <a:tabLst>
                <a:tab pos="723683" algn="l"/>
                <a:tab pos="1447366" algn="l"/>
                <a:tab pos="2171048" algn="l"/>
                <a:tab pos="2894731" algn="l"/>
              </a:tabLst>
            </a:pPr>
            <a:r>
              <a:rPr lang="en-US" sz="2399" b="1">
                <a:solidFill>
                  <a:srgbClr val="0000FF"/>
                </a:solidFill>
                <a:ea typeface="Lucida Sans Unicode" charset="0"/>
                <a:cs typeface="Lucida Sans Unicode" charset="0"/>
              </a:rPr>
              <a:t>Transistor</a:t>
            </a:r>
          </a:p>
        </p:txBody>
      </p:sp>
      <p:sp>
        <p:nvSpPr>
          <p:cNvPr id="34820" name="Line 4"/>
          <p:cNvSpPr>
            <a:spLocks noChangeShapeType="1"/>
          </p:cNvSpPr>
          <p:nvPr/>
        </p:nvSpPr>
        <p:spPr bwMode="auto">
          <a:xfrm>
            <a:off x="1828224" y="3167257"/>
            <a:ext cx="1599696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1" name="Freeform 5"/>
          <p:cNvSpPr>
            <a:spLocks noChangeArrowheads="1"/>
          </p:cNvSpPr>
          <p:nvPr/>
        </p:nvSpPr>
        <p:spPr bwMode="auto">
          <a:xfrm>
            <a:off x="737956" y="2559436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2" name="Freeform 6"/>
          <p:cNvSpPr>
            <a:spLocks noChangeArrowheads="1"/>
          </p:cNvSpPr>
          <p:nvPr/>
        </p:nvSpPr>
        <p:spPr bwMode="auto">
          <a:xfrm>
            <a:off x="1494955" y="2559436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3" name="Freeform 7"/>
          <p:cNvSpPr>
            <a:spLocks noChangeArrowheads="1"/>
          </p:cNvSpPr>
          <p:nvPr/>
        </p:nvSpPr>
        <p:spPr bwMode="auto">
          <a:xfrm>
            <a:off x="2393197" y="2524522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1407670" y="3179953"/>
            <a:ext cx="1828224" cy="3459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9972" tIns="60857" rIns="89972" bIns="44986"/>
          <a:lstStyle/>
          <a:p>
            <a:pPr>
              <a:tabLst>
                <a:tab pos="723683" algn="l"/>
                <a:tab pos="1447366" algn="l"/>
              </a:tabLst>
            </a:pPr>
            <a:r>
              <a:rPr lang="en-US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Signal field</a:t>
            </a:r>
          </a:p>
        </p:txBody>
      </p:sp>
      <p:sp>
        <p:nvSpPr>
          <p:cNvPr id="34825" name="Line 9"/>
          <p:cNvSpPr>
            <a:spLocks noChangeShapeType="1"/>
          </p:cNvSpPr>
          <p:nvPr/>
        </p:nvSpPr>
        <p:spPr bwMode="auto">
          <a:xfrm>
            <a:off x="6686032" y="3167257"/>
            <a:ext cx="1599696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6" name="Freeform 10"/>
          <p:cNvSpPr>
            <a:spLocks noChangeArrowheads="1"/>
          </p:cNvSpPr>
          <p:nvPr/>
        </p:nvSpPr>
        <p:spPr bwMode="auto">
          <a:xfrm>
            <a:off x="6316261" y="2559436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7" name="Freeform 11"/>
          <p:cNvSpPr>
            <a:spLocks noChangeArrowheads="1"/>
          </p:cNvSpPr>
          <p:nvPr/>
        </p:nvSpPr>
        <p:spPr bwMode="auto">
          <a:xfrm>
            <a:off x="7073260" y="2559436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8" name="Freeform 12"/>
          <p:cNvSpPr>
            <a:spLocks noChangeArrowheads="1"/>
          </p:cNvSpPr>
          <p:nvPr/>
        </p:nvSpPr>
        <p:spPr bwMode="auto">
          <a:xfrm>
            <a:off x="7971502" y="2524522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03873" y="1160780"/>
            <a:ext cx="9069705" cy="20110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A single photon in a “gate” field controls the propagation of a stream of “signal” photons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858023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077450" cy="929587"/>
          </a:xfrm>
          <a:ln/>
        </p:spPr>
        <p:txBody>
          <a:bodyPr/>
          <a:lstStyle/>
          <a:p>
            <a:pPr>
              <a:tabLst>
                <a:tab pos="723683" algn="l"/>
                <a:tab pos="1447366" algn="l"/>
                <a:tab pos="2171048" algn="l"/>
                <a:tab pos="2894731" algn="l"/>
                <a:tab pos="3618414" algn="l"/>
                <a:tab pos="4342097" algn="l"/>
                <a:tab pos="5065780" algn="l"/>
                <a:tab pos="5789463" algn="l"/>
                <a:tab pos="6513145" algn="l"/>
                <a:tab pos="7236828" algn="l"/>
                <a:tab pos="7960511" algn="l"/>
                <a:tab pos="8684194" algn="l"/>
              </a:tabLst>
            </a:pPr>
            <a:r>
              <a:rPr lang="en-US"/>
              <a:t>Single-photon transistor</a:t>
            </a:r>
          </a:p>
        </p:txBody>
      </p:sp>
      <p:sp>
        <p:nvSpPr>
          <p:cNvPr id="35843" name="AutoShape 3"/>
          <p:cNvSpPr>
            <a:spLocks noChangeArrowheads="1"/>
          </p:cNvSpPr>
          <p:nvPr/>
        </p:nvSpPr>
        <p:spPr bwMode="auto">
          <a:xfrm>
            <a:off x="3427920" y="2567370"/>
            <a:ext cx="3199392" cy="1142640"/>
          </a:xfrm>
          <a:prstGeom prst="roundRect">
            <a:avLst>
              <a:gd name="adj" fmla="val 139"/>
            </a:avLst>
          </a:prstGeom>
          <a:solidFill>
            <a:srgbClr val="99CCFF"/>
          </a:solidFill>
          <a:ln w="9525">
            <a:noFill/>
            <a:round/>
            <a:headEnd/>
            <a:tailEnd/>
          </a:ln>
          <a:effectLst>
            <a:outerShdw dist="51930" dir="2700000" algn="ctr" rotWithShape="0">
              <a:srgbClr val="0099FF"/>
            </a:outerShdw>
          </a:effectLst>
        </p:spPr>
        <p:txBody>
          <a:bodyPr lIns="89972" tIns="66147" rIns="89972" bIns="44986" anchor="ctr" anchorCtr="1"/>
          <a:lstStyle/>
          <a:p>
            <a:pPr algn="ctr">
              <a:tabLst>
                <a:tab pos="723683" algn="l"/>
                <a:tab pos="1447366" algn="l"/>
                <a:tab pos="2171048" algn="l"/>
                <a:tab pos="2894731" algn="l"/>
              </a:tabLst>
            </a:pPr>
            <a:r>
              <a:rPr lang="en-US" sz="2399" b="1">
                <a:solidFill>
                  <a:srgbClr val="0000FF"/>
                </a:solidFill>
                <a:ea typeface="Lucida Sans Unicode" charset="0"/>
                <a:cs typeface="Lucida Sans Unicode" charset="0"/>
              </a:rPr>
              <a:t>Transistor</a:t>
            </a:r>
          </a:p>
        </p:txBody>
      </p:sp>
      <p:sp>
        <p:nvSpPr>
          <p:cNvPr id="35844" name="Line 4"/>
          <p:cNvSpPr>
            <a:spLocks noChangeShapeType="1"/>
          </p:cNvSpPr>
          <p:nvPr/>
        </p:nvSpPr>
        <p:spPr bwMode="auto">
          <a:xfrm>
            <a:off x="1828224" y="3167257"/>
            <a:ext cx="1599696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45" name="Freeform 5"/>
          <p:cNvSpPr>
            <a:spLocks noChangeArrowheads="1"/>
          </p:cNvSpPr>
          <p:nvPr/>
        </p:nvSpPr>
        <p:spPr bwMode="auto">
          <a:xfrm>
            <a:off x="737956" y="2559436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46" name="Freeform 6"/>
          <p:cNvSpPr>
            <a:spLocks noChangeArrowheads="1"/>
          </p:cNvSpPr>
          <p:nvPr/>
        </p:nvSpPr>
        <p:spPr bwMode="auto">
          <a:xfrm>
            <a:off x="1494955" y="2559436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47" name="Freeform 7"/>
          <p:cNvSpPr>
            <a:spLocks noChangeArrowheads="1"/>
          </p:cNvSpPr>
          <p:nvPr/>
        </p:nvSpPr>
        <p:spPr bwMode="auto">
          <a:xfrm>
            <a:off x="2393197" y="2524522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1407670" y="3179953"/>
            <a:ext cx="1828224" cy="3459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9972" tIns="60857" rIns="89972" bIns="44986"/>
          <a:lstStyle/>
          <a:p>
            <a:pPr>
              <a:tabLst>
                <a:tab pos="723683" algn="l"/>
                <a:tab pos="1447366" algn="l"/>
              </a:tabLst>
            </a:pPr>
            <a:r>
              <a:rPr lang="en-US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Signal field</a:t>
            </a:r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 flipH="1">
            <a:off x="1250557" y="3495766"/>
            <a:ext cx="160287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50" name="Freeform 10"/>
          <p:cNvSpPr>
            <a:spLocks noChangeArrowheads="1"/>
          </p:cNvSpPr>
          <p:nvPr/>
        </p:nvSpPr>
        <p:spPr bwMode="auto">
          <a:xfrm>
            <a:off x="1961533" y="3552898"/>
            <a:ext cx="1260078" cy="550689"/>
          </a:xfrm>
          <a:custGeom>
            <a:avLst/>
            <a:gdLst/>
            <a:ahLst/>
            <a:cxnLst>
              <a:cxn ang="0">
                <a:pos x="3452" y="1"/>
              </a:cxn>
              <a:cxn ang="0">
                <a:pos x="3352" y="2"/>
              </a:cxn>
              <a:cxn ang="0">
                <a:pos x="3315" y="9"/>
              </a:cxn>
              <a:cxn ang="0">
                <a:pos x="3251" y="25"/>
              </a:cxn>
              <a:cxn ang="0">
                <a:pos x="3117" y="46"/>
              </a:cxn>
              <a:cxn ang="0">
                <a:pos x="3027" y="70"/>
              </a:cxn>
              <a:cxn ang="0">
                <a:pos x="2935" y="107"/>
              </a:cxn>
              <a:cxn ang="0">
                <a:pos x="2853" y="161"/>
              </a:cxn>
              <a:cxn ang="0">
                <a:pos x="2694" y="293"/>
              </a:cxn>
              <a:cxn ang="0">
                <a:pos x="2628" y="369"/>
              </a:cxn>
              <a:cxn ang="0">
                <a:pos x="2581" y="450"/>
              </a:cxn>
              <a:cxn ang="0">
                <a:pos x="2507" y="588"/>
              </a:cxn>
              <a:cxn ang="0">
                <a:pos x="2427" y="698"/>
              </a:cxn>
              <a:cxn ang="0">
                <a:pos x="2384" y="772"/>
              </a:cxn>
              <a:cxn ang="0">
                <a:pos x="2333" y="892"/>
              </a:cxn>
              <a:cxn ang="0">
                <a:pos x="2269" y="1016"/>
              </a:cxn>
              <a:cxn ang="0">
                <a:pos x="2225" y="1110"/>
              </a:cxn>
              <a:cxn ang="0">
                <a:pos x="2188" y="1165"/>
              </a:cxn>
              <a:cxn ang="0">
                <a:pos x="2103" y="1257"/>
              </a:cxn>
              <a:cxn ang="0">
                <a:pos x="2056" y="1323"/>
              </a:cxn>
              <a:cxn ang="0">
                <a:pos x="2030" y="1372"/>
              </a:cxn>
              <a:cxn ang="0">
                <a:pos x="2003" y="1407"/>
              </a:cxn>
              <a:cxn ang="0">
                <a:pos x="1947" y="1454"/>
              </a:cxn>
              <a:cxn ang="0">
                <a:pos x="1870" y="1501"/>
              </a:cxn>
              <a:cxn ang="0">
                <a:pos x="1836" y="1515"/>
              </a:cxn>
              <a:cxn ang="0">
                <a:pos x="1801" y="1524"/>
              </a:cxn>
              <a:cxn ang="0">
                <a:pos x="1726" y="1529"/>
              </a:cxn>
              <a:cxn ang="0">
                <a:pos x="1649" y="1518"/>
              </a:cxn>
              <a:cxn ang="0">
                <a:pos x="1569" y="1492"/>
              </a:cxn>
              <a:cxn ang="0">
                <a:pos x="1383" y="1416"/>
              </a:cxn>
              <a:cxn ang="0">
                <a:pos x="1306" y="1376"/>
              </a:cxn>
              <a:cxn ang="0">
                <a:pos x="1212" y="1298"/>
              </a:cxn>
              <a:cxn ang="0">
                <a:pos x="1145" y="1229"/>
              </a:cxn>
              <a:cxn ang="0">
                <a:pos x="1092" y="1153"/>
              </a:cxn>
              <a:cxn ang="0">
                <a:pos x="1035" y="1022"/>
              </a:cxn>
              <a:cxn ang="0">
                <a:pos x="1009" y="927"/>
              </a:cxn>
              <a:cxn ang="0">
                <a:pos x="969" y="750"/>
              </a:cxn>
              <a:cxn ang="0">
                <a:pos x="936" y="672"/>
              </a:cxn>
              <a:cxn ang="0">
                <a:pos x="853" y="514"/>
              </a:cxn>
              <a:cxn ang="0">
                <a:pos x="799" y="399"/>
              </a:cxn>
              <a:cxn ang="0">
                <a:pos x="770" y="361"/>
              </a:cxn>
              <a:cxn ang="0">
                <a:pos x="718" y="303"/>
              </a:cxn>
              <a:cxn ang="0">
                <a:pos x="650" y="223"/>
              </a:cxn>
              <a:cxn ang="0">
                <a:pos x="614" y="193"/>
              </a:cxn>
              <a:cxn ang="0">
                <a:pos x="573" y="173"/>
              </a:cxn>
              <a:cxn ang="0">
                <a:pos x="484" y="153"/>
              </a:cxn>
              <a:cxn ang="0">
                <a:pos x="435" y="140"/>
              </a:cxn>
              <a:cxn ang="0">
                <a:pos x="402" y="123"/>
              </a:cxn>
              <a:cxn ang="0">
                <a:pos x="370" y="100"/>
              </a:cxn>
              <a:cxn ang="0">
                <a:pos x="334" y="88"/>
              </a:cxn>
              <a:cxn ang="0">
                <a:pos x="296" y="86"/>
              </a:cxn>
              <a:cxn ang="0">
                <a:pos x="205" y="88"/>
              </a:cxn>
              <a:cxn ang="0">
                <a:pos x="58" y="86"/>
              </a:cxn>
            </a:cxnLst>
            <a:rect l="0" t="0" r="r" b="b"/>
            <a:pathLst>
              <a:path w="3503" h="1530">
                <a:moveTo>
                  <a:pt x="3502" y="1"/>
                </a:moveTo>
                <a:lnTo>
                  <a:pt x="3477" y="1"/>
                </a:lnTo>
                <a:lnTo>
                  <a:pt x="3452" y="1"/>
                </a:lnTo>
                <a:lnTo>
                  <a:pt x="3402" y="0"/>
                </a:lnTo>
                <a:lnTo>
                  <a:pt x="3377" y="1"/>
                </a:lnTo>
                <a:lnTo>
                  <a:pt x="3352" y="2"/>
                </a:lnTo>
                <a:lnTo>
                  <a:pt x="3340" y="4"/>
                </a:lnTo>
                <a:lnTo>
                  <a:pt x="3327" y="6"/>
                </a:lnTo>
                <a:lnTo>
                  <a:pt x="3315" y="9"/>
                </a:lnTo>
                <a:lnTo>
                  <a:pt x="3303" y="12"/>
                </a:lnTo>
                <a:lnTo>
                  <a:pt x="3277" y="19"/>
                </a:lnTo>
                <a:lnTo>
                  <a:pt x="3251" y="25"/>
                </a:lnTo>
                <a:lnTo>
                  <a:pt x="3197" y="34"/>
                </a:lnTo>
                <a:lnTo>
                  <a:pt x="3144" y="42"/>
                </a:lnTo>
                <a:lnTo>
                  <a:pt x="3117" y="46"/>
                </a:lnTo>
                <a:lnTo>
                  <a:pt x="3091" y="52"/>
                </a:lnTo>
                <a:lnTo>
                  <a:pt x="3059" y="61"/>
                </a:lnTo>
                <a:lnTo>
                  <a:pt x="3027" y="70"/>
                </a:lnTo>
                <a:lnTo>
                  <a:pt x="2996" y="81"/>
                </a:lnTo>
                <a:lnTo>
                  <a:pt x="2965" y="93"/>
                </a:lnTo>
                <a:lnTo>
                  <a:pt x="2935" y="107"/>
                </a:lnTo>
                <a:lnTo>
                  <a:pt x="2906" y="123"/>
                </a:lnTo>
                <a:lnTo>
                  <a:pt x="2879" y="141"/>
                </a:lnTo>
                <a:lnTo>
                  <a:pt x="2853" y="161"/>
                </a:lnTo>
                <a:lnTo>
                  <a:pt x="2746" y="247"/>
                </a:lnTo>
                <a:lnTo>
                  <a:pt x="2720" y="269"/>
                </a:lnTo>
                <a:lnTo>
                  <a:pt x="2694" y="293"/>
                </a:lnTo>
                <a:lnTo>
                  <a:pt x="2670" y="317"/>
                </a:lnTo>
                <a:lnTo>
                  <a:pt x="2647" y="343"/>
                </a:lnTo>
                <a:lnTo>
                  <a:pt x="2628" y="369"/>
                </a:lnTo>
                <a:lnTo>
                  <a:pt x="2611" y="395"/>
                </a:lnTo>
                <a:lnTo>
                  <a:pt x="2595" y="422"/>
                </a:lnTo>
                <a:lnTo>
                  <a:pt x="2581" y="450"/>
                </a:lnTo>
                <a:lnTo>
                  <a:pt x="2554" y="505"/>
                </a:lnTo>
                <a:lnTo>
                  <a:pt x="2525" y="560"/>
                </a:lnTo>
                <a:lnTo>
                  <a:pt x="2507" y="588"/>
                </a:lnTo>
                <a:lnTo>
                  <a:pt x="2488" y="616"/>
                </a:lnTo>
                <a:lnTo>
                  <a:pt x="2447" y="671"/>
                </a:lnTo>
                <a:lnTo>
                  <a:pt x="2427" y="698"/>
                </a:lnTo>
                <a:lnTo>
                  <a:pt x="2408" y="726"/>
                </a:lnTo>
                <a:lnTo>
                  <a:pt x="2391" y="756"/>
                </a:lnTo>
                <a:lnTo>
                  <a:pt x="2384" y="772"/>
                </a:lnTo>
                <a:lnTo>
                  <a:pt x="2378" y="788"/>
                </a:lnTo>
                <a:lnTo>
                  <a:pt x="2357" y="840"/>
                </a:lnTo>
                <a:lnTo>
                  <a:pt x="2333" y="892"/>
                </a:lnTo>
                <a:lnTo>
                  <a:pt x="2308" y="943"/>
                </a:lnTo>
                <a:lnTo>
                  <a:pt x="2281" y="993"/>
                </a:lnTo>
                <a:lnTo>
                  <a:pt x="2269" y="1016"/>
                </a:lnTo>
                <a:lnTo>
                  <a:pt x="2258" y="1040"/>
                </a:lnTo>
                <a:lnTo>
                  <a:pt x="2237" y="1086"/>
                </a:lnTo>
                <a:lnTo>
                  <a:pt x="2225" y="1110"/>
                </a:lnTo>
                <a:lnTo>
                  <a:pt x="2212" y="1132"/>
                </a:lnTo>
                <a:lnTo>
                  <a:pt x="2197" y="1154"/>
                </a:lnTo>
                <a:lnTo>
                  <a:pt x="2188" y="1165"/>
                </a:lnTo>
                <a:lnTo>
                  <a:pt x="2178" y="1176"/>
                </a:lnTo>
                <a:lnTo>
                  <a:pt x="2140" y="1216"/>
                </a:lnTo>
                <a:lnTo>
                  <a:pt x="2103" y="1257"/>
                </a:lnTo>
                <a:lnTo>
                  <a:pt x="2086" y="1278"/>
                </a:lnTo>
                <a:lnTo>
                  <a:pt x="2070" y="1300"/>
                </a:lnTo>
                <a:lnTo>
                  <a:pt x="2056" y="1323"/>
                </a:lnTo>
                <a:lnTo>
                  <a:pt x="2043" y="1347"/>
                </a:lnTo>
                <a:lnTo>
                  <a:pt x="2037" y="1360"/>
                </a:lnTo>
                <a:lnTo>
                  <a:pt x="2030" y="1372"/>
                </a:lnTo>
                <a:lnTo>
                  <a:pt x="2021" y="1384"/>
                </a:lnTo>
                <a:lnTo>
                  <a:pt x="2012" y="1396"/>
                </a:lnTo>
                <a:lnTo>
                  <a:pt x="2003" y="1407"/>
                </a:lnTo>
                <a:lnTo>
                  <a:pt x="1993" y="1417"/>
                </a:lnTo>
                <a:lnTo>
                  <a:pt x="1971" y="1437"/>
                </a:lnTo>
                <a:lnTo>
                  <a:pt x="1947" y="1454"/>
                </a:lnTo>
                <a:lnTo>
                  <a:pt x="1922" y="1471"/>
                </a:lnTo>
                <a:lnTo>
                  <a:pt x="1896" y="1486"/>
                </a:lnTo>
                <a:lnTo>
                  <a:pt x="1870" y="1501"/>
                </a:lnTo>
                <a:lnTo>
                  <a:pt x="1859" y="1506"/>
                </a:lnTo>
                <a:lnTo>
                  <a:pt x="1848" y="1511"/>
                </a:lnTo>
                <a:lnTo>
                  <a:pt x="1836" y="1515"/>
                </a:lnTo>
                <a:lnTo>
                  <a:pt x="1825" y="1518"/>
                </a:lnTo>
                <a:lnTo>
                  <a:pt x="1813" y="1522"/>
                </a:lnTo>
                <a:lnTo>
                  <a:pt x="1801" y="1524"/>
                </a:lnTo>
                <a:lnTo>
                  <a:pt x="1776" y="1527"/>
                </a:lnTo>
                <a:lnTo>
                  <a:pt x="1751" y="1529"/>
                </a:lnTo>
                <a:lnTo>
                  <a:pt x="1726" y="1529"/>
                </a:lnTo>
                <a:lnTo>
                  <a:pt x="1701" y="1527"/>
                </a:lnTo>
                <a:lnTo>
                  <a:pt x="1677" y="1524"/>
                </a:lnTo>
                <a:lnTo>
                  <a:pt x="1649" y="1518"/>
                </a:lnTo>
                <a:lnTo>
                  <a:pt x="1622" y="1511"/>
                </a:lnTo>
                <a:lnTo>
                  <a:pt x="1596" y="1502"/>
                </a:lnTo>
                <a:lnTo>
                  <a:pt x="1569" y="1492"/>
                </a:lnTo>
                <a:lnTo>
                  <a:pt x="1465" y="1449"/>
                </a:lnTo>
                <a:lnTo>
                  <a:pt x="1410" y="1428"/>
                </a:lnTo>
                <a:lnTo>
                  <a:pt x="1383" y="1416"/>
                </a:lnTo>
                <a:lnTo>
                  <a:pt x="1357" y="1404"/>
                </a:lnTo>
                <a:lnTo>
                  <a:pt x="1331" y="1390"/>
                </a:lnTo>
                <a:lnTo>
                  <a:pt x="1306" y="1376"/>
                </a:lnTo>
                <a:lnTo>
                  <a:pt x="1282" y="1359"/>
                </a:lnTo>
                <a:lnTo>
                  <a:pt x="1259" y="1341"/>
                </a:lnTo>
                <a:lnTo>
                  <a:pt x="1212" y="1298"/>
                </a:lnTo>
                <a:lnTo>
                  <a:pt x="1188" y="1276"/>
                </a:lnTo>
                <a:lnTo>
                  <a:pt x="1166" y="1253"/>
                </a:lnTo>
                <a:lnTo>
                  <a:pt x="1145" y="1229"/>
                </a:lnTo>
                <a:lnTo>
                  <a:pt x="1125" y="1205"/>
                </a:lnTo>
                <a:lnTo>
                  <a:pt x="1108" y="1180"/>
                </a:lnTo>
                <a:lnTo>
                  <a:pt x="1092" y="1153"/>
                </a:lnTo>
                <a:lnTo>
                  <a:pt x="1071" y="1109"/>
                </a:lnTo>
                <a:lnTo>
                  <a:pt x="1052" y="1066"/>
                </a:lnTo>
                <a:lnTo>
                  <a:pt x="1035" y="1022"/>
                </a:lnTo>
                <a:lnTo>
                  <a:pt x="1028" y="999"/>
                </a:lnTo>
                <a:lnTo>
                  <a:pt x="1022" y="976"/>
                </a:lnTo>
                <a:lnTo>
                  <a:pt x="1009" y="927"/>
                </a:lnTo>
                <a:lnTo>
                  <a:pt x="998" y="877"/>
                </a:lnTo>
                <a:lnTo>
                  <a:pt x="977" y="776"/>
                </a:lnTo>
                <a:lnTo>
                  <a:pt x="969" y="750"/>
                </a:lnTo>
                <a:lnTo>
                  <a:pt x="960" y="723"/>
                </a:lnTo>
                <a:lnTo>
                  <a:pt x="949" y="697"/>
                </a:lnTo>
                <a:lnTo>
                  <a:pt x="936" y="672"/>
                </a:lnTo>
                <a:lnTo>
                  <a:pt x="880" y="571"/>
                </a:lnTo>
                <a:lnTo>
                  <a:pt x="866" y="543"/>
                </a:lnTo>
                <a:lnTo>
                  <a:pt x="853" y="514"/>
                </a:lnTo>
                <a:lnTo>
                  <a:pt x="828" y="456"/>
                </a:lnTo>
                <a:lnTo>
                  <a:pt x="814" y="427"/>
                </a:lnTo>
                <a:lnTo>
                  <a:pt x="799" y="399"/>
                </a:lnTo>
                <a:lnTo>
                  <a:pt x="790" y="386"/>
                </a:lnTo>
                <a:lnTo>
                  <a:pt x="780" y="373"/>
                </a:lnTo>
                <a:lnTo>
                  <a:pt x="770" y="361"/>
                </a:lnTo>
                <a:lnTo>
                  <a:pt x="758" y="349"/>
                </a:lnTo>
                <a:lnTo>
                  <a:pt x="738" y="327"/>
                </a:lnTo>
                <a:lnTo>
                  <a:pt x="718" y="303"/>
                </a:lnTo>
                <a:lnTo>
                  <a:pt x="681" y="256"/>
                </a:lnTo>
                <a:lnTo>
                  <a:pt x="661" y="233"/>
                </a:lnTo>
                <a:lnTo>
                  <a:pt x="650" y="223"/>
                </a:lnTo>
                <a:lnTo>
                  <a:pt x="639" y="212"/>
                </a:lnTo>
                <a:lnTo>
                  <a:pt x="627" y="203"/>
                </a:lnTo>
                <a:lnTo>
                  <a:pt x="614" y="193"/>
                </a:lnTo>
                <a:lnTo>
                  <a:pt x="600" y="185"/>
                </a:lnTo>
                <a:lnTo>
                  <a:pt x="585" y="177"/>
                </a:lnTo>
                <a:lnTo>
                  <a:pt x="573" y="173"/>
                </a:lnTo>
                <a:lnTo>
                  <a:pt x="560" y="168"/>
                </a:lnTo>
                <a:lnTo>
                  <a:pt x="535" y="162"/>
                </a:lnTo>
                <a:lnTo>
                  <a:pt x="484" y="153"/>
                </a:lnTo>
                <a:lnTo>
                  <a:pt x="459" y="147"/>
                </a:lnTo>
                <a:lnTo>
                  <a:pt x="447" y="144"/>
                </a:lnTo>
                <a:lnTo>
                  <a:pt x="435" y="140"/>
                </a:lnTo>
                <a:lnTo>
                  <a:pt x="424" y="135"/>
                </a:lnTo>
                <a:lnTo>
                  <a:pt x="413" y="130"/>
                </a:lnTo>
                <a:lnTo>
                  <a:pt x="402" y="123"/>
                </a:lnTo>
                <a:lnTo>
                  <a:pt x="392" y="115"/>
                </a:lnTo>
                <a:lnTo>
                  <a:pt x="381" y="106"/>
                </a:lnTo>
                <a:lnTo>
                  <a:pt x="370" y="100"/>
                </a:lnTo>
                <a:lnTo>
                  <a:pt x="358" y="95"/>
                </a:lnTo>
                <a:lnTo>
                  <a:pt x="346" y="91"/>
                </a:lnTo>
                <a:lnTo>
                  <a:pt x="334" y="88"/>
                </a:lnTo>
                <a:lnTo>
                  <a:pt x="322" y="87"/>
                </a:lnTo>
                <a:lnTo>
                  <a:pt x="309" y="86"/>
                </a:lnTo>
                <a:lnTo>
                  <a:pt x="296" y="86"/>
                </a:lnTo>
                <a:lnTo>
                  <a:pt x="244" y="88"/>
                </a:lnTo>
                <a:lnTo>
                  <a:pt x="218" y="88"/>
                </a:lnTo>
                <a:lnTo>
                  <a:pt x="205" y="88"/>
                </a:lnTo>
                <a:lnTo>
                  <a:pt x="193" y="86"/>
                </a:lnTo>
                <a:lnTo>
                  <a:pt x="122" y="86"/>
                </a:lnTo>
                <a:lnTo>
                  <a:pt x="58" y="86"/>
                </a:lnTo>
                <a:lnTo>
                  <a:pt x="0" y="75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51" name="Freeform 11"/>
          <p:cNvSpPr>
            <a:spLocks noChangeArrowheads="1"/>
          </p:cNvSpPr>
          <p:nvPr/>
        </p:nvSpPr>
        <p:spPr bwMode="auto">
          <a:xfrm>
            <a:off x="1206121" y="3552898"/>
            <a:ext cx="1260078" cy="550689"/>
          </a:xfrm>
          <a:custGeom>
            <a:avLst/>
            <a:gdLst/>
            <a:ahLst/>
            <a:cxnLst>
              <a:cxn ang="0">
                <a:pos x="3452" y="1"/>
              </a:cxn>
              <a:cxn ang="0">
                <a:pos x="3352" y="2"/>
              </a:cxn>
              <a:cxn ang="0">
                <a:pos x="3315" y="9"/>
              </a:cxn>
              <a:cxn ang="0">
                <a:pos x="3251" y="25"/>
              </a:cxn>
              <a:cxn ang="0">
                <a:pos x="3117" y="46"/>
              </a:cxn>
              <a:cxn ang="0">
                <a:pos x="3027" y="70"/>
              </a:cxn>
              <a:cxn ang="0">
                <a:pos x="2935" y="107"/>
              </a:cxn>
              <a:cxn ang="0">
                <a:pos x="2853" y="161"/>
              </a:cxn>
              <a:cxn ang="0">
                <a:pos x="2694" y="293"/>
              </a:cxn>
              <a:cxn ang="0">
                <a:pos x="2628" y="369"/>
              </a:cxn>
              <a:cxn ang="0">
                <a:pos x="2581" y="450"/>
              </a:cxn>
              <a:cxn ang="0">
                <a:pos x="2507" y="588"/>
              </a:cxn>
              <a:cxn ang="0">
                <a:pos x="2427" y="698"/>
              </a:cxn>
              <a:cxn ang="0">
                <a:pos x="2384" y="772"/>
              </a:cxn>
              <a:cxn ang="0">
                <a:pos x="2333" y="892"/>
              </a:cxn>
              <a:cxn ang="0">
                <a:pos x="2269" y="1016"/>
              </a:cxn>
              <a:cxn ang="0">
                <a:pos x="2225" y="1110"/>
              </a:cxn>
              <a:cxn ang="0">
                <a:pos x="2188" y="1165"/>
              </a:cxn>
              <a:cxn ang="0">
                <a:pos x="2103" y="1257"/>
              </a:cxn>
              <a:cxn ang="0">
                <a:pos x="2056" y="1323"/>
              </a:cxn>
              <a:cxn ang="0">
                <a:pos x="2030" y="1372"/>
              </a:cxn>
              <a:cxn ang="0">
                <a:pos x="2003" y="1407"/>
              </a:cxn>
              <a:cxn ang="0">
                <a:pos x="1947" y="1454"/>
              </a:cxn>
              <a:cxn ang="0">
                <a:pos x="1870" y="1501"/>
              </a:cxn>
              <a:cxn ang="0">
                <a:pos x="1836" y="1515"/>
              </a:cxn>
              <a:cxn ang="0">
                <a:pos x="1801" y="1524"/>
              </a:cxn>
              <a:cxn ang="0">
                <a:pos x="1726" y="1529"/>
              </a:cxn>
              <a:cxn ang="0">
                <a:pos x="1649" y="1518"/>
              </a:cxn>
              <a:cxn ang="0">
                <a:pos x="1569" y="1492"/>
              </a:cxn>
              <a:cxn ang="0">
                <a:pos x="1383" y="1416"/>
              </a:cxn>
              <a:cxn ang="0">
                <a:pos x="1306" y="1376"/>
              </a:cxn>
              <a:cxn ang="0">
                <a:pos x="1212" y="1298"/>
              </a:cxn>
              <a:cxn ang="0">
                <a:pos x="1145" y="1229"/>
              </a:cxn>
              <a:cxn ang="0">
                <a:pos x="1092" y="1153"/>
              </a:cxn>
              <a:cxn ang="0">
                <a:pos x="1035" y="1022"/>
              </a:cxn>
              <a:cxn ang="0">
                <a:pos x="1009" y="927"/>
              </a:cxn>
              <a:cxn ang="0">
                <a:pos x="969" y="750"/>
              </a:cxn>
              <a:cxn ang="0">
                <a:pos x="936" y="672"/>
              </a:cxn>
              <a:cxn ang="0">
                <a:pos x="853" y="514"/>
              </a:cxn>
              <a:cxn ang="0">
                <a:pos x="799" y="399"/>
              </a:cxn>
              <a:cxn ang="0">
                <a:pos x="770" y="361"/>
              </a:cxn>
              <a:cxn ang="0">
                <a:pos x="718" y="303"/>
              </a:cxn>
              <a:cxn ang="0">
                <a:pos x="650" y="223"/>
              </a:cxn>
              <a:cxn ang="0">
                <a:pos x="614" y="193"/>
              </a:cxn>
              <a:cxn ang="0">
                <a:pos x="573" y="173"/>
              </a:cxn>
              <a:cxn ang="0">
                <a:pos x="484" y="153"/>
              </a:cxn>
              <a:cxn ang="0">
                <a:pos x="435" y="140"/>
              </a:cxn>
              <a:cxn ang="0">
                <a:pos x="402" y="123"/>
              </a:cxn>
              <a:cxn ang="0">
                <a:pos x="370" y="100"/>
              </a:cxn>
              <a:cxn ang="0">
                <a:pos x="334" y="88"/>
              </a:cxn>
              <a:cxn ang="0">
                <a:pos x="296" y="86"/>
              </a:cxn>
              <a:cxn ang="0">
                <a:pos x="205" y="88"/>
              </a:cxn>
              <a:cxn ang="0">
                <a:pos x="58" y="86"/>
              </a:cxn>
            </a:cxnLst>
            <a:rect l="0" t="0" r="r" b="b"/>
            <a:pathLst>
              <a:path w="3503" h="1530">
                <a:moveTo>
                  <a:pt x="3502" y="1"/>
                </a:moveTo>
                <a:lnTo>
                  <a:pt x="3477" y="1"/>
                </a:lnTo>
                <a:lnTo>
                  <a:pt x="3452" y="1"/>
                </a:lnTo>
                <a:lnTo>
                  <a:pt x="3402" y="0"/>
                </a:lnTo>
                <a:lnTo>
                  <a:pt x="3377" y="1"/>
                </a:lnTo>
                <a:lnTo>
                  <a:pt x="3352" y="2"/>
                </a:lnTo>
                <a:lnTo>
                  <a:pt x="3340" y="4"/>
                </a:lnTo>
                <a:lnTo>
                  <a:pt x="3327" y="6"/>
                </a:lnTo>
                <a:lnTo>
                  <a:pt x="3315" y="9"/>
                </a:lnTo>
                <a:lnTo>
                  <a:pt x="3303" y="12"/>
                </a:lnTo>
                <a:lnTo>
                  <a:pt x="3277" y="19"/>
                </a:lnTo>
                <a:lnTo>
                  <a:pt x="3251" y="25"/>
                </a:lnTo>
                <a:lnTo>
                  <a:pt x="3197" y="34"/>
                </a:lnTo>
                <a:lnTo>
                  <a:pt x="3144" y="42"/>
                </a:lnTo>
                <a:lnTo>
                  <a:pt x="3117" y="46"/>
                </a:lnTo>
                <a:lnTo>
                  <a:pt x="3091" y="52"/>
                </a:lnTo>
                <a:lnTo>
                  <a:pt x="3059" y="61"/>
                </a:lnTo>
                <a:lnTo>
                  <a:pt x="3027" y="70"/>
                </a:lnTo>
                <a:lnTo>
                  <a:pt x="2996" y="81"/>
                </a:lnTo>
                <a:lnTo>
                  <a:pt x="2965" y="93"/>
                </a:lnTo>
                <a:lnTo>
                  <a:pt x="2935" y="107"/>
                </a:lnTo>
                <a:lnTo>
                  <a:pt x="2906" y="123"/>
                </a:lnTo>
                <a:lnTo>
                  <a:pt x="2879" y="141"/>
                </a:lnTo>
                <a:lnTo>
                  <a:pt x="2853" y="161"/>
                </a:lnTo>
                <a:lnTo>
                  <a:pt x="2746" y="247"/>
                </a:lnTo>
                <a:lnTo>
                  <a:pt x="2720" y="269"/>
                </a:lnTo>
                <a:lnTo>
                  <a:pt x="2694" y="293"/>
                </a:lnTo>
                <a:lnTo>
                  <a:pt x="2670" y="317"/>
                </a:lnTo>
                <a:lnTo>
                  <a:pt x="2647" y="343"/>
                </a:lnTo>
                <a:lnTo>
                  <a:pt x="2628" y="369"/>
                </a:lnTo>
                <a:lnTo>
                  <a:pt x="2611" y="395"/>
                </a:lnTo>
                <a:lnTo>
                  <a:pt x="2595" y="422"/>
                </a:lnTo>
                <a:lnTo>
                  <a:pt x="2581" y="450"/>
                </a:lnTo>
                <a:lnTo>
                  <a:pt x="2554" y="505"/>
                </a:lnTo>
                <a:lnTo>
                  <a:pt x="2525" y="560"/>
                </a:lnTo>
                <a:lnTo>
                  <a:pt x="2507" y="588"/>
                </a:lnTo>
                <a:lnTo>
                  <a:pt x="2488" y="616"/>
                </a:lnTo>
                <a:lnTo>
                  <a:pt x="2447" y="671"/>
                </a:lnTo>
                <a:lnTo>
                  <a:pt x="2427" y="698"/>
                </a:lnTo>
                <a:lnTo>
                  <a:pt x="2408" y="726"/>
                </a:lnTo>
                <a:lnTo>
                  <a:pt x="2391" y="756"/>
                </a:lnTo>
                <a:lnTo>
                  <a:pt x="2384" y="772"/>
                </a:lnTo>
                <a:lnTo>
                  <a:pt x="2378" y="788"/>
                </a:lnTo>
                <a:lnTo>
                  <a:pt x="2357" y="840"/>
                </a:lnTo>
                <a:lnTo>
                  <a:pt x="2333" y="892"/>
                </a:lnTo>
                <a:lnTo>
                  <a:pt x="2308" y="943"/>
                </a:lnTo>
                <a:lnTo>
                  <a:pt x="2281" y="993"/>
                </a:lnTo>
                <a:lnTo>
                  <a:pt x="2269" y="1016"/>
                </a:lnTo>
                <a:lnTo>
                  <a:pt x="2258" y="1040"/>
                </a:lnTo>
                <a:lnTo>
                  <a:pt x="2237" y="1086"/>
                </a:lnTo>
                <a:lnTo>
                  <a:pt x="2225" y="1110"/>
                </a:lnTo>
                <a:lnTo>
                  <a:pt x="2212" y="1132"/>
                </a:lnTo>
                <a:lnTo>
                  <a:pt x="2197" y="1154"/>
                </a:lnTo>
                <a:lnTo>
                  <a:pt x="2188" y="1165"/>
                </a:lnTo>
                <a:lnTo>
                  <a:pt x="2178" y="1176"/>
                </a:lnTo>
                <a:lnTo>
                  <a:pt x="2140" y="1216"/>
                </a:lnTo>
                <a:lnTo>
                  <a:pt x="2103" y="1257"/>
                </a:lnTo>
                <a:lnTo>
                  <a:pt x="2086" y="1278"/>
                </a:lnTo>
                <a:lnTo>
                  <a:pt x="2070" y="1300"/>
                </a:lnTo>
                <a:lnTo>
                  <a:pt x="2056" y="1323"/>
                </a:lnTo>
                <a:lnTo>
                  <a:pt x="2043" y="1347"/>
                </a:lnTo>
                <a:lnTo>
                  <a:pt x="2037" y="1360"/>
                </a:lnTo>
                <a:lnTo>
                  <a:pt x="2030" y="1372"/>
                </a:lnTo>
                <a:lnTo>
                  <a:pt x="2021" y="1384"/>
                </a:lnTo>
                <a:lnTo>
                  <a:pt x="2012" y="1396"/>
                </a:lnTo>
                <a:lnTo>
                  <a:pt x="2003" y="1407"/>
                </a:lnTo>
                <a:lnTo>
                  <a:pt x="1993" y="1417"/>
                </a:lnTo>
                <a:lnTo>
                  <a:pt x="1971" y="1437"/>
                </a:lnTo>
                <a:lnTo>
                  <a:pt x="1947" y="1454"/>
                </a:lnTo>
                <a:lnTo>
                  <a:pt x="1922" y="1471"/>
                </a:lnTo>
                <a:lnTo>
                  <a:pt x="1896" y="1486"/>
                </a:lnTo>
                <a:lnTo>
                  <a:pt x="1870" y="1501"/>
                </a:lnTo>
                <a:lnTo>
                  <a:pt x="1859" y="1506"/>
                </a:lnTo>
                <a:lnTo>
                  <a:pt x="1848" y="1511"/>
                </a:lnTo>
                <a:lnTo>
                  <a:pt x="1836" y="1515"/>
                </a:lnTo>
                <a:lnTo>
                  <a:pt x="1825" y="1518"/>
                </a:lnTo>
                <a:lnTo>
                  <a:pt x="1813" y="1522"/>
                </a:lnTo>
                <a:lnTo>
                  <a:pt x="1801" y="1524"/>
                </a:lnTo>
                <a:lnTo>
                  <a:pt x="1776" y="1527"/>
                </a:lnTo>
                <a:lnTo>
                  <a:pt x="1751" y="1529"/>
                </a:lnTo>
                <a:lnTo>
                  <a:pt x="1726" y="1529"/>
                </a:lnTo>
                <a:lnTo>
                  <a:pt x="1701" y="1527"/>
                </a:lnTo>
                <a:lnTo>
                  <a:pt x="1677" y="1524"/>
                </a:lnTo>
                <a:lnTo>
                  <a:pt x="1649" y="1518"/>
                </a:lnTo>
                <a:lnTo>
                  <a:pt x="1622" y="1511"/>
                </a:lnTo>
                <a:lnTo>
                  <a:pt x="1596" y="1502"/>
                </a:lnTo>
                <a:lnTo>
                  <a:pt x="1569" y="1492"/>
                </a:lnTo>
                <a:lnTo>
                  <a:pt x="1465" y="1449"/>
                </a:lnTo>
                <a:lnTo>
                  <a:pt x="1410" y="1428"/>
                </a:lnTo>
                <a:lnTo>
                  <a:pt x="1383" y="1416"/>
                </a:lnTo>
                <a:lnTo>
                  <a:pt x="1357" y="1404"/>
                </a:lnTo>
                <a:lnTo>
                  <a:pt x="1331" y="1390"/>
                </a:lnTo>
                <a:lnTo>
                  <a:pt x="1306" y="1376"/>
                </a:lnTo>
                <a:lnTo>
                  <a:pt x="1282" y="1359"/>
                </a:lnTo>
                <a:lnTo>
                  <a:pt x="1259" y="1341"/>
                </a:lnTo>
                <a:lnTo>
                  <a:pt x="1212" y="1298"/>
                </a:lnTo>
                <a:lnTo>
                  <a:pt x="1188" y="1276"/>
                </a:lnTo>
                <a:lnTo>
                  <a:pt x="1166" y="1253"/>
                </a:lnTo>
                <a:lnTo>
                  <a:pt x="1145" y="1229"/>
                </a:lnTo>
                <a:lnTo>
                  <a:pt x="1125" y="1205"/>
                </a:lnTo>
                <a:lnTo>
                  <a:pt x="1108" y="1180"/>
                </a:lnTo>
                <a:lnTo>
                  <a:pt x="1092" y="1153"/>
                </a:lnTo>
                <a:lnTo>
                  <a:pt x="1071" y="1109"/>
                </a:lnTo>
                <a:lnTo>
                  <a:pt x="1052" y="1066"/>
                </a:lnTo>
                <a:lnTo>
                  <a:pt x="1035" y="1022"/>
                </a:lnTo>
                <a:lnTo>
                  <a:pt x="1028" y="999"/>
                </a:lnTo>
                <a:lnTo>
                  <a:pt x="1022" y="976"/>
                </a:lnTo>
                <a:lnTo>
                  <a:pt x="1009" y="927"/>
                </a:lnTo>
                <a:lnTo>
                  <a:pt x="998" y="877"/>
                </a:lnTo>
                <a:lnTo>
                  <a:pt x="977" y="776"/>
                </a:lnTo>
                <a:lnTo>
                  <a:pt x="969" y="750"/>
                </a:lnTo>
                <a:lnTo>
                  <a:pt x="960" y="723"/>
                </a:lnTo>
                <a:lnTo>
                  <a:pt x="949" y="697"/>
                </a:lnTo>
                <a:lnTo>
                  <a:pt x="936" y="672"/>
                </a:lnTo>
                <a:lnTo>
                  <a:pt x="880" y="571"/>
                </a:lnTo>
                <a:lnTo>
                  <a:pt x="866" y="543"/>
                </a:lnTo>
                <a:lnTo>
                  <a:pt x="853" y="514"/>
                </a:lnTo>
                <a:lnTo>
                  <a:pt x="828" y="456"/>
                </a:lnTo>
                <a:lnTo>
                  <a:pt x="814" y="427"/>
                </a:lnTo>
                <a:lnTo>
                  <a:pt x="799" y="399"/>
                </a:lnTo>
                <a:lnTo>
                  <a:pt x="790" y="386"/>
                </a:lnTo>
                <a:lnTo>
                  <a:pt x="780" y="373"/>
                </a:lnTo>
                <a:lnTo>
                  <a:pt x="770" y="361"/>
                </a:lnTo>
                <a:lnTo>
                  <a:pt x="758" y="349"/>
                </a:lnTo>
                <a:lnTo>
                  <a:pt x="738" y="327"/>
                </a:lnTo>
                <a:lnTo>
                  <a:pt x="718" y="303"/>
                </a:lnTo>
                <a:lnTo>
                  <a:pt x="681" y="256"/>
                </a:lnTo>
                <a:lnTo>
                  <a:pt x="661" y="233"/>
                </a:lnTo>
                <a:lnTo>
                  <a:pt x="650" y="223"/>
                </a:lnTo>
                <a:lnTo>
                  <a:pt x="639" y="212"/>
                </a:lnTo>
                <a:lnTo>
                  <a:pt x="627" y="203"/>
                </a:lnTo>
                <a:lnTo>
                  <a:pt x="614" y="193"/>
                </a:lnTo>
                <a:lnTo>
                  <a:pt x="600" y="185"/>
                </a:lnTo>
                <a:lnTo>
                  <a:pt x="585" y="177"/>
                </a:lnTo>
                <a:lnTo>
                  <a:pt x="573" y="173"/>
                </a:lnTo>
                <a:lnTo>
                  <a:pt x="560" y="168"/>
                </a:lnTo>
                <a:lnTo>
                  <a:pt x="535" y="162"/>
                </a:lnTo>
                <a:lnTo>
                  <a:pt x="484" y="153"/>
                </a:lnTo>
                <a:lnTo>
                  <a:pt x="459" y="147"/>
                </a:lnTo>
                <a:lnTo>
                  <a:pt x="447" y="144"/>
                </a:lnTo>
                <a:lnTo>
                  <a:pt x="435" y="140"/>
                </a:lnTo>
                <a:lnTo>
                  <a:pt x="424" y="135"/>
                </a:lnTo>
                <a:lnTo>
                  <a:pt x="413" y="130"/>
                </a:lnTo>
                <a:lnTo>
                  <a:pt x="402" y="123"/>
                </a:lnTo>
                <a:lnTo>
                  <a:pt x="392" y="115"/>
                </a:lnTo>
                <a:lnTo>
                  <a:pt x="381" y="106"/>
                </a:lnTo>
                <a:lnTo>
                  <a:pt x="370" y="100"/>
                </a:lnTo>
                <a:lnTo>
                  <a:pt x="358" y="95"/>
                </a:lnTo>
                <a:lnTo>
                  <a:pt x="346" y="91"/>
                </a:lnTo>
                <a:lnTo>
                  <a:pt x="334" y="88"/>
                </a:lnTo>
                <a:lnTo>
                  <a:pt x="322" y="87"/>
                </a:lnTo>
                <a:lnTo>
                  <a:pt x="309" y="86"/>
                </a:lnTo>
                <a:lnTo>
                  <a:pt x="296" y="86"/>
                </a:lnTo>
                <a:lnTo>
                  <a:pt x="244" y="88"/>
                </a:lnTo>
                <a:lnTo>
                  <a:pt x="218" y="88"/>
                </a:lnTo>
                <a:lnTo>
                  <a:pt x="205" y="88"/>
                </a:lnTo>
                <a:lnTo>
                  <a:pt x="193" y="86"/>
                </a:lnTo>
                <a:lnTo>
                  <a:pt x="122" y="86"/>
                </a:lnTo>
                <a:lnTo>
                  <a:pt x="58" y="86"/>
                </a:lnTo>
                <a:lnTo>
                  <a:pt x="0" y="75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52" name="Freeform 12"/>
          <p:cNvSpPr>
            <a:spLocks noChangeArrowheads="1"/>
          </p:cNvSpPr>
          <p:nvPr/>
        </p:nvSpPr>
        <p:spPr bwMode="auto">
          <a:xfrm>
            <a:off x="306292" y="3589399"/>
            <a:ext cx="1260078" cy="550689"/>
          </a:xfrm>
          <a:custGeom>
            <a:avLst/>
            <a:gdLst/>
            <a:ahLst/>
            <a:cxnLst>
              <a:cxn ang="0">
                <a:pos x="3452" y="1"/>
              </a:cxn>
              <a:cxn ang="0">
                <a:pos x="3352" y="2"/>
              </a:cxn>
              <a:cxn ang="0">
                <a:pos x="3315" y="9"/>
              </a:cxn>
              <a:cxn ang="0">
                <a:pos x="3251" y="25"/>
              </a:cxn>
              <a:cxn ang="0">
                <a:pos x="3117" y="46"/>
              </a:cxn>
              <a:cxn ang="0">
                <a:pos x="3027" y="70"/>
              </a:cxn>
              <a:cxn ang="0">
                <a:pos x="2935" y="107"/>
              </a:cxn>
              <a:cxn ang="0">
                <a:pos x="2853" y="161"/>
              </a:cxn>
              <a:cxn ang="0">
                <a:pos x="2694" y="293"/>
              </a:cxn>
              <a:cxn ang="0">
                <a:pos x="2628" y="369"/>
              </a:cxn>
              <a:cxn ang="0">
                <a:pos x="2581" y="450"/>
              </a:cxn>
              <a:cxn ang="0">
                <a:pos x="2507" y="588"/>
              </a:cxn>
              <a:cxn ang="0">
                <a:pos x="2427" y="698"/>
              </a:cxn>
              <a:cxn ang="0">
                <a:pos x="2384" y="772"/>
              </a:cxn>
              <a:cxn ang="0">
                <a:pos x="2333" y="892"/>
              </a:cxn>
              <a:cxn ang="0">
                <a:pos x="2269" y="1016"/>
              </a:cxn>
              <a:cxn ang="0">
                <a:pos x="2225" y="1110"/>
              </a:cxn>
              <a:cxn ang="0">
                <a:pos x="2188" y="1165"/>
              </a:cxn>
              <a:cxn ang="0">
                <a:pos x="2103" y="1257"/>
              </a:cxn>
              <a:cxn ang="0">
                <a:pos x="2056" y="1323"/>
              </a:cxn>
              <a:cxn ang="0">
                <a:pos x="2030" y="1372"/>
              </a:cxn>
              <a:cxn ang="0">
                <a:pos x="2003" y="1407"/>
              </a:cxn>
              <a:cxn ang="0">
                <a:pos x="1947" y="1454"/>
              </a:cxn>
              <a:cxn ang="0">
                <a:pos x="1870" y="1501"/>
              </a:cxn>
              <a:cxn ang="0">
                <a:pos x="1836" y="1515"/>
              </a:cxn>
              <a:cxn ang="0">
                <a:pos x="1801" y="1524"/>
              </a:cxn>
              <a:cxn ang="0">
                <a:pos x="1726" y="1529"/>
              </a:cxn>
              <a:cxn ang="0">
                <a:pos x="1649" y="1518"/>
              </a:cxn>
              <a:cxn ang="0">
                <a:pos x="1569" y="1492"/>
              </a:cxn>
              <a:cxn ang="0">
                <a:pos x="1383" y="1416"/>
              </a:cxn>
              <a:cxn ang="0">
                <a:pos x="1306" y="1376"/>
              </a:cxn>
              <a:cxn ang="0">
                <a:pos x="1212" y="1298"/>
              </a:cxn>
              <a:cxn ang="0">
                <a:pos x="1145" y="1229"/>
              </a:cxn>
              <a:cxn ang="0">
                <a:pos x="1092" y="1153"/>
              </a:cxn>
              <a:cxn ang="0">
                <a:pos x="1035" y="1022"/>
              </a:cxn>
              <a:cxn ang="0">
                <a:pos x="1009" y="927"/>
              </a:cxn>
              <a:cxn ang="0">
                <a:pos x="969" y="750"/>
              </a:cxn>
              <a:cxn ang="0">
                <a:pos x="936" y="672"/>
              </a:cxn>
              <a:cxn ang="0">
                <a:pos x="853" y="514"/>
              </a:cxn>
              <a:cxn ang="0">
                <a:pos x="799" y="399"/>
              </a:cxn>
              <a:cxn ang="0">
                <a:pos x="770" y="361"/>
              </a:cxn>
              <a:cxn ang="0">
                <a:pos x="718" y="303"/>
              </a:cxn>
              <a:cxn ang="0">
                <a:pos x="650" y="223"/>
              </a:cxn>
              <a:cxn ang="0">
                <a:pos x="614" y="193"/>
              </a:cxn>
              <a:cxn ang="0">
                <a:pos x="573" y="173"/>
              </a:cxn>
              <a:cxn ang="0">
                <a:pos x="484" y="153"/>
              </a:cxn>
              <a:cxn ang="0">
                <a:pos x="435" y="140"/>
              </a:cxn>
              <a:cxn ang="0">
                <a:pos x="402" y="123"/>
              </a:cxn>
              <a:cxn ang="0">
                <a:pos x="370" y="100"/>
              </a:cxn>
              <a:cxn ang="0">
                <a:pos x="334" y="88"/>
              </a:cxn>
              <a:cxn ang="0">
                <a:pos x="296" y="86"/>
              </a:cxn>
              <a:cxn ang="0">
                <a:pos x="205" y="88"/>
              </a:cxn>
              <a:cxn ang="0">
                <a:pos x="58" y="86"/>
              </a:cxn>
            </a:cxnLst>
            <a:rect l="0" t="0" r="r" b="b"/>
            <a:pathLst>
              <a:path w="3503" h="1530">
                <a:moveTo>
                  <a:pt x="3502" y="1"/>
                </a:moveTo>
                <a:lnTo>
                  <a:pt x="3477" y="1"/>
                </a:lnTo>
                <a:lnTo>
                  <a:pt x="3452" y="1"/>
                </a:lnTo>
                <a:lnTo>
                  <a:pt x="3402" y="0"/>
                </a:lnTo>
                <a:lnTo>
                  <a:pt x="3377" y="1"/>
                </a:lnTo>
                <a:lnTo>
                  <a:pt x="3352" y="2"/>
                </a:lnTo>
                <a:lnTo>
                  <a:pt x="3340" y="4"/>
                </a:lnTo>
                <a:lnTo>
                  <a:pt x="3327" y="6"/>
                </a:lnTo>
                <a:lnTo>
                  <a:pt x="3315" y="9"/>
                </a:lnTo>
                <a:lnTo>
                  <a:pt x="3303" y="12"/>
                </a:lnTo>
                <a:lnTo>
                  <a:pt x="3277" y="19"/>
                </a:lnTo>
                <a:lnTo>
                  <a:pt x="3251" y="25"/>
                </a:lnTo>
                <a:lnTo>
                  <a:pt x="3197" y="34"/>
                </a:lnTo>
                <a:lnTo>
                  <a:pt x="3144" y="42"/>
                </a:lnTo>
                <a:lnTo>
                  <a:pt x="3117" y="46"/>
                </a:lnTo>
                <a:lnTo>
                  <a:pt x="3091" y="52"/>
                </a:lnTo>
                <a:lnTo>
                  <a:pt x="3059" y="61"/>
                </a:lnTo>
                <a:lnTo>
                  <a:pt x="3027" y="70"/>
                </a:lnTo>
                <a:lnTo>
                  <a:pt x="2996" y="81"/>
                </a:lnTo>
                <a:lnTo>
                  <a:pt x="2965" y="93"/>
                </a:lnTo>
                <a:lnTo>
                  <a:pt x="2935" y="107"/>
                </a:lnTo>
                <a:lnTo>
                  <a:pt x="2906" y="123"/>
                </a:lnTo>
                <a:lnTo>
                  <a:pt x="2879" y="141"/>
                </a:lnTo>
                <a:lnTo>
                  <a:pt x="2853" y="161"/>
                </a:lnTo>
                <a:lnTo>
                  <a:pt x="2746" y="247"/>
                </a:lnTo>
                <a:lnTo>
                  <a:pt x="2720" y="269"/>
                </a:lnTo>
                <a:lnTo>
                  <a:pt x="2694" y="293"/>
                </a:lnTo>
                <a:lnTo>
                  <a:pt x="2670" y="317"/>
                </a:lnTo>
                <a:lnTo>
                  <a:pt x="2647" y="343"/>
                </a:lnTo>
                <a:lnTo>
                  <a:pt x="2628" y="369"/>
                </a:lnTo>
                <a:lnTo>
                  <a:pt x="2611" y="395"/>
                </a:lnTo>
                <a:lnTo>
                  <a:pt x="2595" y="422"/>
                </a:lnTo>
                <a:lnTo>
                  <a:pt x="2581" y="450"/>
                </a:lnTo>
                <a:lnTo>
                  <a:pt x="2554" y="505"/>
                </a:lnTo>
                <a:lnTo>
                  <a:pt x="2525" y="560"/>
                </a:lnTo>
                <a:lnTo>
                  <a:pt x="2507" y="588"/>
                </a:lnTo>
                <a:lnTo>
                  <a:pt x="2488" y="616"/>
                </a:lnTo>
                <a:lnTo>
                  <a:pt x="2447" y="671"/>
                </a:lnTo>
                <a:lnTo>
                  <a:pt x="2427" y="698"/>
                </a:lnTo>
                <a:lnTo>
                  <a:pt x="2408" y="726"/>
                </a:lnTo>
                <a:lnTo>
                  <a:pt x="2391" y="756"/>
                </a:lnTo>
                <a:lnTo>
                  <a:pt x="2384" y="772"/>
                </a:lnTo>
                <a:lnTo>
                  <a:pt x="2378" y="788"/>
                </a:lnTo>
                <a:lnTo>
                  <a:pt x="2357" y="840"/>
                </a:lnTo>
                <a:lnTo>
                  <a:pt x="2333" y="892"/>
                </a:lnTo>
                <a:lnTo>
                  <a:pt x="2308" y="943"/>
                </a:lnTo>
                <a:lnTo>
                  <a:pt x="2281" y="993"/>
                </a:lnTo>
                <a:lnTo>
                  <a:pt x="2269" y="1016"/>
                </a:lnTo>
                <a:lnTo>
                  <a:pt x="2258" y="1040"/>
                </a:lnTo>
                <a:lnTo>
                  <a:pt x="2237" y="1086"/>
                </a:lnTo>
                <a:lnTo>
                  <a:pt x="2225" y="1110"/>
                </a:lnTo>
                <a:lnTo>
                  <a:pt x="2212" y="1132"/>
                </a:lnTo>
                <a:lnTo>
                  <a:pt x="2197" y="1154"/>
                </a:lnTo>
                <a:lnTo>
                  <a:pt x="2188" y="1165"/>
                </a:lnTo>
                <a:lnTo>
                  <a:pt x="2178" y="1176"/>
                </a:lnTo>
                <a:lnTo>
                  <a:pt x="2140" y="1216"/>
                </a:lnTo>
                <a:lnTo>
                  <a:pt x="2103" y="1257"/>
                </a:lnTo>
                <a:lnTo>
                  <a:pt x="2086" y="1278"/>
                </a:lnTo>
                <a:lnTo>
                  <a:pt x="2070" y="1300"/>
                </a:lnTo>
                <a:lnTo>
                  <a:pt x="2056" y="1323"/>
                </a:lnTo>
                <a:lnTo>
                  <a:pt x="2043" y="1347"/>
                </a:lnTo>
                <a:lnTo>
                  <a:pt x="2037" y="1360"/>
                </a:lnTo>
                <a:lnTo>
                  <a:pt x="2030" y="1372"/>
                </a:lnTo>
                <a:lnTo>
                  <a:pt x="2021" y="1384"/>
                </a:lnTo>
                <a:lnTo>
                  <a:pt x="2012" y="1396"/>
                </a:lnTo>
                <a:lnTo>
                  <a:pt x="2003" y="1407"/>
                </a:lnTo>
                <a:lnTo>
                  <a:pt x="1993" y="1417"/>
                </a:lnTo>
                <a:lnTo>
                  <a:pt x="1971" y="1437"/>
                </a:lnTo>
                <a:lnTo>
                  <a:pt x="1947" y="1454"/>
                </a:lnTo>
                <a:lnTo>
                  <a:pt x="1922" y="1471"/>
                </a:lnTo>
                <a:lnTo>
                  <a:pt x="1896" y="1486"/>
                </a:lnTo>
                <a:lnTo>
                  <a:pt x="1870" y="1501"/>
                </a:lnTo>
                <a:lnTo>
                  <a:pt x="1859" y="1506"/>
                </a:lnTo>
                <a:lnTo>
                  <a:pt x="1848" y="1511"/>
                </a:lnTo>
                <a:lnTo>
                  <a:pt x="1836" y="1515"/>
                </a:lnTo>
                <a:lnTo>
                  <a:pt x="1825" y="1518"/>
                </a:lnTo>
                <a:lnTo>
                  <a:pt x="1813" y="1522"/>
                </a:lnTo>
                <a:lnTo>
                  <a:pt x="1801" y="1524"/>
                </a:lnTo>
                <a:lnTo>
                  <a:pt x="1776" y="1527"/>
                </a:lnTo>
                <a:lnTo>
                  <a:pt x="1751" y="1529"/>
                </a:lnTo>
                <a:lnTo>
                  <a:pt x="1726" y="1529"/>
                </a:lnTo>
                <a:lnTo>
                  <a:pt x="1701" y="1527"/>
                </a:lnTo>
                <a:lnTo>
                  <a:pt x="1677" y="1524"/>
                </a:lnTo>
                <a:lnTo>
                  <a:pt x="1649" y="1518"/>
                </a:lnTo>
                <a:lnTo>
                  <a:pt x="1622" y="1511"/>
                </a:lnTo>
                <a:lnTo>
                  <a:pt x="1596" y="1502"/>
                </a:lnTo>
                <a:lnTo>
                  <a:pt x="1569" y="1492"/>
                </a:lnTo>
                <a:lnTo>
                  <a:pt x="1465" y="1449"/>
                </a:lnTo>
                <a:lnTo>
                  <a:pt x="1410" y="1428"/>
                </a:lnTo>
                <a:lnTo>
                  <a:pt x="1383" y="1416"/>
                </a:lnTo>
                <a:lnTo>
                  <a:pt x="1357" y="1404"/>
                </a:lnTo>
                <a:lnTo>
                  <a:pt x="1331" y="1390"/>
                </a:lnTo>
                <a:lnTo>
                  <a:pt x="1306" y="1376"/>
                </a:lnTo>
                <a:lnTo>
                  <a:pt x="1282" y="1359"/>
                </a:lnTo>
                <a:lnTo>
                  <a:pt x="1259" y="1341"/>
                </a:lnTo>
                <a:lnTo>
                  <a:pt x="1212" y="1298"/>
                </a:lnTo>
                <a:lnTo>
                  <a:pt x="1188" y="1276"/>
                </a:lnTo>
                <a:lnTo>
                  <a:pt x="1166" y="1253"/>
                </a:lnTo>
                <a:lnTo>
                  <a:pt x="1145" y="1229"/>
                </a:lnTo>
                <a:lnTo>
                  <a:pt x="1125" y="1205"/>
                </a:lnTo>
                <a:lnTo>
                  <a:pt x="1108" y="1180"/>
                </a:lnTo>
                <a:lnTo>
                  <a:pt x="1092" y="1153"/>
                </a:lnTo>
                <a:lnTo>
                  <a:pt x="1071" y="1109"/>
                </a:lnTo>
                <a:lnTo>
                  <a:pt x="1052" y="1066"/>
                </a:lnTo>
                <a:lnTo>
                  <a:pt x="1035" y="1022"/>
                </a:lnTo>
                <a:lnTo>
                  <a:pt x="1028" y="999"/>
                </a:lnTo>
                <a:lnTo>
                  <a:pt x="1022" y="976"/>
                </a:lnTo>
                <a:lnTo>
                  <a:pt x="1009" y="927"/>
                </a:lnTo>
                <a:lnTo>
                  <a:pt x="998" y="877"/>
                </a:lnTo>
                <a:lnTo>
                  <a:pt x="977" y="776"/>
                </a:lnTo>
                <a:lnTo>
                  <a:pt x="969" y="750"/>
                </a:lnTo>
                <a:lnTo>
                  <a:pt x="960" y="723"/>
                </a:lnTo>
                <a:lnTo>
                  <a:pt x="949" y="697"/>
                </a:lnTo>
                <a:lnTo>
                  <a:pt x="936" y="672"/>
                </a:lnTo>
                <a:lnTo>
                  <a:pt x="880" y="571"/>
                </a:lnTo>
                <a:lnTo>
                  <a:pt x="866" y="543"/>
                </a:lnTo>
                <a:lnTo>
                  <a:pt x="853" y="514"/>
                </a:lnTo>
                <a:lnTo>
                  <a:pt x="828" y="456"/>
                </a:lnTo>
                <a:lnTo>
                  <a:pt x="814" y="427"/>
                </a:lnTo>
                <a:lnTo>
                  <a:pt x="799" y="399"/>
                </a:lnTo>
                <a:lnTo>
                  <a:pt x="790" y="386"/>
                </a:lnTo>
                <a:lnTo>
                  <a:pt x="780" y="373"/>
                </a:lnTo>
                <a:lnTo>
                  <a:pt x="770" y="361"/>
                </a:lnTo>
                <a:lnTo>
                  <a:pt x="758" y="349"/>
                </a:lnTo>
                <a:lnTo>
                  <a:pt x="738" y="327"/>
                </a:lnTo>
                <a:lnTo>
                  <a:pt x="718" y="303"/>
                </a:lnTo>
                <a:lnTo>
                  <a:pt x="681" y="256"/>
                </a:lnTo>
                <a:lnTo>
                  <a:pt x="661" y="233"/>
                </a:lnTo>
                <a:lnTo>
                  <a:pt x="650" y="223"/>
                </a:lnTo>
                <a:lnTo>
                  <a:pt x="639" y="212"/>
                </a:lnTo>
                <a:lnTo>
                  <a:pt x="627" y="203"/>
                </a:lnTo>
                <a:lnTo>
                  <a:pt x="614" y="193"/>
                </a:lnTo>
                <a:lnTo>
                  <a:pt x="600" y="185"/>
                </a:lnTo>
                <a:lnTo>
                  <a:pt x="585" y="177"/>
                </a:lnTo>
                <a:lnTo>
                  <a:pt x="573" y="173"/>
                </a:lnTo>
                <a:lnTo>
                  <a:pt x="560" y="168"/>
                </a:lnTo>
                <a:lnTo>
                  <a:pt x="535" y="162"/>
                </a:lnTo>
                <a:lnTo>
                  <a:pt x="484" y="153"/>
                </a:lnTo>
                <a:lnTo>
                  <a:pt x="459" y="147"/>
                </a:lnTo>
                <a:lnTo>
                  <a:pt x="447" y="144"/>
                </a:lnTo>
                <a:lnTo>
                  <a:pt x="435" y="140"/>
                </a:lnTo>
                <a:lnTo>
                  <a:pt x="424" y="135"/>
                </a:lnTo>
                <a:lnTo>
                  <a:pt x="413" y="130"/>
                </a:lnTo>
                <a:lnTo>
                  <a:pt x="402" y="123"/>
                </a:lnTo>
                <a:lnTo>
                  <a:pt x="392" y="115"/>
                </a:lnTo>
                <a:lnTo>
                  <a:pt x="381" y="106"/>
                </a:lnTo>
                <a:lnTo>
                  <a:pt x="370" y="100"/>
                </a:lnTo>
                <a:lnTo>
                  <a:pt x="358" y="95"/>
                </a:lnTo>
                <a:lnTo>
                  <a:pt x="346" y="91"/>
                </a:lnTo>
                <a:lnTo>
                  <a:pt x="334" y="88"/>
                </a:lnTo>
                <a:lnTo>
                  <a:pt x="322" y="87"/>
                </a:lnTo>
                <a:lnTo>
                  <a:pt x="309" y="86"/>
                </a:lnTo>
                <a:lnTo>
                  <a:pt x="296" y="86"/>
                </a:lnTo>
                <a:lnTo>
                  <a:pt x="244" y="88"/>
                </a:lnTo>
                <a:lnTo>
                  <a:pt x="218" y="88"/>
                </a:lnTo>
                <a:lnTo>
                  <a:pt x="205" y="88"/>
                </a:lnTo>
                <a:lnTo>
                  <a:pt x="193" y="86"/>
                </a:lnTo>
                <a:lnTo>
                  <a:pt x="122" y="86"/>
                </a:lnTo>
                <a:lnTo>
                  <a:pt x="58" y="86"/>
                </a:lnTo>
                <a:lnTo>
                  <a:pt x="0" y="75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53" name="Freeform 13"/>
          <p:cNvSpPr>
            <a:spLocks noChangeArrowheads="1"/>
          </p:cNvSpPr>
          <p:nvPr/>
        </p:nvSpPr>
        <p:spPr bwMode="auto">
          <a:xfrm>
            <a:off x="4476928" y="3719533"/>
            <a:ext cx="550689" cy="1260078"/>
          </a:xfrm>
          <a:custGeom>
            <a:avLst/>
            <a:gdLst/>
            <a:ahLst/>
            <a:cxnLst>
              <a:cxn ang="0">
                <a:pos x="1528" y="3452"/>
              </a:cxn>
              <a:cxn ang="0">
                <a:pos x="1527" y="3352"/>
              </a:cxn>
              <a:cxn ang="0">
                <a:pos x="1520" y="3315"/>
              </a:cxn>
              <a:cxn ang="0">
                <a:pos x="1504" y="3251"/>
              </a:cxn>
              <a:cxn ang="0">
                <a:pos x="1483" y="3117"/>
              </a:cxn>
              <a:cxn ang="0">
                <a:pos x="1459" y="3027"/>
              </a:cxn>
              <a:cxn ang="0">
                <a:pos x="1422" y="2935"/>
              </a:cxn>
              <a:cxn ang="0">
                <a:pos x="1368" y="2853"/>
              </a:cxn>
              <a:cxn ang="0">
                <a:pos x="1236" y="2694"/>
              </a:cxn>
              <a:cxn ang="0">
                <a:pos x="1160" y="2628"/>
              </a:cxn>
              <a:cxn ang="0">
                <a:pos x="1079" y="2581"/>
              </a:cxn>
              <a:cxn ang="0">
                <a:pos x="941" y="2507"/>
              </a:cxn>
              <a:cxn ang="0">
                <a:pos x="831" y="2427"/>
              </a:cxn>
              <a:cxn ang="0">
                <a:pos x="757" y="2384"/>
              </a:cxn>
              <a:cxn ang="0">
                <a:pos x="637" y="2333"/>
              </a:cxn>
              <a:cxn ang="0">
                <a:pos x="513" y="2269"/>
              </a:cxn>
              <a:cxn ang="0">
                <a:pos x="419" y="2225"/>
              </a:cxn>
              <a:cxn ang="0">
                <a:pos x="364" y="2188"/>
              </a:cxn>
              <a:cxn ang="0">
                <a:pos x="272" y="2103"/>
              </a:cxn>
              <a:cxn ang="0">
                <a:pos x="206" y="2056"/>
              </a:cxn>
              <a:cxn ang="0">
                <a:pos x="157" y="2030"/>
              </a:cxn>
              <a:cxn ang="0">
                <a:pos x="122" y="2003"/>
              </a:cxn>
              <a:cxn ang="0">
                <a:pos x="75" y="1947"/>
              </a:cxn>
              <a:cxn ang="0">
                <a:pos x="28" y="1870"/>
              </a:cxn>
              <a:cxn ang="0">
                <a:pos x="14" y="1836"/>
              </a:cxn>
              <a:cxn ang="0">
                <a:pos x="5" y="1801"/>
              </a:cxn>
              <a:cxn ang="0">
                <a:pos x="0" y="1726"/>
              </a:cxn>
              <a:cxn ang="0">
                <a:pos x="11" y="1649"/>
              </a:cxn>
              <a:cxn ang="0">
                <a:pos x="37" y="1569"/>
              </a:cxn>
              <a:cxn ang="0">
                <a:pos x="113" y="1383"/>
              </a:cxn>
              <a:cxn ang="0">
                <a:pos x="153" y="1306"/>
              </a:cxn>
              <a:cxn ang="0">
                <a:pos x="231" y="1212"/>
              </a:cxn>
              <a:cxn ang="0">
                <a:pos x="300" y="1145"/>
              </a:cxn>
              <a:cxn ang="0">
                <a:pos x="376" y="1092"/>
              </a:cxn>
              <a:cxn ang="0">
                <a:pos x="507" y="1035"/>
              </a:cxn>
              <a:cxn ang="0">
                <a:pos x="602" y="1009"/>
              </a:cxn>
              <a:cxn ang="0">
                <a:pos x="779" y="969"/>
              </a:cxn>
              <a:cxn ang="0">
                <a:pos x="857" y="936"/>
              </a:cxn>
              <a:cxn ang="0">
                <a:pos x="1015" y="853"/>
              </a:cxn>
              <a:cxn ang="0">
                <a:pos x="1130" y="799"/>
              </a:cxn>
              <a:cxn ang="0">
                <a:pos x="1168" y="770"/>
              </a:cxn>
              <a:cxn ang="0">
                <a:pos x="1226" y="718"/>
              </a:cxn>
              <a:cxn ang="0">
                <a:pos x="1306" y="650"/>
              </a:cxn>
              <a:cxn ang="0">
                <a:pos x="1336" y="614"/>
              </a:cxn>
              <a:cxn ang="0">
                <a:pos x="1356" y="573"/>
              </a:cxn>
              <a:cxn ang="0">
                <a:pos x="1376" y="484"/>
              </a:cxn>
              <a:cxn ang="0">
                <a:pos x="1389" y="435"/>
              </a:cxn>
              <a:cxn ang="0">
                <a:pos x="1406" y="402"/>
              </a:cxn>
              <a:cxn ang="0">
                <a:pos x="1429" y="370"/>
              </a:cxn>
              <a:cxn ang="0">
                <a:pos x="1441" y="334"/>
              </a:cxn>
              <a:cxn ang="0">
                <a:pos x="1443" y="296"/>
              </a:cxn>
              <a:cxn ang="0">
                <a:pos x="1441" y="205"/>
              </a:cxn>
              <a:cxn ang="0">
                <a:pos x="1443" y="58"/>
              </a:cxn>
            </a:cxnLst>
            <a:rect l="0" t="0" r="r" b="b"/>
            <a:pathLst>
              <a:path w="1530" h="3503">
                <a:moveTo>
                  <a:pt x="1528" y="3502"/>
                </a:moveTo>
                <a:lnTo>
                  <a:pt x="1528" y="3477"/>
                </a:lnTo>
                <a:lnTo>
                  <a:pt x="1528" y="3452"/>
                </a:lnTo>
                <a:lnTo>
                  <a:pt x="1529" y="3402"/>
                </a:lnTo>
                <a:lnTo>
                  <a:pt x="1528" y="3377"/>
                </a:lnTo>
                <a:lnTo>
                  <a:pt x="1527" y="3352"/>
                </a:lnTo>
                <a:lnTo>
                  <a:pt x="1525" y="3340"/>
                </a:lnTo>
                <a:lnTo>
                  <a:pt x="1523" y="3327"/>
                </a:lnTo>
                <a:lnTo>
                  <a:pt x="1520" y="3315"/>
                </a:lnTo>
                <a:lnTo>
                  <a:pt x="1517" y="3303"/>
                </a:lnTo>
                <a:lnTo>
                  <a:pt x="1510" y="3277"/>
                </a:lnTo>
                <a:lnTo>
                  <a:pt x="1504" y="3251"/>
                </a:lnTo>
                <a:lnTo>
                  <a:pt x="1495" y="3197"/>
                </a:lnTo>
                <a:lnTo>
                  <a:pt x="1487" y="3144"/>
                </a:lnTo>
                <a:lnTo>
                  <a:pt x="1483" y="3117"/>
                </a:lnTo>
                <a:lnTo>
                  <a:pt x="1477" y="3091"/>
                </a:lnTo>
                <a:lnTo>
                  <a:pt x="1468" y="3059"/>
                </a:lnTo>
                <a:lnTo>
                  <a:pt x="1459" y="3027"/>
                </a:lnTo>
                <a:lnTo>
                  <a:pt x="1448" y="2996"/>
                </a:lnTo>
                <a:lnTo>
                  <a:pt x="1436" y="2965"/>
                </a:lnTo>
                <a:lnTo>
                  <a:pt x="1422" y="2935"/>
                </a:lnTo>
                <a:lnTo>
                  <a:pt x="1406" y="2906"/>
                </a:lnTo>
                <a:lnTo>
                  <a:pt x="1388" y="2879"/>
                </a:lnTo>
                <a:lnTo>
                  <a:pt x="1368" y="2853"/>
                </a:lnTo>
                <a:lnTo>
                  <a:pt x="1282" y="2746"/>
                </a:lnTo>
                <a:lnTo>
                  <a:pt x="1260" y="2720"/>
                </a:lnTo>
                <a:lnTo>
                  <a:pt x="1236" y="2694"/>
                </a:lnTo>
                <a:lnTo>
                  <a:pt x="1212" y="2670"/>
                </a:lnTo>
                <a:lnTo>
                  <a:pt x="1186" y="2647"/>
                </a:lnTo>
                <a:lnTo>
                  <a:pt x="1160" y="2628"/>
                </a:lnTo>
                <a:lnTo>
                  <a:pt x="1134" y="2611"/>
                </a:lnTo>
                <a:lnTo>
                  <a:pt x="1107" y="2595"/>
                </a:lnTo>
                <a:lnTo>
                  <a:pt x="1079" y="2581"/>
                </a:lnTo>
                <a:lnTo>
                  <a:pt x="1024" y="2554"/>
                </a:lnTo>
                <a:lnTo>
                  <a:pt x="969" y="2525"/>
                </a:lnTo>
                <a:lnTo>
                  <a:pt x="941" y="2507"/>
                </a:lnTo>
                <a:lnTo>
                  <a:pt x="913" y="2488"/>
                </a:lnTo>
                <a:lnTo>
                  <a:pt x="858" y="2447"/>
                </a:lnTo>
                <a:lnTo>
                  <a:pt x="831" y="2427"/>
                </a:lnTo>
                <a:lnTo>
                  <a:pt x="803" y="2408"/>
                </a:lnTo>
                <a:lnTo>
                  <a:pt x="773" y="2391"/>
                </a:lnTo>
                <a:lnTo>
                  <a:pt x="757" y="2384"/>
                </a:lnTo>
                <a:lnTo>
                  <a:pt x="741" y="2378"/>
                </a:lnTo>
                <a:lnTo>
                  <a:pt x="689" y="2357"/>
                </a:lnTo>
                <a:lnTo>
                  <a:pt x="637" y="2333"/>
                </a:lnTo>
                <a:lnTo>
                  <a:pt x="586" y="2308"/>
                </a:lnTo>
                <a:lnTo>
                  <a:pt x="536" y="2281"/>
                </a:lnTo>
                <a:lnTo>
                  <a:pt x="513" y="2269"/>
                </a:lnTo>
                <a:lnTo>
                  <a:pt x="489" y="2258"/>
                </a:lnTo>
                <a:lnTo>
                  <a:pt x="443" y="2237"/>
                </a:lnTo>
                <a:lnTo>
                  <a:pt x="419" y="2225"/>
                </a:lnTo>
                <a:lnTo>
                  <a:pt x="397" y="2212"/>
                </a:lnTo>
                <a:lnTo>
                  <a:pt x="375" y="2197"/>
                </a:lnTo>
                <a:lnTo>
                  <a:pt x="364" y="2188"/>
                </a:lnTo>
                <a:lnTo>
                  <a:pt x="353" y="2178"/>
                </a:lnTo>
                <a:lnTo>
                  <a:pt x="313" y="2140"/>
                </a:lnTo>
                <a:lnTo>
                  <a:pt x="272" y="2103"/>
                </a:lnTo>
                <a:lnTo>
                  <a:pt x="251" y="2086"/>
                </a:lnTo>
                <a:lnTo>
                  <a:pt x="229" y="2070"/>
                </a:lnTo>
                <a:lnTo>
                  <a:pt x="206" y="2056"/>
                </a:lnTo>
                <a:lnTo>
                  <a:pt x="182" y="2043"/>
                </a:lnTo>
                <a:lnTo>
                  <a:pt x="169" y="2037"/>
                </a:lnTo>
                <a:lnTo>
                  <a:pt x="157" y="2030"/>
                </a:lnTo>
                <a:lnTo>
                  <a:pt x="145" y="2021"/>
                </a:lnTo>
                <a:lnTo>
                  <a:pt x="133" y="2012"/>
                </a:lnTo>
                <a:lnTo>
                  <a:pt x="122" y="2003"/>
                </a:lnTo>
                <a:lnTo>
                  <a:pt x="112" y="1993"/>
                </a:lnTo>
                <a:lnTo>
                  <a:pt x="92" y="1971"/>
                </a:lnTo>
                <a:lnTo>
                  <a:pt x="75" y="1947"/>
                </a:lnTo>
                <a:lnTo>
                  <a:pt x="58" y="1922"/>
                </a:lnTo>
                <a:lnTo>
                  <a:pt x="43" y="1896"/>
                </a:lnTo>
                <a:lnTo>
                  <a:pt x="28" y="1870"/>
                </a:lnTo>
                <a:lnTo>
                  <a:pt x="23" y="1859"/>
                </a:lnTo>
                <a:lnTo>
                  <a:pt x="18" y="1848"/>
                </a:lnTo>
                <a:lnTo>
                  <a:pt x="14" y="1836"/>
                </a:lnTo>
                <a:lnTo>
                  <a:pt x="11" y="1825"/>
                </a:lnTo>
                <a:lnTo>
                  <a:pt x="7" y="1813"/>
                </a:lnTo>
                <a:lnTo>
                  <a:pt x="5" y="1801"/>
                </a:lnTo>
                <a:lnTo>
                  <a:pt x="2" y="1776"/>
                </a:lnTo>
                <a:lnTo>
                  <a:pt x="0" y="1751"/>
                </a:lnTo>
                <a:lnTo>
                  <a:pt x="0" y="1726"/>
                </a:lnTo>
                <a:lnTo>
                  <a:pt x="2" y="1701"/>
                </a:lnTo>
                <a:lnTo>
                  <a:pt x="5" y="1677"/>
                </a:lnTo>
                <a:lnTo>
                  <a:pt x="11" y="1649"/>
                </a:lnTo>
                <a:lnTo>
                  <a:pt x="18" y="1622"/>
                </a:lnTo>
                <a:lnTo>
                  <a:pt x="27" y="1596"/>
                </a:lnTo>
                <a:lnTo>
                  <a:pt x="37" y="1569"/>
                </a:lnTo>
                <a:lnTo>
                  <a:pt x="80" y="1465"/>
                </a:lnTo>
                <a:lnTo>
                  <a:pt x="101" y="1410"/>
                </a:lnTo>
                <a:lnTo>
                  <a:pt x="113" y="1383"/>
                </a:lnTo>
                <a:lnTo>
                  <a:pt x="125" y="1357"/>
                </a:lnTo>
                <a:lnTo>
                  <a:pt x="139" y="1331"/>
                </a:lnTo>
                <a:lnTo>
                  <a:pt x="153" y="1306"/>
                </a:lnTo>
                <a:lnTo>
                  <a:pt x="170" y="1282"/>
                </a:lnTo>
                <a:lnTo>
                  <a:pt x="188" y="1259"/>
                </a:lnTo>
                <a:lnTo>
                  <a:pt x="231" y="1212"/>
                </a:lnTo>
                <a:lnTo>
                  <a:pt x="253" y="1188"/>
                </a:lnTo>
                <a:lnTo>
                  <a:pt x="276" y="1166"/>
                </a:lnTo>
                <a:lnTo>
                  <a:pt x="300" y="1145"/>
                </a:lnTo>
                <a:lnTo>
                  <a:pt x="324" y="1125"/>
                </a:lnTo>
                <a:lnTo>
                  <a:pt x="349" y="1108"/>
                </a:lnTo>
                <a:lnTo>
                  <a:pt x="376" y="1092"/>
                </a:lnTo>
                <a:lnTo>
                  <a:pt x="420" y="1071"/>
                </a:lnTo>
                <a:lnTo>
                  <a:pt x="463" y="1052"/>
                </a:lnTo>
                <a:lnTo>
                  <a:pt x="507" y="1035"/>
                </a:lnTo>
                <a:lnTo>
                  <a:pt x="530" y="1028"/>
                </a:lnTo>
                <a:lnTo>
                  <a:pt x="553" y="1022"/>
                </a:lnTo>
                <a:lnTo>
                  <a:pt x="602" y="1009"/>
                </a:lnTo>
                <a:lnTo>
                  <a:pt x="652" y="998"/>
                </a:lnTo>
                <a:lnTo>
                  <a:pt x="753" y="977"/>
                </a:lnTo>
                <a:lnTo>
                  <a:pt x="779" y="969"/>
                </a:lnTo>
                <a:lnTo>
                  <a:pt x="806" y="960"/>
                </a:lnTo>
                <a:lnTo>
                  <a:pt x="832" y="949"/>
                </a:lnTo>
                <a:lnTo>
                  <a:pt x="857" y="936"/>
                </a:lnTo>
                <a:lnTo>
                  <a:pt x="958" y="880"/>
                </a:lnTo>
                <a:lnTo>
                  <a:pt x="986" y="866"/>
                </a:lnTo>
                <a:lnTo>
                  <a:pt x="1015" y="853"/>
                </a:lnTo>
                <a:lnTo>
                  <a:pt x="1073" y="828"/>
                </a:lnTo>
                <a:lnTo>
                  <a:pt x="1102" y="814"/>
                </a:lnTo>
                <a:lnTo>
                  <a:pt x="1130" y="799"/>
                </a:lnTo>
                <a:lnTo>
                  <a:pt x="1143" y="790"/>
                </a:lnTo>
                <a:lnTo>
                  <a:pt x="1156" y="780"/>
                </a:lnTo>
                <a:lnTo>
                  <a:pt x="1168" y="770"/>
                </a:lnTo>
                <a:lnTo>
                  <a:pt x="1180" y="758"/>
                </a:lnTo>
                <a:lnTo>
                  <a:pt x="1202" y="738"/>
                </a:lnTo>
                <a:lnTo>
                  <a:pt x="1226" y="718"/>
                </a:lnTo>
                <a:lnTo>
                  <a:pt x="1273" y="681"/>
                </a:lnTo>
                <a:lnTo>
                  <a:pt x="1296" y="661"/>
                </a:lnTo>
                <a:lnTo>
                  <a:pt x="1306" y="650"/>
                </a:lnTo>
                <a:lnTo>
                  <a:pt x="1317" y="639"/>
                </a:lnTo>
                <a:lnTo>
                  <a:pt x="1326" y="627"/>
                </a:lnTo>
                <a:lnTo>
                  <a:pt x="1336" y="614"/>
                </a:lnTo>
                <a:lnTo>
                  <a:pt x="1344" y="600"/>
                </a:lnTo>
                <a:lnTo>
                  <a:pt x="1352" y="585"/>
                </a:lnTo>
                <a:lnTo>
                  <a:pt x="1356" y="573"/>
                </a:lnTo>
                <a:lnTo>
                  <a:pt x="1361" y="560"/>
                </a:lnTo>
                <a:lnTo>
                  <a:pt x="1367" y="535"/>
                </a:lnTo>
                <a:lnTo>
                  <a:pt x="1376" y="484"/>
                </a:lnTo>
                <a:lnTo>
                  <a:pt x="1382" y="459"/>
                </a:lnTo>
                <a:lnTo>
                  <a:pt x="1385" y="447"/>
                </a:lnTo>
                <a:lnTo>
                  <a:pt x="1389" y="435"/>
                </a:lnTo>
                <a:lnTo>
                  <a:pt x="1394" y="424"/>
                </a:lnTo>
                <a:lnTo>
                  <a:pt x="1399" y="413"/>
                </a:lnTo>
                <a:lnTo>
                  <a:pt x="1406" y="402"/>
                </a:lnTo>
                <a:lnTo>
                  <a:pt x="1414" y="392"/>
                </a:lnTo>
                <a:lnTo>
                  <a:pt x="1423" y="381"/>
                </a:lnTo>
                <a:lnTo>
                  <a:pt x="1429" y="370"/>
                </a:lnTo>
                <a:lnTo>
                  <a:pt x="1434" y="358"/>
                </a:lnTo>
                <a:lnTo>
                  <a:pt x="1438" y="346"/>
                </a:lnTo>
                <a:lnTo>
                  <a:pt x="1441" y="334"/>
                </a:lnTo>
                <a:lnTo>
                  <a:pt x="1442" y="322"/>
                </a:lnTo>
                <a:lnTo>
                  <a:pt x="1443" y="309"/>
                </a:lnTo>
                <a:lnTo>
                  <a:pt x="1443" y="296"/>
                </a:lnTo>
                <a:lnTo>
                  <a:pt x="1441" y="244"/>
                </a:lnTo>
                <a:lnTo>
                  <a:pt x="1441" y="218"/>
                </a:lnTo>
                <a:lnTo>
                  <a:pt x="1441" y="205"/>
                </a:lnTo>
                <a:lnTo>
                  <a:pt x="1443" y="193"/>
                </a:lnTo>
                <a:lnTo>
                  <a:pt x="1443" y="122"/>
                </a:lnTo>
                <a:lnTo>
                  <a:pt x="1443" y="58"/>
                </a:lnTo>
                <a:lnTo>
                  <a:pt x="1454" y="0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54" name="Line 14"/>
          <p:cNvSpPr>
            <a:spLocks noChangeShapeType="1"/>
          </p:cNvSpPr>
          <p:nvPr/>
        </p:nvSpPr>
        <p:spPr bwMode="auto">
          <a:xfrm flipV="1">
            <a:off x="5172034" y="3622726"/>
            <a:ext cx="1587" cy="137434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5221230" y="4152784"/>
            <a:ext cx="1828224" cy="3459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9972" tIns="60857" rIns="89972" bIns="44986"/>
          <a:lstStyle/>
          <a:p>
            <a:pPr>
              <a:tabLst>
                <a:tab pos="723683" algn="l"/>
                <a:tab pos="1447366" algn="l"/>
              </a:tabLst>
            </a:pPr>
            <a:r>
              <a:rPr lang="en-US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Gate field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503873" y="1160780"/>
            <a:ext cx="9069705" cy="20110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A single photon in a “gate” field controls the propagation of a stream of “signal” photons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47070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077450" cy="929587"/>
          </a:xfrm>
          <a:ln/>
        </p:spPr>
        <p:txBody>
          <a:bodyPr/>
          <a:lstStyle/>
          <a:p>
            <a:pPr>
              <a:tabLst>
                <a:tab pos="723683" algn="l"/>
                <a:tab pos="1447366" algn="l"/>
                <a:tab pos="2171048" algn="l"/>
                <a:tab pos="2894731" algn="l"/>
                <a:tab pos="3618414" algn="l"/>
                <a:tab pos="4342097" algn="l"/>
                <a:tab pos="5065780" algn="l"/>
                <a:tab pos="5789463" algn="l"/>
                <a:tab pos="6513145" algn="l"/>
                <a:tab pos="7236828" algn="l"/>
                <a:tab pos="7960511" algn="l"/>
                <a:tab pos="8684194" algn="l"/>
              </a:tabLst>
            </a:pPr>
            <a:r>
              <a:rPr lang="en-US"/>
              <a:t>Single-photon transistor</a:t>
            </a:r>
          </a:p>
        </p:txBody>
      </p:sp>
      <p:sp>
        <p:nvSpPr>
          <p:cNvPr id="35843" name="AutoShape 3"/>
          <p:cNvSpPr>
            <a:spLocks noChangeArrowheads="1"/>
          </p:cNvSpPr>
          <p:nvPr/>
        </p:nvSpPr>
        <p:spPr bwMode="auto">
          <a:xfrm>
            <a:off x="3427920" y="2567370"/>
            <a:ext cx="3199392" cy="1142640"/>
          </a:xfrm>
          <a:prstGeom prst="roundRect">
            <a:avLst>
              <a:gd name="adj" fmla="val 139"/>
            </a:avLst>
          </a:prstGeom>
          <a:solidFill>
            <a:srgbClr val="99CCFF"/>
          </a:solidFill>
          <a:ln w="9525">
            <a:noFill/>
            <a:round/>
            <a:headEnd/>
            <a:tailEnd/>
          </a:ln>
          <a:effectLst>
            <a:outerShdw dist="51930" dir="2700000" algn="ctr" rotWithShape="0">
              <a:srgbClr val="0099FF"/>
            </a:outerShdw>
          </a:effectLst>
        </p:spPr>
        <p:txBody>
          <a:bodyPr lIns="89972" tIns="66147" rIns="89972" bIns="44986" anchor="ctr" anchorCtr="1"/>
          <a:lstStyle/>
          <a:p>
            <a:pPr algn="ctr">
              <a:tabLst>
                <a:tab pos="723683" algn="l"/>
                <a:tab pos="1447366" algn="l"/>
                <a:tab pos="2171048" algn="l"/>
                <a:tab pos="2894731" algn="l"/>
              </a:tabLst>
            </a:pPr>
            <a:r>
              <a:rPr lang="en-US" sz="2399" b="1">
                <a:solidFill>
                  <a:srgbClr val="0000FF"/>
                </a:solidFill>
                <a:ea typeface="Lucida Sans Unicode" charset="0"/>
                <a:cs typeface="Lucida Sans Unicode" charset="0"/>
              </a:rPr>
              <a:t>Transistor</a:t>
            </a:r>
          </a:p>
        </p:txBody>
      </p:sp>
      <p:sp>
        <p:nvSpPr>
          <p:cNvPr id="35844" name="Line 4"/>
          <p:cNvSpPr>
            <a:spLocks noChangeShapeType="1"/>
          </p:cNvSpPr>
          <p:nvPr/>
        </p:nvSpPr>
        <p:spPr bwMode="auto">
          <a:xfrm>
            <a:off x="1828224" y="3167257"/>
            <a:ext cx="1599696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45" name="Freeform 5"/>
          <p:cNvSpPr>
            <a:spLocks noChangeArrowheads="1"/>
          </p:cNvSpPr>
          <p:nvPr/>
        </p:nvSpPr>
        <p:spPr bwMode="auto">
          <a:xfrm>
            <a:off x="737956" y="2559436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46" name="Freeform 6"/>
          <p:cNvSpPr>
            <a:spLocks noChangeArrowheads="1"/>
          </p:cNvSpPr>
          <p:nvPr/>
        </p:nvSpPr>
        <p:spPr bwMode="auto">
          <a:xfrm>
            <a:off x="1494955" y="2559436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47" name="Freeform 7"/>
          <p:cNvSpPr>
            <a:spLocks noChangeArrowheads="1"/>
          </p:cNvSpPr>
          <p:nvPr/>
        </p:nvSpPr>
        <p:spPr bwMode="auto">
          <a:xfrm>
            <a:off x="2393197" y="2524522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1407670" y="3179953"/>
            <a:ext cx="1828224" cy="3459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9972" tIns="60857" rIns="89972" bIns="44986"/>
          <a:lstStyle/>
          <a:p>
            <a:pPr>
              <a:tabLst>
                <a:tab pos="723683" algn="l"/>
                <a:tab pos="1447366" algn="l"/>
              </a:tabLst>
            </a:pPr>
            <a:r>
              <a:rPr lang="en-US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Signal field</a:t>
            </a:r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 flipH="1">
            <a:off x="1250557" y="3495766"/>
            <a:ext cx="160287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50" name="Freeform 10"/>
          <p:cNvSpPr>
            <a:spLocks noChangeArrowheads="1"/>
          </p:cNvSpPr>
          <p:nvPr/>
        </p:nvSpPr>
        <p:spPr bwMode="auto">
          <a:xfrm>
            <a:off x="1961533" y="3552898"/>
            <a:ext cx="1260078" cy="550689"/>
          </a:xfrm>
          <a:custGeom>
            <a:avLst/>
            <a:gdLst/>
            <a:ahLst/>
            <a:cxnLst>
              <a:cxn ang="0">
                <a:pos x="3452" y="1"/>
              </a:cxn>
              <a:cxn ang="0">
                <a:pos x="3352" y="2"/>
              </a:cxn>
              <a:cxn ang="0">
                <a:pos x="3315" y="9"/>
              </a:cxn>
              <a:cxn ang="0">
                <a:pos x="3251" y="25"/>
              </a:cxn>
              <a:cxn ang="0">
                <a:pos x="3117" y="46"/>
              </a:cxn>
              <a:cxn ang="0">
                <a:pos x="3027" y="70"/>
              </a:cxn>
              <a:cxn ang="0">
                <a:pos x="2935" y="107"/>
              </a:cxn>
              <a:cxn ang="0">
                <a:pos x="2853" y="161"/>
              </a:cxn>
              <a:cxn ang="0">
                <a:pos x="2694" y="293"/>
              </a:cxn>
              <a:cxn ang="0">
                <a:pos x="2628" y="369"/>
              </a:cxn>
              <a:cxn ang="0">
                <a:pos x="2581" y="450"/>
              </a:cxn>
              <a:cxn ang="0">
                <a:pos x="2507" y="588"/>
              </a:cxn>
              <a:cxn ang="0">
                <a:pos x="2427" y="698"/>
              </a:cxn>
              <a:cxn ang="0">
                <a:pos x="2384" y="772"/>
              </a:cxn>
              <a:cxn ang="0">
                <a:pos x="2333" y="892"/>
              </a:cxn>
              <a:cxn ang="0">
                <a:pos x="2269" y="1016"/>
              </a:cxn>
              <a:cxn ang="0">
                <a:pos x="2225" y="1110"/>
              </a:cxn>
              <a:cxn ang="0">
                <a:pos x="2188" y="1165"/>
              </a:cxn>
              <a:cxn ang="0">
                <a:pos x="2103" y="1257"/>
              </a:cxn>
              <a:cxn ang="0">
                <a:pos x="2056" y="1323"/>
              </a:cxn>
              <a:cxn ang="0">
                <a:pos x="2030" y="1372"/>
              </a:cxn>
              <a:cxn ang="0">
                <a:pos x="2003" y="1407"/>
              </a:cxn>
              <a:cxn ang="0">
                <a:pos x="1947" y="1454"/>
              </a:cxn>
              <a:cxn ang="0">
                <a:pos x="1870" y="1501"/>
              </a:cxn>
              <a:cxn ang="0">
                <a:pos x="1836" y="1515"/>
              </a:cxn>
              <a:cxn ang="0">
                <a:pos x="1801" y="1524"/>
              </a:cxn>
              <a:cxn ang="0">
                <a:pos x="1726" y="1529"/>
              </a:cxn>
              <a:cxn ang="0">
                <a:pos x="1649" y="1518"/>
              </a:cxn>
              <a:cxn ang="0">
                <a:pos x="1569" y="1492"/>
              </a:cxn>
              <a:cxn ang="0">
                <a:pos x="1383" y="1416"/>
              </a:cxn>
              <a:cxn ang="0">
                <a:pos x="1306" y="1376"/>
              </a:cxn>
              <a:cxn ang="0">
                <a:pos x="1212" y="1298"/>
              </a:cxn>
              <a:cxn ang="0">
                <a:pos x="1145" y="1229"/>
              </a:cxn>
              <a:cxn ang="0">
                <a:pos x="1092" y="1153"/>
              </a:cxn>
              <a:cxn ang="0">
                <a:pos x="1035" y="1022"/>
              </a:cxn>
              <a:cxn ang="0">
                <a:pos x="1009" y="927"/>
              </a:cxn>
              <a:cxn ang="0">
                <a:pos x="969" y="750"/>
              </a:cxn>
              <a:cxn ang="0">
                <a:pos x="936" y="672"/>
              </a:cxn>
              <a:cxn ang="0">
                <a:pos x="853" y="514"/>
              </a:cxn>
              <a:cxn ang="0">
                <a:pos x="799" y="399"/>
              </a:cxn>
              <a:cxn ang="0">
                <a:pos x="770" y="361"/>
              </a:cxn>
              <a:cxn ang="0">
                <a:pos x="718" y="303"/>
              </a:cxn>
              <a:cxn ang="0">
                <a:pos x="650" y="223"/>
              </a:cxn>
              <a:cxn ang="0">
                <a:pos x="614" y="193"/>
              </a:cxn>
              <a:cxn ang="0">
                <a:pos x="573" y="173"/>
              </a:cxn>
              <a:cxn ang="0">
                <a:pos x="484" y="153"/>
              </a:cxn>
              <a:cxn ang="0">
                <a:pos x="435" y="140"/>
              </a:cxn>
              <a:cxn ang="0">
                <a:pos x="402" y="123"/>
              </a:cxn>
              <a:cxn ang="0">
                <a:pos x="370" y="100"/>
              </a:cxn>
              <a:cxn ang="0">
                <a:pos x="334" y="88"/>
              </a:cxn>
              <a:cxn ang="0">
                <a:pos x="296" y="86"/>
              </a:cxn>
              <a:cxn ang="0">
                <a:pos x="205" y="88"/>
              </a:cxn>
              <a:cxn ang="0">
                <a:pos x="58" y="86"/>
              </a:cxn>
            </a:cxnLst>
            <a:rect l="0" t="0" r="r" b="b"/>
            <a:pathLst>
              <a:path w="3503" h="1530">
                <a:moveTo>
                  <a:pt x="3502" y="1"/>
                </a:moveTo>
                <a:lnTo>
                  <a:pt x="3477" y="1"/>
                </a:lnTo>
                <a:lnTo>
                  <a:pt x="3452" y="1"/>
                </a:lnTo>
                <a:lnTo>
                  <a:pt x="3402" y="0"/>
                </a:lnTo>
                <a:lnTo>
                  <a:pt x="3377" y="1"/>
                </a:lnTo>
                <a:lnTo>
                  <a:pt x="3352" y="2"/>
                </a:lnTo>
                <a:lnTo>
                  <a:pt x="3340" y="4"/>
                </a:lnTo>
                <a:lnTo>
                  <a:pt x="3327" y="6"/>
                </a:lnTo>
                <a:lnTo>
                  <a:pt x="3315" y="9"/>
                </a:lnTo>
                <a:lnTo>
                  <a:pt x="3303" y="12"/>
                </a:lnTo>
                <a:lnTo>
                  <a:pt x="3277" y="19"/>
                </a:lnTo>
                <a:lnTo>
                  <a:pt x="3251" y="25"/>
                </a:lnTo>
                <a:lnTo>
                  <a:pt x="3197" y="34"/>
                </a:lnTo>
                <a:lnTo>
                  <a:pt x="3144" y="42"/>
                </a:lnTo>
                <a:lnTo>
                  <a:pt x="3117" y="46"/>
                </a:lnTo>
                <a:lnTo>
                  <a:pt x="3091" y="52"/>
                </a:lnTo>
                <a:lnTo>
                  <a:pt x="3059" y="61"/>
                </a:lnTo>
                <a:lnTo>
                  <a:pt x="3027" y="70"/>
                </a:lnTo>
                <a:lnTo>
                  <a:pt x="2996" y="81"/>
                </a:lnTo>
                <a:lnTo>
                  <a:pt x="2965" y="93"/>
                </a:lnTo>
                <a:lnTo>
                  <a:pt x="2935" y="107"/>
                </a:lnTo>
                <a:lnTo>
                  <a:pt x="2906" y="123"/>
                </a:lnTo>
                <a:lnTo>
                  <a:pt x="2879" y="141"/>
                </a:lnTo>
                <a:lnTo>
                  <a:pt x="2853" y="161"/>
                </a:lnTo>
                <a:lnTo>
                  <a:pt x="2746" y="247"/>
                </a:lnTo>
                <a:lnTo>
                  <a:pt x="2720" y="269"/>
                </a:lnTo>
                <a:lnTo>
                  <a:pt x="2694" y="293"/>
                </a:lnTo>
                <a:lnTo>
                  <a:pt x="2670" y="317"/>
                </a:lnTo>
                <a:lnTo>
                  <a:pt x="2647" y="343"/>
                </a:lnTo>
                <a:lnTo>
                  <a:pt x="2628" y="369"/>
                </a:lnTo>
                <a:lnTo>
                  <a:pt x="2611" y="395"/>
                </a:lnTo>
                <a:lnTo>
                  <a:pt x="2595" y="422"/>
                </a:lnTo>
                <a:lnTo>
                  <a:pt x="2581" y="450"/>
                </a:lnTo>
                <a:lnTo>
                  <a:pt x="2554" y="505"/>
                </a:lnTo>
                <a:lnTo>
                  <a:pt x="2525" y="560"/>
                </a:lnTo>
                <a:lnTo>
                  <a:pt x="2507" y="588"/>
                </a:lnTo>
                <a:lnTo>
                  <a:pt x="2488" y="616"/>
                </a:lnTo>
                <a:lnTo>
                  <a:pt x="2447" y="671"/>
                </a:lnTo>
                <a:lnTo>
                  <a:pt x="2427" y="698"/>
                </a:lnTo>
                <a:lnTo>
                  <a:pt x="2408" y="726"/>
                </a:lnTo>
                <a:lnTo>
                  <a:pt x="2391" y="756"/>
                </a:lnTo>
                <a:lnTo>
                  <a:pt x="2384" y="772"/>
                </a:lnTo>
                <a:lnTo>
                  <a:pt x="2378" y="788"/>
                </a:lnTo>
                <a:lnTo>
                  <a:pt x="2357" y="840"/>
                </a:lnTo>
                <a:lnTo>
                  <a:pt x="2333" y="892"/>
                </a:lnTo>
                <a:lnTo>
                  <a:pt x="2308" y="943"/>
                </a:lnTo>
                <a:lnTo>
                  <a:pt x="2281" y="993"/>
                </a:lnTo>
                <a:lnTo>
                  <a:pt x="2269" y="1016"/>
                </a:lnTo>
                <a:lnTo>
                  <a:pt x="2258" y="1040"/>
                </a:lnTo>
                <a:lnTo>
                  <a:pt x="2237" y="1086"/>
                </a:lnTo>
                <a:lnTo>
                  <a:pt x="2225" y="1110"/>
                </a:lnTo>
                <a:lnTo>
                  <a:pt x="2212" y="1132"/>
                </a:lnTo>
                <a:lnTo>
                  <a:pt x="2197" y="1154"/>
                </a:lnTo>
                <a:lnTo>
                  <a:pt x="2188" y="1165"/>
                </a:lnTo>
                <a:lnTo>
                  <a:pt x="2178" y="1176"/>
                </a:lnTo>
                <a:lnTo>
                  <a:pt x="2140" y="1216"/>
                </a:lnTo>
                <a:lnTo>
                  <a:pt x="2103" y="1257"/>
                </a:lnTo>
                <a:lnTo>
                  <a:pt x="2086" y="1278"/>
                </a:lnTo>
                <a:lnTo>
                  <a:pt x="2070" y="1300"/>
                </a:lnTo>
                <a:lnTo>
                  <a:pt x="2056" y="1323"/>
                </a:lnTo>
                <a:lnTo>
                  <a:pt x="2043" y="1347"/>
                </a:lnTo>
                <a:lnTo>
                  <a:pt x="2037" y="1360"/>
                </a:lnTo>
                <a:lnTo>
                  <a:pt x="2030" y="1372"/>
                </a:lnTo>
                <a:lnTo>
                  <a:pt x="2021" y="1384"/>
                </a:lnTo>
                <a:lnTo>
                  <a:pt x="2012" y="1396"/>
                </a:lnTo>
                <a:lnTo>
                  <a:pt x="2003" y="1407"/>
                </a:lnTo>
                <a:lnTo>
                  <a:pt x="1993" y="1417"/>
                </a:lnTo>
                <a:lnTo>
                  <a:pt x="1971" y="1437"/>
                </a:lnTo>
                <a:lnTo>
                  <a:pt x="1947" y="1454"/>
                </a:lnTo>
                <a:lnTo>
                  <a:pt x="1922" y="1471"/>
                </a:lnTo>
                <a:lnTo>
                  <a:pt x="1896" y="1486"/>
                </a:lnTo>
                <a:lnTo>
                  <a:pt x="1870" y="1501"/>
                </a:lnTo>
                <a:lnTo>
                  <a:pt x="1859" y="1506"/>
                </a:lnTo>
                <a:lnTo>
                  <a:pt x="1848" y="1511"/>
                </a:lnTo>
                <a:lnTo>
                  <a:pt x="1836" y="1515"/>
                </a:lnTo>
                <a:lnTo>
                  <a:pt x="1825" y="1518"/>
                </a:lnTo>
                <a:lnTo>
                  <a:pt x="1813" y="1522"/>
                </a:lnTo>
                <a:lnTo>
                  <a:pt x="1801" y="1524"/>
                </a:lnTo>
                <a:lnTo>
                  <a:pt x="1776" y="1527"/>
                </a:lnTo>
                <a:lnTo>
                  <a:pt x="1751" y="1529"/>
                </a:lnTo>
                <a:lnTo>
                  <a:pt x="1726" y="1529"/>
                </a:lnTo>
                <a:lnTo>
                  <a:pt x="1701" y="1527"/>
                </a:lnTo>
                <a:lnTo>
                  <a:pt x="1677" y="1524"/>
                </a:lnTo>
                <a:lnTo>
                  <a:pt x="1649" y="1518"/>
                </a:lnTo>
                <a:lnTo>
                  <a:pt x="1622" y="1511"/>
                </a:lnTo>
                <a:lnTo>
                  <a:pt x="1596" y="1502"/>
                </a:lnTo>
                <a:lnTo>
                  <a:pt x="1569" y="1492"/>
                </a:lnTo>
                <a:lnTo>
                  <a:pt x="1465" y="1449"/>
                </a:lnTo>
                <a:lnTo>
                  <a:pt x="1410" y="1428"/>
                </a:lnTo>
                <a:lnTo>
                  <a:pt x="1383" y="1416"/>
                </a:lnTo>
                <a:lnTo>
                  <a:pt x="1357" y="1404"/>
                </a:lnTo>
                <a:lnTo>
                  <a:pt x="1331" y="1390"/>
                </a:lnTo>
                <a:lnTo>
                  <a:pt x="1306" y="1376"/>
                </a:lnTo>
                <a:lnTo>
                  <a:pt x="1282" y="1359"/>
                </a:lnTo>
                <a:lnTo>
                  <a:pt x="1259" y="1341"/>
                </a:lnTo>
                <a:lnTo>
                  <a:pt x="1212" y="1298"/>
                </a:lnTo>
                <a:lnTo>
                  <a:pt x="1188" y="1276"/>
                </a:lnTo>
                <a:lnTo>
                  <a:pt x="1166" y="1253"/>
                </a:lnTo>
                <a:lnTo>
                  <a:pt x="1145" y="1229"/>
                </a:lnTo>
                <a:lnTo>
                  <a:pt x="1125" y="1205"/>
                </a:lnTo>
                <a:lnTo>
                  <a:pt x="1108" y="1180"/>
                </a:lnTo>
                <a:lnTo>
                  <a:pt x="1092" y="1153"/>
                </a:lnTo>
                <a:lnTo>
                  <a:pt x="1071" y="1109"/>
                </a:lnTo>
                <a:lnTo>
                  <a:pt x="1052" y="1066"/>
                </a:lnTo>
                <a:lnTo>
                  <a:pt x="1035" y="1022"/>
                </a:lnTo>
                <a:lnTo>
                  <a:pt x="1028" y="999"/>
                </a:lnTo>
                <a:lnTo>
                  <a:pt x="1022" y="976"/>
                </a:lnTo>
                <a:lnTo>
                  <a:pt x="1009" y="927"/>
                </a:lnTo>
                <a:lnTo>
                  <a:pt x="998" y="877"/>
                </a:lnTo>
                <a:lnTo>
                  <a:pt x="977" y="776"/>
                </a:lnTo>
                <a:lnTo>
                  <a:pt x="969" y="750"/>
                </a:lnTo>
                <a:lnTo>
                  <a:pt x="960" y="723"/>
                </a:lnTo>
                <a:lnTo>
                  <a:pt x="949" y="697"/>
                </a:lnTo>
                <a:lnTo>
                  <a:pt x="936" y="672"/>
                </a:lnTo>
                <a:lnTo>
                  <a:pt x="880" y="571"/>
                </a:lnTo>
                <a:lnTo>
                  <a:pt x="866" y="543"/>
                </a:lnTo>
                <a:lnTo>
                  <a:pt x="853" y="514"/>
                </a:lnTo>
                <a:lnTo>
                  <a:pt x="828" y="456"/>
                </a:lnTo>
                <a:lnTo>
                  <a:pt x="814" y="427"/>
                </a:lnTo>
                <a:lnTo>
                  <a:pt x="799" y="399"/>
                </a:lnTo>
                <a:lnTo>
                  <a:pt x="790" y="386"/>
                </a:lnTo>
                <a:lnTo>
                  <a:pt x="780" y="373"/>
                </a:lnTo>
                <a:lnTo>
                  <a:pt x="770" y="361"/>
                </a:lnTo>
                <a:lnTo>
                  <a:pt x="758" y="349"/>
                </a:lnTo>
                <a:lnTo>
                  <a:pt x="738" y="327"/>
                </a:lnTo>
                <a:lnTo>
                  <a:pt x="718" y="303"/>
                </a:lnTo>
                <a:lnTo>
                  <a:pt x="681" y="256"/>
                </a:lnTo>
                <a:lnTo>
                  <a:pt x="661" y="233"/>
                </a:lnTo>
                <a:lnTo>
                  <a:pt x="650" y="223"/>
                </a:lnTo>
                <a:lnTo>
                  <a:pt x="639" y="212"/>
                </a:lnTo>
                <a:lnTo>
                  <a:pt x="627" y="203"/>
                </a:lnTo>
                <a:lnTo>
                  <a:pt x="614" y="193"/>
                </a:lnTo>
                <a:lnTo>
                  <a:pt x="600" y="185"/>
                </a:lnTo>
                <a:lnTo>
                  <a:pt x="585" y="177"/>
                </a:lnTo>
                <a:lnTo>
                  <a:pt x="573" y="173"/>
                </a:lnTo>
                <a:lnTo>
                  <a:pt x="560" y="168"/>
                </a:lnTo>
                <a:lnTo>
                  <a:pt x="535" y="162"/>
                </a:lnTo>
                <a:lnTo>
                  <a:pt x="484" y="153"/>
                </a:lnTo>
                <a:lnTo>
                  <a:pt x="459" y="147"/>
                </a:lnTo>
                <a:lnTo>
                  <a:pt x="447" y="144"/>
                </a:lnTo>
                <a:lnTo>
                  <a:pt x="435" y="140"/>
                </a:lnTo>
                <a:lnTo>
                  <a:pt x="424" y="135"/>
                </a:lnTo>
                <a:lnTo>
                  <a:pt x="413" y="130"/>
                </a:lnTo>
                <a:lnTo>
                  <a:pt x="402" y="123"/>
                </a:lnTo>
                <a:lnTo>
                  <a:pt x="392" y="115"/>
                </a:lnTo>
                <a:lnTo>
                  <a:pt x="381" y="106"/>
                </a:lnTo>
                <a:lnTo>
                  <a:pt x="370" y="100"/>
                </a:lnTo>
                <a:lnTo>
                  <a:pt x="358" y="95"/>
                </a:lnTo>
                <a:lnTo>
                  <a:pt x="346" y="91"/>
                </a:lnTo>
                <a:lnTo>
                  <a:pt x="334" y="88"/>
                </a:lnTo>
                <a:lnTo>
                  <a:pt x="322" y="87"/>
                </a:lnTo>
                <a:lnTo>
                  <a:pt x="309" y="86"/>
                </a:lnTo>
                <a:lnTo>
                  <a:pt x="296" y="86"/>
                </a:lnTo>
                <a:lnTo>
                  <a:pt x="244" y="88"/>
                </a:lnTo>
                <a:lnTo>
                  <a:pt x="218" y="88"/>
                </a:lnTo>
                <a:lnTo>
                  <a:pt x="205" y="88"/>
                </a:lnTo>
                <a:lnTo>
                  <a:pt x="193" y="86"/>
                </a:lnTo>
                <a:lnTo>
                  <a:pt x="122" y="86"/>
                </a:lnTo>
                <a:lnTo>
                  <a:pt x="58" y="86"/>
                </a:lnTo>
                <a:lnTo>
                  <a:pt x="0" y="75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51" name="Freeform 11"/>
          <p:cNvSpPr>
            <a:spLocks noChangeArrowheads="1"/>
          </p:cNvSpPr>
          <p:nvPr/>
        </p:nvSpPr>
        <p:spPr bwMode="auto">
          <a:xfrm>
            <a:off x="1206121" y="3552898"/>
            <a:ext cx="1260078" cy="550689"/>
          </a:xfrm>
          <a:custGeom>
            <a:avLst/>
            <a:gdLst/>
            <a:ahLst/>
            <a:cxnLst>
              <a:cxn ang="0">
                <a:pos x="3452" y="1"/>
              </a:cxn>
              <a:cxn ang="0">
                <a:pos x="3352" y="2"/>
              </a:cxn>
              <a:cxn ang="0">
                <a:pos x="3315" y="9"/>
              </a:cxn>
              <a:cxn ang="0">
                <a:pos x="3251" y="25"/>
              </a:cxn>
              <a:cxn ang="0">
                <a:pos x="3117" y="46"/>
              </a:cxn>
              <a:cxn ang="0">
                <a:pos x="3027" y="70"/>
              </a:cxn>
              <a:cxn ang="0">
                <a:pos x="2935" y="107"/>
              </a:cxn>
              <a:cxn ang="0">
                <a:pos x="2853" y="161"/>
              </a:cxn>
              <a:cxn ang="0">
                <a:pos x="2694" y="293"/>
              </a:cxn>
              <a:cxn ang="0">
                <a:pos x="2628" y="369"/>
              </a:cxn>
              <a:cxn ang="0">
                <a:pos x="2581" y="450"/>
              </a:cxn>
              <a:cxn ang="0">
                <a:pos x="2507" y="588"/>
              </a:cxn>
              <a:cxn ang="0">
                <a:pos x="2427" y="698"/>
              </a:cxn>
              <a:cxn ang="0">
                <a:pos x="2384" y="772"/>
              </a:cxn>
              <a:cxn ang="0">
                <a:pos x="2333" y="892"/>
              </a:cxn>
              <a:cxn ang="0">
                <a:pos x="2269" y="1016"/>
              </a:cxn>
              <a:cxn ang="0">
                <a:pos x="2225" y="1110"/>
              </a:cxn>
              <a:cxn ang="0">
                <a:pos x="2188" y="1165"/>
              </a:cxn>
              <a:cxn ang="0">
                <a:pos x="2103" y="1257"/>
              </a:cxn>
              <a:cxn ang="0">
                <a:pos x="2056" y="1323"/>
              </a:cxn>
              <a:cxn ang="0">
                <a:pos x="2030" y="1372"/>
              </a:cxn>
              <a:cxn ang="0">
                <a:pos x="2003" y="1407"/>
              </a:cxn>
              <a:cxn ang="0">
                <a:pos x="1947" y="1454"/>
              </a:cxn>
              <a:cxn ang="0">
                <a:pos x="1870" y="1501"/>
              </a:cxn>
              <a:cxn ang="0">
                <a:pos x="1836" y="1515"/>
              </a:cxn>
              <a:cxn ang="0">
                <a:pos x="1801" y="1524"/>
              </a:cxn>
              <a:cxn ang="0">
                <a:pos x="1726" y="1529"/>
              </a:cxn>
              <a:cxn ang="0">
                <a:pos x="1649" y="1518"/>
              </a:cxn>
              <a:cxn ang="0">
                <a:pos x="1569" y="1492"/>
              </a:cxn>
              <a:cxn ang="0">
                <a:pos x="1383" y="1416"/>
              </a:cxn>
              <a:cxn ang="0">
                <a:pos x="1306" y="1376"/>
              </a:cxn>
              <a:cxn ang="0">
                <a:pos x="1212" y="1298"/>
              </a:cxn>
              <a:cxn ang="0">
                <a:pos x="1145" y="1229"/>
              </a:cxn>
              <a:cxn ang="0">
                <a:pos x="1092" y="1153"/>
              </a:cxn>
              <a:cxn ang="0">
                <a:pos x="1035" y="1022"/>
              </a:cxn>
              <a:cxn ang="0">
                <a:pos x="1009" y="927"/>
              </a:cxn>
              <a:cxn ang="0">
                <a:pos x="969" y="750"/>
              </a:cxn>
              <a:cxn ang="0">
                <a:pos x="936" y="672"/>
              </a:cxn>
              <a:cxn ang="0">
                <a:pos x="853" y="514"/>
              </a:cxn>
              <a:cxn ang="0">
                <a:pos x="799" y="399"/>
              </a:cxn>
              <a:cxn ang="0">
                <a:pos x="770" y="361"/>
              </a:cxn>
              <a:cxn ang="0">
                <a:pos x="718" y="303"/>
              </a:cxn>
              <a:cxn ang="0">
                <a:pos x="650" y="223"/>
              </a:cxn>
              <a:cxn ang="0">
                <a:pos x="614" y="193"/>
              </a:cxn>
              <a:cxn ang="0">
                <a:pos x="573" y="173"/>
              </a:cxn>
              <a:cxn ang="0">
                <a:pos x="484" y="153"/>
              </a:cxn>
              <a:cxn ang="0">
                <a:pos x="435" y="140"/>
              </a:cxn>
              <a:cxn ang="0">
                <a:pos x="402" y="123"/>
              </a:cxn>
              <a:cxn ang="0">
                <a:pos x="370" y="100"/>
              </a:cxn>
              <a:cxn ang="0">
                <a:pos x="334" y="88"/>
              </a:cxn>
              <a:cxn ang="0">
                <a:pos x="296" y="86"/>
              </a:cxn>
              <a:cxn ang="0">
                <a:pos x="205" y="88"/>
              </a:cxn>
              <a:cxn ang="0">
                <a:pos x="58" y="86"/>
              </a:cxn>
            </a:cxnLst>
            <a:rect l="0" t="0" r="r" b="b"/>
            <a:pathLst>
              <a:path w="3503" h="1530">
                <a:moveTo>
                  <a:pt x="3502" y="1"/>
                </a:moveTo>
                <a:lnTo>
                  <a:pt x="3477" y="1"/>
                </a:lnTo>
                <a:lnTo>
                  <a:pt x="3452" y="1"/>
                </a:lnTo>
                <a:lnTo>
                  <a:pt x="3402" y="0"/>
                </a:lnTo>
                <a:lnTo>
                  <a:pt x="3377" y="1"/>
                </a:lnTo>
                <a:lnTo>
                  <a:pt x="3352" y="2"/>
                </a:lnTo>
                <a:lnTo>
                  <a:pt x="3340" y="4"/>
                </a:lnTo>
                <a:lnTo>
                  <a:pt x="3327" y="6"/>
                </a:lnTo>
                <a:lnTo>
                  <a:pt x="3315" y="9"/>
                </a:lnTo>
                <a:lnTo>
                  <a:pt x="3303" y="12"/>
                </a:lnTo>
                <a:lnTo>
                  <a:pt x="3277" y="19"/>
                </a:lnTo>
                <a:lnTo>
                  <a:pt x="3251" y="25"/>
                </a:lnTo>
                <a:lnTo>
                  <a:pt x="3197" y="34"/>
                </a:lnTo>
                <a:lnTo>
                  <a:pt x="3144" y="42"/>
                </a:lnTo>
                <a:lnTo>
                  <a:pt x="3117" y="46"/>
                </a:lnTo>
                <a:lnTo>
                  <a:pt x="3091" y="52"/>
                </a:lnTo>
                <a:lnTo>
                  <a:pt x="3059" y="61"/>
                </a:lnTo>
                <a:lnTo>
                  <a:pt x="3027" y="70"/>
                </a:lnTo>
                <a:lnTo>
                  <a:pt x="2996" y="81"/>
                </a:lnTo>
                <a:lnTo>
                  <a:pt x="2965" y="93"/>
                </a:lnTo>
                <a:lnTo>
                  <a:pt x="2935" y="107"/>
                </a:lnTo>
                <a:lnTo>
                  <a:pt x="2906" y="123"/>
                </a:lnTo>
                <a:lnTo>
                  <a:pt x="2879" y="141"/>
                </a:lnTo>
                <a:lnTo>
                  <a:pt x="2853" y="161"/>
                </a:lnTo>
                <a:lnTo>
                  <a:pt x="2746" y="247"/>
                </a:lnTo>
                <a:lnTo>
                  <a:pt x="2720" y="269"/>
                </a:lnTo>
                <a:lnTo>
                  <a:pt x="2694" y="293"/>
                </a:lnTo>
                <a:lnTo>
                  <a:pt x="2670" y="317"/>
                </a:lnTo>
                <a:lnTo>
                  <a:pt x="2647" y="343"/>
                </a:lnTo>
                <a:lnTo>
                  <a:pt x="2628" y="369"/>
                </a:lnTo>
                <a:lnTo>
                  <a:pt x="2611" y="395"/>
                </a:lnTo>
                <a:lnTo>
                  <a:pt x="2595" y="422"/>
                </a:lnTo>
                <a:lnTo>
                  <a:pt x="2581" y="450"/>
                </a:lnTo>
                <a:lnTo>
                  <a:pt x="2554" y="505"/>
                </a:lnTo>
                <a:lnTo>
                  <a:pt x="2525" y="560"/>
                </a:lnTo>
                <a:lnTo>
                  <a:pt x="2507" y="588"/>
                </a:lnTo>
                <a:lnTo>
                  <a:pt x="2488" y="616"/>
                </a:lnTo>
                <a:lnTo>
                  <a:pt x="2447" y="671"/>
                </a:lnTo>
                <a:lnTo>
                  <a:pt x="2427" y="698"/>
                </a:lnTo>
                <a:lnTo>
                  <a:pt x="2408" y="726"/>
                </a:lnTo>
                <a:lnTo>
                  <a:pt x="2391" y="756"/>
                </a:lnTo>
                <a:lnTo>
                  <a:pt x="2384" y="772"/>
                </a:lnTo>
                <a:lnTo>
                  <a:pt x="2378" y="788"/>
                </a:lnTo>
                <a:lnTo>
                  <a:pt x="2357" y="840"/>
                </a:lnTo>
                <a:lnTo>
                  <a:pt x="2333" y="892"/>
                </a:lnTo>
                <a:lnTo>
                  <a:pt x="2308" y="943"/>
                </a:lnTo>
                <a:lnTo>
                  <a:pt x="2281" y="993"/>
                </a:lnTo>
                <a:lnTo>
                  <a:pt x="2269" y="1016"/>
                </a:lnTo>
                <a:lnTo>
                  <a:pt x="2258" y="1040"/>
                </a:lnTo>
                <a:lnTo>
                  <a:pt x="2237" y="1086"/>
                </a:lnTo>
                <a:lnTo>
                  <a:pt x="2225" y="1110"/>
                </a:lnTo>
                <a:lnTo>
                  <a:pt x="2212" y="1132"/>
                </a:lnTo>
                <a:lnTo>
                  <a:pt x="2197" y="1154"/>
                </a:lnTo>
                <a:lnTo>
                  <a:pt x="2188" y="1165"/>
                </a:lnTo>
                <a:lnTo>
                  <a:pt x="2178" y="1176"/>
                </a:lnTo>
                <a:lnTo>
                  <a:pt x="2140" y="1216"/>
                </a:lnTo>
                <a:lnTo>
                  <a:pt x="2103" y="1257"/>
                </a:lnTo>
                <a:lnTo>
                  <a:pt x="2086" y="1278"/>
                </a:lnTo>
                <a:lnTo>
                  <a:pt x="2070" y="1300"/>
                </a:lnTo>
                <a:lnTo>
                  <a:pt x="2056" y="1323"/>
                </a:lnTo>
                <a:lnTo>
                  <a:pt x="2043" y="1347"/>
                </a:lnTo>
                <a:lnTo>
                  <a:pt x="2037" y="1360"/>
                </a:lnTo>
                <a:lnTo>
                  <a:pt x="2030" y="1372"/>
                </a:lnTo>
                <a:lnTo>
                  <a:pt x="2021" y="1384"/>
                </a:lnTo>
                <a:lnTo>
                  <a:pt x="2012" y="1396"/>
                </a:lnTo>
                <a:lnTo>
                  <a:pt x="2003" y="1407"/>
                </a:lnTo>
                <a:lnTo>
                  <a:pt x="1993" y="1417"/>
                </a:lnTo>
                <a:lnTo>
                  <a:pt x="1971" y="1437"/>
                </a:lnTo>
                <a:lnTo>
                  <a:pt x="1947" y="1454"/>
                </a:lnTo>
                <a:lnTo>
                  <a:pt x="1922" y="1471"/>
                </a:lnTo>
                <a:lnTo>
                  <a:pt x="1896" y="1486"/>
                </a:lnTo>
                <a:lnTo>
                  <a:pt x="1870" y="1501"/>
                </a:lnTo>
                <a:lnTo>
                  <a:pt x="1859" y="1506"/>
                </a:lnTo>
                <a:lnTo>
                  <a:pt x="1848" y="1511"/>
                </a:lnTo>
                <a:lnTo>
                  <a:pt x="1836" y="1515"/>
                </a:lnTo>
                <a:lnTo>
                  <a:pt x="1825" y="1518"/>
                </a:lnTo>
                <a:lnTo>
                  <a:pt x="1813" y="1522"/>
                </a:lnTo>
                <a:lnTo>
                  <a:pt x="1801" y="1524"/>
                </a:lnTo>
                <a:lnTo>
                  <a:pt x="1776" y="1527"/>
                </a:lnTo>
                <a:lnTo>
                  <a:pt x="1751" y="1529"/>
                </a:lnTo>
                <a:lnTo>
                  <a:pt x="1726" y="1529"/>
                </a:lnTo>
                <a:lnTo>
                  <a:pt x="1701" y="1527"/>
                </a:lnTo>
                <a:lnTo>
                  <a:pt x="1677" y="1524"/>
                </a:lnTo>
                <a:lnTo>
                  <a:pt x="1649" y="1518"/>
                </a:lnTo>
                <a:lnTo>
                  <a:pt x="1622" y="1511"/>
                </a:lnTo>
                <a:lnTo>
                  <a:pt x="1596" y="1502"/>
                </a:lnTo>
                <a:lnTo>
                  <a:pt x="1569" y="1492"/>
                </a:lnTo>
                <a:lnTo>
                  <a:pt x="1465" y="1449"/>
                </a:lnTo>
                <a:lnTo>
                  <a:pt x="1410" y="1428"/>
                </a:lnTo>
                <a:lnTo>
                  <a:pt x="1383" y="1416"/>
                </a:lnTo>
                <a:lnTo>
                  <a:pt x="1357" y="1404"/>
                </a:lnTo>
                <a:lnTo>
                  <a:pt x="1331" y="1390"/>
                </a:lnTo>
                <a:lnTo>
                  <a:pt x="1306" y="1376"/>
                </a:lnTo>
                <a:lnTo>
                  <a:pt x="1282" y="1359"/>
                </a:lnTo>
                <a:lnTo>
                  <a:pt x="1259" y="1341"/>
                </a:lnTo>
                <a:lnTo>
                  <a:pt x="1212" y="1298"/>
                </a:lnTo>
                <a:lnTo>
                  <a:pt x="1188" y="1276"/>
                </a:lnTo>
                <a:lnTo>
                  <a:pt x="1166" y="1253"/>
                </a:lnTo>
                <a:lnTo>
                  <a:pt x="1145" y="1229"/>
                </a:lnTo>
                <a:lnTo>
                  <a:pt x="1125" y="1205"/>
                </a:lnTo>
                <a:lnTo>
                  <a:pt x="1108" y="1180"/>
                </a:lnTo>
                <a:lnTo>
                  <a:pt x="1092" y="1153"/>
                </a:lnTo>
                <a:lnTo>
                  <a:pt x="1071" y="1109"/>
                </a:lnTo>
                <a:lnTo>
                  <a:pt x="1052" y="1066"/>
                </a:lnTo>
                <a:lnTo>
                  <a:pt x="1035" y="1022"/>
                </a:lnTo>
                <a:lnTo>
                  <a:pt x="1028" y="999"/>
                </a:lnTo>
                <a:lnTo>
                  <a:pt x="1022" y="976"/>
                </a:lnTo>
                <a:lnTo>
                  <a:pt x="1009" y="927"/>
                </a:lnTo>
                <a:lnTo>
                  <a:pt x="998" y="877"/>
                </a:lnTo>
                <a:lnTo>
                  <a:pt x="977" y="776"/>
                </a:lnTo>
                <a:lnTo>
                  <a:pt x="969" y="750"/>
                </a:lnTo>
                <a:lnTo>
                  <a:pt x="960" y="723"/>
                </a:lnTo>
                <a:lnTo>
                  <a:pt x="949" y="697"/>
                </a:lnTo>
                <a:lnTo>
                  <a:pt x="936" y="672"/>
                </a:lnTo>
                <a:lnTo>
                  <a:pt x="880" y="571"/>
                </a:lnTo>
                <a:lnTo>
                  <a:pt x="866" y="543"/>
                </a:lnTo>
                <a:lnTo>
                  <a:pt x="853" y="514"/>
                </a:lnTo>
                <a:lnTo>
                  <a:pt x="828" y="456"/>
                </a:lnTo>
                <a:lnTo>
                  <a:pt x="814" y="427"/>
                </a:lnTo>
                <a:lnTo>
                  <a:pt x="799" y="399"/>
                </a:lnTo>
                <a:lnTo>
                  <a:pt x="790" y="386"/>
                </a:lnTo>
                <a:lnTo>
                  <a:pt x="780" y="373"/>
                </a:lnTo>
                <a:lnTo>
                  <a:pt x="770" y="361"/>
                </a:lnTo>
                <a:lnTo>
                  <a:pt x="758" y="349"/>
                </a:lnTo>
                <a:lnTo>
                  <a:pt x="738" y="327"/>
                </a:lnTo>
                <a:lnTo>
                  <a:pt x="718" y="303"/>
                </a:lnTo>
                <a:lnTo>
                  <a:pt x="681" y="256"/>
                </a:lnTo>
                <a:lnTo>
                  <a:pt x="661" y="233"/>
                </a:lnTo>
                <a:lnTo>
                  <a:pt x="650" y="223"/>
                </a:lnTo>
                <a:lnTo>
                  <a:pt x="639" y="212"/>
                </a:lnTo>
                <a:lnTo>
                  <a:pt x="627" y="203"/>
                </a:lnTo>
                <a:lnTo>
                  <a:pt x="614" y="193"/>
                </a:lnTo>
                <a:lnTo>
                  <a:pt x="600" y="185"/>
                </a:lnTo>
                <a:lnTo>
                  <a:pt x="585" y="177"/>
                </a:lnTo>
                <a:lnTo>
                  <a:pt x="573" y="173"/>
                </a:lnTo>
                <a:lnTo>
                  <a:pt x="560" y="168"/>
                </a:lnTo>
                <a:lnTo>
                  <a:pt x="535" y="162"/>
                </a:lnTo>
                <a:lnTo>
                  <a:pt x="484" y="153"/>
                </a:lnTo>
                <a:lnTo>
                  <a:pt x="459" y="147"/>
                </a:lnTo>
                <a:lnTo>
                  <a:pt x="447" y="144"/>
                </a:lnTo>
                <a:lnTo>
                  <a:pt x="435" y="140"/>
                </a:lnTo>
                <a:lnTo>
                  <a:pt x="424" y="135"/>
                </a:lnTo>
                <a:lnTo>
                  <a:pt x="413" y="130"/>
                </a:lnTo>
                <a:lnTo>
                  <a:pt x="402" y="123"/>
                </a:lnTo>
                <a:lnTo>
                  <a:pt x="392" y="115"/>
                </a:lnTo>
                <a:lnTo>
                  <a:pt x="381" y="106"/>
                </a:lnTo>
                <a:lnTo>
                  <a:pt x="370" y="100"/>
                </a:lnTo>
                <a:lnTo>
                  <a:pt x="358" y="95"/>
                </a:lnTo>
                <a:lnTo>
                  <a:pt x="346" y="91"/>
                </a:lnTo>
                <a:lnTo>
                  <a:pt x="334" y="88"/>
                </a:lnTo>
                <a:lnTo>
                  <a:pt x="322" y="87"/>
                </a:lnTo>
                <a:lnTo>
                  <a:pt x="309" y="86"/>
                </a:lnTo>
                <a:lnTo>
                  <a:pt x="296" y="86"/>
                </a:lnTo>
                <a:lnTo>
                  <a:pt x="244" y="88"/>
                </a:lnTo>
                <a:lnTo>
                  <a:pt x="218" y="88"/>
                </a:lnTo>
                <a:lnTo>
                  <a:pt x="205" y="88"/>
                </a:lnTo>
                <a:lnTo>
                  <a:pt x="193" y="86"/>
                </a:lnTo>
                <a:lnTo>
                  <a:pt x="122" y="86"/>
                </a:lnTo>
                <a:lnTo>
                  <a:pt x="58" y="86"/>
                </a:lnTo>
                <a:lnTo>
                  <a:pt x="0" y="75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52" name="Freeform 12"/>
          <p:cNvSpPr>
            <a:spLocks noChangeArrowheads="1"/>
          </p:cNvSpPr>
          <p:nvPr/>
        </p:nvSpPr>
        <p:spPr bwMode="auto">
          <a:xfrm>
            <a:off x="306292" y="3589399"/>
            <a:ext cx="1260078" cy="550689"/>
          </a:xfrm>
          <a:custGeom>
            <a:avLst/>
            <a:gdLst/>
            <a:ahLst/>
            <a:cxnLst>
              <a:cxn ang="0">
                <a:pos x="3452" y="1"/>
              </a:cxn>
              <a:cxn ang="0">
                <a:pos x="3352" y="2"/>
              </a:cxn>
              <a:cxn ang="0">
                <a:pos x="3315" y="9"/>
              </a:cxn>
              <a:cxn ang="0">
                <a:pos x="3251" y="25"/>
              </a:cxn>
              <a:cxn ang="0">
                <a:pos x="3117" y="46"/>
              </a:cxn>
              <a:cxn ang="0">
                <a:pos x="3027" y="70"/>
              </a:cxn>
              <a:cxn ang="0">
                <a:pos x="2935" y="107"/>
              </a:cxn>
              <a:cxn ang="0">
                <a:pos x="2853" y="161"/>
              </a:cxn>
              <a:cxn ang="0">
                <a:pos x="2694" y="293"/>
              </a:cxn>
              <a:cxn ang="0">
                <a:pos x="2628" y="369"/>
              </a:cxn>
              <a:cxn ang="0">
                <a:pos x="2581" y="450"/>
              </a:cxn>
              <a:cxn ang="0">
                <a:pos x="2507" y="588"/>
              </a:cxn>
              <a:cxn ang="0">
                <a:pos x="2427" y="698"/>
              </a:cxn>
              <a:cxn ang="0">
                <a:pos x="2384" y="772"/>
              </a:cxn>
              <a:cxn ang="0">
                <a:pos x="2333" y="892"/>
              </a:cxn>
              <a:cxn ang="0">
                <a:pos x="2269" y="1016"/>
              </a:cxn>
              <a:cxn ang="0">
                <a:pos x="2225" y="1110"/>
              </a:cxn>
              <a:cxn ang="0">
                <a:pos x="2188" y="1165"/>
              </a:cxn>
              <a:cxn ang="0">
                <a:pos x="2103" y="1257"/>
              </a:cxn>
              <a:cxn ang="0">
                <a:pos x="2056" y="1323"/>
              </a:cxn>
              <a:cxn ang="0">
                <a:pos x="2030" y="1372"/>
              </a:cxn>
              <a:cxn ang="0">
                <a:pos x="2003" y="1407"/>
              </a:cxn>
              <a:cxn ang="0">
                <a:pos x="1947" y="1454"/>
              </a:cxn>
              <a:cxn ang="0">
                <a:pos x="1870" y="1501"/>
              </a:cxn>
              <a:cxn ang="0">
                <a:pos x="1836" y="1515"/>
              </a:cxn>
              <a:cxn ang="0">
                <a:pos x="1801" y="1524"/>
              </a:cxn>
              <a:cxn ang="0">
                <a:pos x="1726" y="1529"/>
              </a:cxn>
              <a:cxn ang="0">
                <a:pos x="1649" y="1518"/>
              </a:cxn>
              <a:cxn ang="0">
                <a:pos x="1569" y="1492"/>
              </a:cxn>
              <a:cxn ang="0">
                <a:pos x="1383" y="1416"/>
              </a:cxn>
              <a:cxn ang="0">
                <a:pos x="1306" y="1376"/>
              </a:cxn>
              <a:cxn ang="0">
                <a:pos x="1212" y="1298"/>
              </a:cxn>
              <a:cxn ang="0">
                <a:pos x="1145" y="1229"/>
              </a:cxn>
              <a:cxn ang="0">
                <a:pos x="1092" y="1153"/>
              </a:cxn>
              <a:cxn ang="0">
                <a:pos x="1035" y="1022"/>
              </a:cxn>
              <a:cxn ang="0">
                <a:pos x="1009" y="927"/>
              </a:cxn>
              <a:cxn ang="0">
                <a:pos x="969" y="750"/>
              </a:cxn>
              <a:cxn ang="0">
                <a:pos x="936" y="672"/>
              </a:cxn>
              <a:cxn ang="0">
                <a:pos x="853" y="514"/>
              </a:cxn>
              <a:cxn ang="0">
                <a:pos x="799" y="399"/>
              </a:cxn>
              <a:cxn ang="0">
                <a:pos x="770" y="361"/>
              </a:cxn>
              <a:cxn ang="0">
                <a:pos x="718" y="303"/>
              </a:cxn>
              <a:cxn ang="0">
                <a:pos x="650" y="223"/>
              </a:cxn>
              <a:cxn ang="0">
                <a:pos x="614" y="193"/>
              </a:cxn>
              <a:cxn ang="0">
                <a:pos x="573" y="173"/>
              </a:cxn>
              <a:cxn ang="0">
                <a:pos x="484" y="153"/>
              </a:cxn>
              <a:cxn ang="0">
                <a:pos x="435" y="140"/>
              </a:cxn>
              <a:cxn ang="0">
                <a:pos x="402" y="123"/>
              </a:cxn>
              <a:cxn ang="0">
                <a:pos x="370" y="100"/>
              </a:cxn>
              <a:cxn ang="0">
                <a:pos x="334" y="88"/>
              </a:cxn>
              <a:cxn ang="0">
                <a:pos x="296" y="86"/>
              </a:cxn>
              <a:cxn ang="0">
                <a:pos x="205" y="88"/>
              </a:cxn>
              <a:cxn ang="0">
                <a:pos x="58" y="86"/>
              </a:cxn>
            </a:cxnLst>
            <a:rect l="0" t="0" r="r" b="b"/>
            <a:pathLst>
              <a:path w="3503" h="1530">
                <a:moveTo>
                  <a:pt x="3502" y="1"/>
                </a:moveTo>
                <a:lnTo>
                  <a:pt x="3477" y="1"/>
                </a:lnTo>
                <a:lnTo>
                  <a:pt x="3452" y="1"/>
                </a:lnTo>
                <a:lnTo>
                  <a:pt x="3402" y="0"/>
                </a:lnTo>
                <a:lnTo>
                  <a:pt x="3377" y="1"/>
                </a:lnTo>
                <a:lnTo>
                  <a:pt x="3352" y="2"/>
                </a:lnTo>
                <a:lnTo>
                  <a:pt x="3340" y="4"/>
                </a:lnTo>
                <a:lnTo>
                  <a:pt x="3327" y="6"/>
                </a:lnTo>
                <a:lnTo>
                  <a:pt x="3315" y="9"/>
                </a:lnTo>
                <a:lnTo>
                  <a:pt x="3303" y="12"/>
                </a:lnTo>
                <a:lnTo>
                  <a:pt x="3277" y="19"/>
                </a:lnTo>
                <a:lnTo>
                  <a:pt x="3251" y="25"/>
                </a:lnTo>
                <a:lnTo>
                  <a:pt x="3197" y="34"/>
                </a:lnTo>
                <a:lnTo>
                  <a:pt x="3144" y="42"/>
                </a:lnTo>
                <a:lnTo>
                  <a:pt x="3117" y="46"/>
                </a:lnTo>
                <a:lnTo>
                  <a:pt x="3091" y="52"/>
                </a:lnTo>
                <a:lnTo>
                  <a:pt x="3059" y="61"/>
                </a:lnTo>
                <a:lnTo>
                  <a:pt x="3027" y="70"/>
                </a:lnTo>
                <a:lnTo>
                  <a:pt x="2996" y="81"/>
                </a:lnTo>
                <a:lnTo>
                  <a:pt x="2965" y="93"/>
                </a:lnTo>
                <a:lnTo>
                  <a:pt x="2935" y="107"/>
                </a:lnTo>
                <a:lnTo>
                  <a:pt x="2906" y="123"/>
                </a:lnTo>
                <a:lnTo>
                  <a:pt x="2879" y="141"/>
                </a:lnTo>
                <a:lnTo>
                  <a:pt x="2853" y="161"/>
                </a:lnTo>
                <a:lnTo>
                  <a:pt x="2746" y="247"/>
                </a:lnTo>
                <a:lnTo>
                  <a:pt x="2720" y="269"/>
                </a:lnTo>
                <a:lnTo>
                  <a:pt x="2694" y="293"/>
                </a:lnTo>
                <a:lnTo>
                  <a:pt x="2670" y="317"/>
                </a:lnTo>
                <a:lnTo>
                  <a:pt x="2647" y="343"/>
                </a:lnTo>
                <a:lnTo>
                  <a:pt x="2628" y="369"/>
                </a:lnTo>
                <a:lnTo>
                  <a:pt x="2611" y="395"/>
                </a:lnTo>
                <a:lnTo>
                  <a:pt x="2595" y="422"/>
                </a:lnTo>
                <a:lnTo>
                  <a:pt x="2581" y="450"/>
                </a:lnTo>
                <a:lnTo>
                  <a:pt x="2554" y="505"/>
                </a:lnTo>
                <a:lnTo>
                  <a:pt x="2525" y="560"/>
                </a:lnTo>
                <a:lnTo>
                  <a:pt x="2507" y="588"/>
                </a:lnTo>
                <a:lnTo>
                  <a:pt x="2488" y="616"/>
                </a:lnTo>
                <a:lnTo>
                  <a:pt x="2447" y="671"/>
                </a:lnTo>
                <a:lnTo>
                  <a:pt x="2427" y="698"/>
                </a:lnTo>
                <a:lnTo>
                  <a:pt x="2408" y="726"/>
                </a:lnTo>
                <a:lnTo>
                  <a:pt x="2391" y="756"/>
                </a:lnTo>
                <a:lnTo>
                  <a:pt x="2384" y="772"/>
                </a:lnTo>
                <a:lnTo>
                  <a:pt x="2378" y="788"/>
                </a:lnTo>
                <a:lnTo>
                  <a:pt x="2357" y="840"/>
                </a:lnTo>
                <a:lnTo>
                  <a:pt x="2333" y="892"/>
                </a:lnTo>
                <a:lnTo>
                  <a:pt x="2308" y="943"/>
                </a:lnTo>
                <a:lnTo>
                  <a:pt x="2281" y="993"/>
                </a:lnTo>
                <a:lnTo>
                  <a:pt x="2269" y="1016"/>
                </a:lnTo>
                <a:lnTo>
                  <a:pt x="2258" y="1040"/>
                </a:lnTo>
                <a:lnTo>
                  <a:pt x="2237" y="1086"/>
                </a:lnTo>
                <a:lnTo>
                  <a:pt x="2225" y="1110"/>
                </a:lnTo>
                <a:lnTo>
                  <a:pt x="2212" y="1132"/>
                </a:lnTo>
                <a:lnTo>
                  <a:pt x="2197" y="1154"/>
                </a:lnTo>
                <a:lnTo>
                  <a:pt x="2188" y="1165"/>
                </a:lnTo>
                <a:lnTo>
                  <a:pt x="2178" y="1176"/>
                </a:lnTo>
                <a:lnTo>
                  <a:pt x="2140" y="1216"/>
                </a:lnTo>
                <a:lnTo>
                  <a:pt x="2103" y="1257"/>
                </a:lnTo>
                <a:lnTo>
                  <a:pt x="2086" y="1278"/>
                </a:lnTo>
                <a:lnTo>
                  <a:pt x="2070" y="1300"/>
                </a:lnTo>
                <a:lnTo>
                  <a:pt x="2056" y="1323"/>
                </a:lnTo>
                <a:lnTo>
                  <a:pt x="2043" y="1347"/>
                </a:lnTo>
                <a:lnTo>
                  <a:pt x="2037" y="1360"/>
                </a:lnTo>
                <a:lnTo>
                  <a:pt x="2030" y="1372"/>
                </a:lnTo>
                <a:lnTo>
                  <a:pt x="2021" y="1384"/>
                </a:lnTo>
                <a:lnTo>
                  <a:pt x="2012" y="1396"/>
                </a:lnTo>
                <a:lnTo>
                  <a:pt x="2003" y="1407"/>
                </a:lnTo>
                <a:lnTo>
                  <a:pt x="1993" y="1417"/>
                </a:lnTo>
                <a:lnTo>
                  <a:pt x="1971" y="1437"/>
                </a:lnTo>
                <a:lnTo>
                  <a:pt x="1947" y="1454"/>
                </a:lnTo>
                <a:lnTo>
                  <a:pt x="1922" y="1471"/>
                </a:lnTo>
                <a:lnTo>
                  <a:pt x="1896" y="1486"/>
                </a:lnTo>
                <a:lnTo>
                  <a:pt x="1870" y="1501"/>
                </a:lnTo>
                <a:lnTo>
                  <a:pt x="1859" y="1506"/>
                </a:lnTo>
                <a:lnTo>
                  <a:pt x="1848" y="1511"/>
                </a:lnTo>
                <a:lnTo>
                  <a:pt x="1836" y="1515"/>
                </a:lnTo>
                <a:lnTo>
                  <a:pt x="1825" y="1518"/>
                </a:lnTo>
                <a:lnTo>
                  <a:pt x="1813" y="1522"/>
                </a:lnTo>
                <a:lnTo>
                  <a:pt x="1801" y="1524"/>
                </a:lnTo>
                <a:lnTo>
                  <a:pt x="1776" y="1527"/>
                </a:lnTo>
                <a:lnTo>
                  <a:pt x="1751" y="1529"/>
                </a:lnTo>
                <a:lnTo>
                  <a:pt x="1726" y="1529"/>
                </a:lnTo>
                <a:lnTo>
                  <a:pt x="1701" y="1527"/>
                </a:lnTo>
                <a:lnTo>
                  <a:pt x="1677" y="1524"/>
                </a:lnTo>
                <a:lnTo>
                  <a:pt x="1649" y="1518"/>
                </a:lnTo>
                <a:lnTo>
                  <a:pt x="1622" y="1511"/>
                </a:lnTo>
                <a:lnTo>
                  <a:pt x="1596" y="1502"/>
                </a:lnTo>
                <a:lnTo>
                  <a:pt x="1569" y="1492"/>
                </a:lnTo>
                <a:lnTo>
                  <a:pt x="1465" y="1449"/>
                </a:lnTo>
                <a:lnTo>
                  <a:pt x="1410" y="1428"/>
                </a:lnTo>
                <a:lnTo>
                  <a:pt x="1383" y="1416"/>
                </a:lnTo>
                <a:lnTo>
                  <a:pt x="1357" y="1404"/>
                </a:lnTo>
                <a:lnTo>
                  <a:pt x="1331" y="1390"/>
                </a:lnTo>
                <a:lnTo>
                  <a:pt x="1306" y="1376"/>
                </a:lnTo>
                <a:lnTo>
                  <a:pt x="1282" y="1359"/>
                </a:lnTo>
                <a:lnTo>
                  <a:pt x="1259" y="1341"/>
                </a:lnTo>
                <a:lnTo>
                  <a:pt x="1212" y="1298"/>
                </a:lnTo>
                <a:lnTo>
                  <a:pt x="1188" y="1276"/>
                </a:lnTo>
                <a:lnTo>
                  <a:pt x="1166" y="1253"/>
                </a:lnTo>
                <a:lnTo>
                  <a:pt x="1145" y="1229"/>
                </a:lnTo>
                <a:lnTo>
                  <a:pt x="1125" y="1205"/>
                </a:lnTo>
                <a:lnTo>
                  <a:pt x="1108" y="1180"/>
                </a:lnTo>
                <a:lnTo>
                  <a:pt x="1092" y="1153"/>
                </a:lnTo>
                <a:lnTo>
                  <a:pt x="1071" y="1109"/>
                </a:lnTo>
                <a:lnTo>
                  <a:pt x="1052" y="1066"/>
                </a:lnTo>
                <a:lnTo>
                  <a:pt x="1035" y="1022"/>
                </a:lnTo>
                <a:lnTo>
                  <a:pt x="1028" y="999"/>
                </a:lnTo>
                <a:lnTo>
                  <a:pt x="1022" y="976"/>
                </a:lnTo>
                <a:lnTo>
                  <a:pt x="1009" y="927"/>
                </a:lnTo>
                <a:lnTo>
                  <a:pt x="998" y="877"/>
                </a:lnTo>
                <a:lnTo>
                  <a:pt x="977" y="776"/>
                </a:lnTo>
                <a:lnTo>
                  <a:pt x="969" y="750"/>
                </a:lnTo>
                <a:lnTo>
                  <a:pt x="960" y="723"/>
                </a:lnTo>
                <a:lnTo>
                  <a:pt x="949" y="697"/>
                </a:lnTo>
                <a:lnTo>
                  <a:pt x="936" y="672"/>
                </a:lnTo>
                <a:lnTo>
                  <a:pt x="880" y="571"/>
                </a:lnTo>
                <a:lnTo>
                  <a:pt x="866" y="543"/>
                </a:lnTo>
                <a:lnTo>
                  <a:pt x="853" y="514"/>
                </a:lnTo>
                <a:lnTo>
                  <a:pt x="828" y="456"/>
                </a:lnTo>
                <a:lnTo>
                  <a:pt x="814" y="427"/>
                </a:lnTo>
                <a:lnTo>
                  <a:pt x="799" y="399"/>
                </a:lnTo>
                <a:lnTo>
                  <a:pt x="790" y="386"/>
                </a:lnTo>
                <a:lnTo>
                  <a:pt x="780" y="373"/>
                </a:lnTo>
                <a:lnTo>
                  <a:pt x="770" y="361"/>
                </a:lnTo>
                <a:lnTo>
                  <a:pt x="758" y="349"/>
                </a:lnTo>
                <a:lnTo>
                  <a:pt x="738" y="327"/>
                </a:lnTo>
                <a:lnTo>
                  <a:pt x="718" y="303"/>
                </a:lnTo>
                <a:lnTo>
                  <a:pt x="681" y="256"/>
                </a:lnTo>
                <a:lnTo>
                  <a:pt x="661" y="233"/>
                </a:lnTo>
                <a:lnTo>
                  <a:pt x="650" y="223"/>
                </a:lnTo>
                <a:lnTo>
                  <a:pt x="639" y="212"/>
                </a:lnTo>
                <a:lnTo>
                  <a:pt x="627" y="203"/>
                </a:lnTo>
                <a:lnTo>
                  <a:pt x="614" y="193"/>
                </a:lnTo>
                <a:lnTo>
                  <a:pt x="600" y="185"/>
                </a:lnTo>
                <a:lnTo>
                  <a:pt x="585" y="177"/>
                </a:lnTo>
                <a:lnTo>
                  <a:pt x="573" y="173"/>
                </a:lnTo>
                <a:lnTo>
                  <a:pt x="560" y="168"/>
                </a:lnTo>
                <a:lnTo>
                  <a:pt x="535" y="162"/>
                </a:lnTo>
                <a:lnTo>
                  <a:pt x="484" y="153"/>
                </a:lnTo>
                <a:lnTo>
                  <a:pt x="459" y="147"/>
                </a:lnTo>
                <a:lnTo>
                  <a:pt x="447" y="144"/>
                </a:lnTo>
                <a:lnTo>
                  <a:pt x="435" y="140"/>
                </a:lnTo>
                <a:lnTo>
                  <a:pt x="424" y="135"/>
                </a:lnTo>
                <a:lnTo>
                  <a:pt x="413" y="130"/>
                </a:lnTo>
                <a:lnTo>
                  <a:pt x="402" y="123"/>
                </a:lnTo>
                <a:lnTo>
                  <a:pt x="392" y="115"/>
                </a:lnTo>
                <a:lnTo>
                  <a:pt x="381" y="106"/>
                </a:lnTo>
                <a:lnTo>
                  <a:pt x="370" y="100"/>
                </a:lnTo>
                <a:lnTo>
                  <a:pt x="358" y="95"/>
                </a:lnTo>
                <a:lnTo>
                  <a:pt x="346" y="91"/>
                </a:lnTo>
                <a:lnTo>
                  <a:pt x="334" y="88"/>
                </a:lnTo>
                <a:lnTo>
                  <a:pt x="322" y="87"/>
                </a:lnTo>
                <a:lnTo>
                  <a:pt x="309" y="86"/>
                </a:lnTo>
                <a:lnTo>
                  <a:pt x="296" y="86"/>
                </a:lnTo>
                <a:lnTo>
                  <a:pt x="244" y="88"/>
                </a:lnTo>
                <a:lnTo>
                  <a:pt x="218" y="88"/>
                </a:lnTo>
                <a:lnTo>
                  <a:pt x="205" y="88"/>
                </a:lnTo>
                <a:lnTo>
                  <a:pt x="193" y="86"/>
                </a:lnTo>
                <a:lnTo>
                  <a:pt x="122" y="86"/>
                </a:lnTo>
                <a:lnTo>
                  <a:pt x="58" y="86"/>
                </a:lnTo>
                <a:lnTo>
                  <a:pt x="0" y="75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53" name="Freeform 13"/>
          <p:cNvSpPr>
            <a:spLocks noChangeArrowheads="1"/>
          </p:cNvSpPr>
          <p:nvPr/>
        </p:nvSpPr>
        <p:spPr bwMode="auto">
          <a:xfrm>
            <a:off x="4476928" y="3719533"/>
            <a:ext cx="550689" cy="1260078"/>
          </a:xfrm>
          <a:custGeom>
            <a:avLst/>
            <a:gdLst/>
            <a:ahLst/>
            <a:cxnLst>
              <a:cxn ang="0">
                <a:pos x="1528" y="3452"/>
              </a:cxn>
              <a:cxn ang="0">
                <a:pos x="1527" y="3352"/>
              </a:cxn>
              <a:cxn ang="0">
                <a:pos x="1520" y="3315"/>
              </a:cxn>
              <a:cxn ang="0">
                <a:pos x="1504" y="3251"/>
              </a:cxn>
              <a:cxn ang="0">
                <a:pos x="1483" y="3117"/>
              </a:cxn>
              <a:cxn ang="0">
                <a:pos x="1459" y="3027"/>
              </a:cxn>
              <a:cxn ang="0">
                <a:pos x="1422" y="2935"/>
              </a:cxn>
              <a:cxn ang="0">
                <a:pos x="1368" y="2853"/>
              </a:cxn>
              <a:cxn ang="0">
                <a:pos x="1236" y="2694"/>
              </a:cxn>
              <a:cxn ang="0">
                <a:pos x="1160" y="2628"/>
              </a:cxn>
              <a:cxn ang="0">
                <a:pos x="1079" y="2581"/>
              </a:cxn>
              <a:cxn ang="0">
                <a:pos x="941" y="2507"/>
              </a:cxn>
              <a:cxn ang="0">
                <a:pos x="831" y="2427"/>
              </a:cxn>
              <a:cxn ang="0">
                <a:pos x="757" y="2384"/>
              </a:cxn>
              <a:cxn ang="0">
                <a:pos x="637" y="2333"/>
              </a:cxn>
              <a:cxn ang="0">
                <a:pos x="513" y="2269"/>
              </a:cxn>
              <a:cxn ang="0">
                <a:pos x="419" y="2225"/>
              </a:cxn>
              <a:cxn ang="0">
                <a:pos x="364" y="2188"/>
              </a:cxn>
              <a:cxn ang="0">
                <a:pos x="272" y="2103"/>
              </a:cxn>
              <a:cxn ang="0">
                <a:pos x="206" y="2056"/>
              </a:cxn>
              <a:cxn ang="0">
                <a:pos x="157" y="2030"/>
              </a:cxn>
              <a:cxn ang="0">
                <a:pos x="122" y="2003"/>
              </a:cxn>
              <a:cxn ang="0">
                <a:pos x="75" y="1947"/>
              </a:cxn>
              <a:cxn ang="0">
                <a:pos x="28" y="1870"/>
              </a:cxn>
              <a:cxn ang="0">
                <a:pos x="14" y="1836"/>
              </a:cxn>
              <a:cxn ang="0">
                <a:pos x="5" y="1801"/>
              </a:cxn>
              <a:cxn ang="0">
                <a:pos x="0" y="1726"/>
              </a:cxn>
              <a:cxn ang="0">
                <a:pos x="11" y="1649"/>
              </a:cxn>
              <a:cxn ang="0">
                <a:pos x="37" y="1569"/>
              </a:cxn>
              <a:cxn ang="0">
                <a:pos x="113" y="1383"/>
              </a:cxn>
              <a:cxn ang="0">
                <a:pos x="153" y="1306"/>
              </a:cxn>
              <a:cxn ang="0">
                <a:pos x="231" y="1212"/>
              </a:cxn>
              <a:cxn ang="0">
                <a:pos x="300" y="1145"/>
              </a:cxn>
              <a:cxn ang="0">
                <a:pos x="376" y="1092"/>
              </a:cxn>
              <a:cxn ang="0">
                <a:pos x="507" y="1035"/>
              </a:cxn>
              <a:cxn ang="0">
                <a:pos x="602" y="1009"/>
              </a:cxn>
              <a:cxn ang="0">
                <a:pos x="779" y="969"/>
              </a:cxn>
              <a:cxn ang="0">
                <a:pos x="857" y="936"/>
              </a:cxn>
              <a:cxn ang="0">
                <a:pos x="1015" y="853"/>
              </a:cxn>
              <a:cxn ang="0">
                <a:pos x="1130" y="799"/>
              </a:cxn>
              <a:cxn ang="0">
                <a:pos x="1168" y="770"/>
              </a:cxn>
              <a:cxn ang="0">
                <a:pos x="1226" y="718"/>
              </a:cxn>
              <a:cxn ang="0">
                <a:pos x="1306" y="650"/>
              </a:cxn>
              <a:cxn ang="0">
                <a:pos x="1336" y="614"/>
              </a:cxn>
              <a:cxn ang="0">
                <a:pos x="1356" y="573"/>
              </a:cxn>
              <a:cxn ang="0">
                <a:pos x="1376" y="484"/>
              </a:cxn>
              <a:cxn ang="0">
                <a:pos x="1389" y="435"/>
              </a:cxn>
              <a:cxn ang="0">
                <a:pos x="1406" y="402"/>
              </a:cxn>
              <a:cxn ang="0">
                <a:pos x="1429" y="370"/>
              </a:cxn>
              <a:cxn ang="0">
                <a:pos x="1441" y="334"/>
              </a:cxn>
              <a:cxn ang="0">
                <a:pos x="1443" y="296"/>
              </a:cxn>
              <a:cxn ang="0">
                <a:pos x="1441" y="205"/>
              </a:cxn>
              <a:cxn ang="0">
                <a:pos x="1443" y="58"/>
              </a:cxn>
            </a:cxnLst>
            <a:rect l="0" t="0" r="r" b="b"/>
            <a:pathLst>
              <a:path w="1530" h="3503">
                <a:moveTo>
                  <a:pt x="1528" y="3502"/>
                </a:moveTo>
                <a:lnTo>
                  <a:pt x="1528" y="3477"/>
                </a:lnTo>
                <a:lnTo>
                  <a:pt x="1528" y="3452"/>
                </a:lnTo>
                <a:lnTo>
                  <a:pt x="1529" y="3402"/>
                </a:lnTo>
                <a:lnTo>
                  <a:pt x="1528" y="3377"/>
                </a:lnTo>
                <a:lnTo>
                  <a:pt x="1527" y="3352"/>
                </a:lnTo>
                <a:lnTo>
                  <a:pt x="1525" y="3340"/>
                </a:lnTo>
                <a:lnTo>
                  <a:pt x="1523" y="3327"/>
                </a:lnTo>
                <a:lnTo>
                  <a:pt x="1520" y="3315"/>
                </a:lnTo>
                <a:lnTo>
                  <a:pt x="1517" y="3303"/>
                </a:lnTo>
                <a:lnTo>
                  <a:pt x="1510" y="3277"/>
                </a:lnTo>
                <a:lnTo>
                  <a:pt x="1504" y="3251"/>
                </a:lnTo>
                <a:lnTo>
                  <a:pt x="1495" y="3197"/>
                </a:lnTo>
                <a:lnTo>
                  <a:pt x="1487" y="3144"/>
                </a:lnTo>
                <a:lnTo>
                  <a:pt x="1483" y="3117"/>
                </a:lnTo>
                <a:lnTo>
                  <a:pt x="1477" y="3091"/>
                </a:lnTo>
                <a:lnTo>
                  <a:pt x="1468" y="3059"/>
                </a:lnTo>
                <a:lnTo>
                  <a:pt x="1459" y="3027"/>
                </a:lnTo>
                <a:lnTo>
                  <a:pt x="1448" y="2996"/>
                </a:lnTo>
                <a:lnTo>
                  <a:pt x="1436" y="2965"/>
                </a:lnTo>
                <a:lnTo>
                  <a:pt x="1422" y="2935"/>
                </a:lnTo>
                <a:lnTo>
                  <a:pt x="1406" y="2906"/>
                </a:lnTo>
                <a:lnTo>
                  <a:pt x="1388" y="2879"/>
                </a:lnTo>
                <a:lnTo>
                  <a:pt x="1368" y="2853"/>
                </a:lnTo>
                <a:lnTo>
                  <a:pt x="1282" y="2746"/>
                </a:lnTo>
                <a:lnTo>
                  <a:pt x="1260" y="2720"/>
                </a:lnTo>
                <a:lnTo>
                  <a:pt x="1236" y="2694"/>
                </a:lnTo>
                <a:lnTo>
                  <a:pt x="1212" y="2670"/>
                </a:lnTo>
                <a:lnTo>
                  <a:pt x="1186" y="2647"/>
                </a:lnTo>
                <a:lnTo>
                  <a:pt x="1160" y="2628"/>
                </a:lnTo>
                <a:lnTo>
                  <a:pt x="1134" y="2611"/>
                </a:lnTo>
                <a:lnTo>
                  <a:pt x="1107" y="2595"/>
                </a:lnTo>
                <a:lnTo>
                  <a:pt x="1079" y="2581"/>
                </a:lnTo>
                <a:lnTo>
                  <a:pt x="1024" y="2554"/>
                </a:lnTo>
                <a:lnTo>
                  <a:pt x="969" y="2525"/>
                </a:lnTo>
                <a:lnTo>
                  <a:pt x="941" y="2507"/>
                </a:lnTo>
                <a:lnTo>
                  <a:pt x="913" y="2488"/>
                </a:lnTo>
                <a:lnTo>
                  <a:pt x="858" y="2447"/>
                </a:lnTo>
                <a:lnTo>
                  <a:pt x="831" y="2427"/>
                </a:lnTo>
                <a:lnTo>
                  <a:pt x="803" y="2408"/>
                </a:lnTo>
                <a:lnTo>
                  <a:pt x="773" y="2391"/>
                </a:lnTo>
                <a:lnTo>
                  <a:pt x="757" y="2384"/>
                </a:lnTo>
                <a:lnTo>
                  <a:pt x="741" y="2378"/>
                </a:lnTo>
                <a:lnTo>
                  <a:pt x="689" y="2357"/>
                </a:lnTo>
                <a:lnTo>
                  <a:pt x="637" y="2333"/>
                </a:lnTo>
                <a:lnTo>
                  <a:pt x="586" y="2308"/>
                </a:lnTo>
                <a:lnTo>
                  <a:pt x="536" y="2281"/>
                </a:lnTo>
                <a:lnTo>
                  <a:pt x="513" y="2269"/>
                </a:lnTo>
                <a:lnTo>
                  <a:pt x="489" y="2258"/>
                </a:lnTo>
                <a:lnTo>
                  <a:pt x="443" y="2237"/>
                </a:lnTo>
                <a:lnTo>
                  <a:pt x="419" y="2225"/>
                </a:lnTo>
                <a:lnTo>
                  <a:pt x="397" y="2212"/>
                </a:lnTo>
                <a:lnTo>
                  <a:pt x="375" y="2197"/>
                </a:lnTo>
                <a:lnTo>
                  <a:pt x="364" y="2188"/>
                </a:lnTo>
                <a:lnTo>
                  <a:pt x="353" y="2178"/>
                </a:lnTo>
                <a:lnTo>
                  <a:pt x="313" y="2140"/>
                </a:lnTo>
                <a:lnTo>
                  <a:pt x="272" y="2103"/>
                </a:lnTo>
                <a:lnTo>
                  <a:pt x="251" y="2086"/>
                </a:lnTo>
                <a:lnTo>
                  <a:pt x="229" y="2070"/>
                </a:lnTo>
                <a:lnTo>
                  <a:pt x="206" y="2056"/>
                </a:lnTo>
                <a:lnTo>
                  <a:pt x="182" y="2043"/>
                </a:lnTo>
                <a:lnTo>
                  <a:pt x="169" y="2037"/>
                </a:lnTo>
                <a:lnTo>
                  <a:pt x="157" y="2030"/>
                </a:lnTo>
                <a:lnTo>
                  <a:pt x="145" y="2021"/>
                </a:lnTo>
                <a:lnTo>
                  <a:pt x="133" y="2012"/>
                </a:lnTo>
                <a:lnTo>
                  <a:pt x="122" y="2003"/>
                </a:lnTo>
                <a:lnTo>
                  <a:pt x="112" y="1993"/>
                </a:lnTo>
                <a:lnTo>
                  <a:pt x="92" y="1971"/>
                </a:lnTo>
                <a:lnTo>
                  <a:pt x="75" y="1947"/>
                </a:lnTo>
                <a:lnTo>
                  <a:pt x="58" y="1922"/>
                </a:lnTo>
                <a:lnTo>
                  <a:pt x="43" y="1896"/>
                </a:lnTo>
                <a:lnTo>
                  <a:pt x="28" y="1870"/>
                </a:lnTo>
                <a:lnTo>
                  <a:pt x="23" y="1859"/>
                </a:lnTo>
                <a:lnTo>
                  <a:pt x="18" y="1848"/>
                </a:lnTo>
                <a:lnTo>
                  <a:pt x="14" y="1836"/>
                </a:lnTo>
                <a:lnTo>
                  <a:pt x="11" y="1825"/>
                </a:lnTo>
                <a:lnTo>
                  <a:pt x="7" y="1813"/>
                </a:lnTo>
                <a:lnTo>
                  <a:pt x="5" y="1801"/>
                </a:lnTo>
                <a:lnTo>
                  <a:pt x="2" y="1776"/>
                </a:lnTo>
                <a:lnTo>
                  <a:pt x="0" y="1751"/>
                </a:lnTo>
                <a:lnTo>
                  <a:pt x="0" y="1726"/>
                </a:lnTo>
                <a:lnTo>
                  <a:pt x="2" y="1701"/>
                </a:lnTo>
                <a:lnTo>
                  <a:pt x="5" y="1677"/>
                </a:lnTo>
                <a:lnTo>
                  <a:pt x="11" y="1649"/>
                </a:lnTo>
                <a:lnTo>
                  <a:pt x="18" y="1622"/>
                </a:lnTo>
                <a:lnTo>
                  <a:pt x="27" y="1596"/>
                </a:lnTo>
                <a:lnTo>
                  <a:pt x="37" y="1569"/>
                </a:lnTo>
                <a:lnTo>
                  <a:pt x="80" y="1465"/>
                </a:lnTo>
                <a:lnTo>
                  <a:pt x="101" y="1410"/>
                </a:lnTo>
                <a:lnTo>
                  <a:pt x="113" y="1383"/>
                </a:lnTo>
                <a:lnTo>
                  <a:pt x="125" y="1357"/>
                </a:lnTo>
                <a:lnTo>
                  <a:pt x="139" y="1331"/>
                </a:lnTo>
                <a:lnTo>
                  <a:pt x="153" y="1306"/>
                </a:lnTo>
                <a:lnTo>
                  <a:pt x="170" y="1282"/>
                </a:lnTo>
                <a:lnTo>
                  <a:pt x="188" y="1259"/>
                </a:lnTo>
                <a:lnTo>
                  <a:pt x="231" y="1212"/>
                </a:lnTo>
                <a:lnTo>
                  <a:pt x="253" y="1188"/>
                </a:lnTo>
                <a:lnTo>
                  <a:pt x="276" y="1166"/>
                </a:lnTo>
                <a:lnTo>
                  <a:pt x="300" y="1145"/>
                </a:lnTo>
                <a:lnTo>
                  <a:pt x="324" y="1125"/>
                </a:lnTo>
                <a:lnTo>
                  <a:pt x="349" y="1108"/>
                </a:lnTo>
                <a:lnTo>
                  <a:pt x="376" y="1092"/>
                </a:lnTo>
                <a:lnTo>
                  <a:pt x="420" y="1071"/>
                </a:lnTo>
                <a:lnTo>
                  <a:pt x="463" y="1052"/>
                </a:lnTo>
                <a:lnTo>
                  <a:pt x="507" y="1035"/>
                </a:lnTo>
                <a:lnTo>
                  <a:pt x="530" y="1028"/>
                </a:lnTo>
                <a:lnTo>
                  <a:pt x="553" y="1022"/>
                </a:lnTo>
                <a:lnTo>
                  <a:pt x="602" y="1009"/>
                </a:lnTo>
                <a:lnTo>
                  <a:pt x="652" y="998"/>
                </a:lnTo>
                <a:lnTo>
                  <a:pt x="753" y="977"/>
                </a:lnTo>
                <a:lnTo>
                  <a:pt x="779" y="969"/>
                </a:lnTo>
                <a:lnTo>
                  <a:pt x="806" y="960"/>
                </a:lnTo>
                <a:lnTo>
                  <a:pt x="832" y="949"/>
                </a:lnTo>
                <a:lnTo>
                  <a:pt x="857" y="936"/>
                </a:lnTo>
                <a:lnTo>
                  <a:pt x="958" y="880"/>
                </a:lnTo>
                <a:lnTo>
                  <a:pt x="986" y="866"/>
                </a:lnTo>
                <a:lnTo>
                  <a:pt x="1015" y="853"/>
                </a:lnTo>
                <a:lnTo>
                  <a:pt x="1073" y="828"/>
                </a:lnTo>
                <a:lnTo>
                  <a:pt x="1102" y="814"/>
                </a:lnTo>
                <a:lnTo>
                  <a:pt x="1130" y="799"/>
                </a:lnTo>
                <a:lnTo>
                  <a:pt x="1143" y="790"/>
                </a:lnTo>
                <a:lnTo>
                  <a:pt x="1156" y="780"/>
                </a:lnTo>
                <a:lnTo>
                  <a:pt x="1168" y="770"/>
                </a:lnTo>
                <a:lnTo>
                  <a:pt x="1180" y="758"/>
                </a:lnTo>
                <a:lnTo>
                  <a:pt x="1202" y="738"/>
                </a:lnTo>
                <a:lnTo>
                  <a:pt x="1226" y="718"/>
                </a:lnTo>
                <a:lnTo>
                  <a:pt x="1273" y="681"/>
                </a:lnTo>
                <a:lnTo>
                  <a:pt x="1296" y="661"/>
                </a:lnTo>
                <a:lnTo>
                  <a:pt x="1306" y="650"/>
                </a:lnTo>
                <a:lnTo>
                  <a:pt x="1317" y="639"/>
                </a:lnTo>
                <a:lnTo>
                  <a:pt x="1326" y="627"/>
                </a:lnTo>
                <a:lnTo>
                  <a:pt x="1336" y="614"/>
                </a:lnTo>
                <a:lnTo>
                  <a:pt x="1344" y="600"/>
                </a:lnTo>
                <a:lnTo>
                  <a:pt x="1352" y="585"/>
                </a:lnTo>
                <a:lnTo>
                  <a:pt x="1356" y="573"/>
                </a:lnTo>
                <a:lnTo>
                  <a:pt x="1361" y="560"/>
                </a:lnTo>
                <a:lnTo>
                  <a:pt x="1367" y="535"/>
                </a:lnTo>
                <a:lnTo>
                  <a:pt x="1376" y="484"/>
                </a:lnTo>
                <a:lnTo>
                  <a:pt x="1382" y="459"/>
                </a:lnTo>
                <a:lnTo>
                  <a:pt x="1385" y="447"/>
                </a:lnTo>
                <a:lnTo>
                  <a:pt x="1389" y="435"/>
                </a:lnTo>
                <a:lnTo>
                  <a:pt x="1394" y="424"/>
                </a:lnTo>
                <a:lnTo>
                  <a:pt x="1399" y="413"/>
                </a:lnTo>
                <a:lnTo>
                  <a:pt x="1406" y="402"/>
                </a:lnTo>
                <a:lnTo>
                  <a:pt x="1414" y="392"/>
                </a:lnTo>
                <a:lnTo>
                  <a:pt x="1423" y="381"/>
                </a:lnTo>
                <a:lnTo>
                  <a:pt x="1429" y="370"/>
                </a:lnTo>
                <a:lnTo>
                  <a:pt x="1434" y="358"/>
                </a:lnTo>
                <a:lnTo>
                  <a:pt x="1438" y="346"/>
                </a:lnTo>
                <a:lnTo>
                  <a:pt x="1441" y="334"/>
                </a:lnTo>
                <a:lnTo>
                  <a:pt x="1442" y="322"/>
                </a:lnTo>
                <a:lnTo>
                  <a:pt x="1443" y="309"/>
                </a:lnTo>
                <a:lnTo>
                  <a:pt x="1443" y="296"/>
                </a:lnTo>
                <a:lnTo>
                  <a:pt x="1441" y="244"/>
                </a:lnTo>
                <a:lnTo>
                  <a:pt x="1441" y="218"/>
                </a:lnTo>
                <a:lnTo>
                  <a:pt x="1441" y="205"/>
                </a:lnTo>
                <a:lnTo>
                  <a:pt x="1443" y="193"/>
                </a:lnTo>
                <a:lnTo>
                  <a:pt x="1443" y="122"/>
                </a:lnTo>
                <a:lnTo>
                  <a:pt x="1443" y="58"/>
                </a:lnTo>
                <a:lnTo>
                  <a:pt x="1454" y="0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54" name="Line 14"/>
          <p:cNvSpPr>
            <a:spLocks noChangeShapeType="1"/>
          </p:cNvSpPr>
          <p:nvPr/>
        </p:nvSpPr>
        <p:spPr bwMode="auto">
          <a:xfrm flipV="1">
            <a:off x="5172034" y="3622726"/>
            <a:ext cx="1587" cy="137434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5221230" y="4152784"/>
            <a:ext cx="1828224" cy="3459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9972" tIns="60857" rIns="89972" bIns="44986"/>
          <a:lstStyle/>
          <a:p>
            <a:pPr>
              <a:tabLst>
                <a:tab pos="723683" algn="l"/>
                <a:tab pos="1447366" algn="l"/>
              </a:tabLst>
            </a:pPr>
            <a:r>
              <a:rPr lang="en-US">
                <a:solidFill>
                  <a:srgbClr val="000000"/>
                </a:solidFill>
                <a:ea typeface="Lucida Sans Unicode" charset="0"/>
                <a:cs typeface="Lucida Sans Unicode" charset="0"/>
              </a:rPr>
              <a:t>Gate field</a:t>
            </a: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503873" y="1160780"/>
            <a:ext cx="9069705" cy="20110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A single photon in a “gate” field controls the propagation of a stream of “signal” photons</a:t>
            </a:r>
            <a:endParaRPr lang="es-ES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498475" y="5351780"/>
            <a:ext cx="9069705" cy="20110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Possible applications: </a:t>
            </a:r>
            <a:r>
              <a:rPr lang="en-US" dirty="0" smtClean="0">
                <a:solidFill>
                  <a:srgbClr val="FF0000"/>
                </a:solidFill>
              </a:rPr>
              <a:t>single-photon detection</a:t>
            </a:r>
            <a:r>
              <a:rPr lang="en-US" dirty="0" smtClean="0"/>
              <a:t>, optical computing, generating Schrodinger cat states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Can use many signal photons to determine whether a single gate photon is present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0267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ChangeArrowheads="1"/>
          </p:cNvSpPr>
          <p:nvPr>
            <p:ph type="title"/>
          </p:nvPr>
        </p:nvSpPr>
        <p:spPr>
          <a:xfrm>
            <a:off x="-1" y="47625"/>
            <a:ext cx="10144125" cy="835939"/>
          </a:xfrm>
          <a:ln/>
        </p:spPr>
        <p:txBody>
          <a:bodyPr>
            <a:normAutofit/>
          </a:bodyPr>
          <a:lstStyle/>
          <a:p>
            <a:pPr>
              <a:tabLst>
                <a:tab pos="723683" algn="l"/>
                <a:tab pos="1447366" algn="l"/>
                <a:tab pos="2171048" algn="l"/>
                <a:tab pos="2894731" algn="l"/>
                <a:tab pos="3618414" algn="l"/>
                <a:tab pos="4342097" algn="l"/>
                <a:tab pos="5065780" algn="l"/>
                <a:tab pos="5789463" algn="l"/>
                <a:tab pos="6513145" algn="l"/>
                <a:tab pos="7236828" algn="l"/>
                <a:tab pos="7960511" algn="l"/>
                <a:tab pos="8684194" algn="l"/>
              </a:tabLst>
            </a:pPr>
            <a:r>
              <a:rPr lang="en-US" dirty="0" smtClean="0"/>
              <a:t>Single-photon </a:t>
            </a:r>
            <a:r>
              <a:rPr lang="en-US" dirty="0"/>
              <a:t>transport for three-level atom</a:t>
            </a: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2070" y="3219628"/>
            <a:ext cx="3270807" cy="201549"/>
          </a:xfrm>
          <a:prstGeom prst="rect">
            <a:avLst/>
          </a:prstGeom>
          <a:noFill/>
          <a:effectLst/>
        </p:spPr>
      </p:pic>
      <p:sp>
        <p:nvSpPr>
          <p:cNvPr id="40964" name="Line 4"/>
          <p:cNvSpPr>
            <a:spLocks noChangeShapeType="1"/>
          </p:cNvSpPr>
          <p:nvPr/>
        </p:nvSpPr>
        <p:spPr bwMode="auto">
          <a:xfrm flipV="1">
            <a:off x="4640388" y="2269015"/>
            <a:ext cx="228528" cy="460230"/>
          </a:xfrm>
          <a:prstGeom prst="line">
            <a:avLst/>
          </a:prstGeom>
          <a:noFill/>
          <a:ln w="3672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965" name="Freeform 5"/>
          <p:cNvSpPr>
            <a:spLocks noChangeArrowheads="1"/>
          </p:cNvSpPr>
          <p:nvPr/>
        </p:nvSpPr>
        <p:spPr bwMode="auto">
          <a:xfrm>
            <a:off x="4941919" y="2218231"/>
            <a:ext cx="411033" cy="57925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397" y="922"/>
              </a:cxn>
              <a:cxn ang="0">
                <a:pos x="715" y="615"/>
              </a:cxn>
              <a:cxn ang="0">
                <a:pos x="1032" y="1396"/>
              </a:cxn>
              <a:cxn ang="0">
                <a:pos x="1143" y="1609"/>
              </a:cxn>
            </a:cxnLst>
            <a:rect l="0" t="0" r="r" b="b"/>
            <a:pathLst>
              <a:path w="1144" h="1610">
                <a:moveTo>
                  <a:pt x="0" y="212"/>
                </a:moveTo>
                <a:cubicBezTo>
                  <a:pt x="132" y="448"/>
                  <a:pt x="203" y="815"/>
                  <a:pt x="397" y="922"/>
                </a:cubicBezTo>
                <a:cubicBezTo>
                  <a:pt x="611" y="1041"/>
                  <a:pt x="431" y="0"/>
                  <a:pt x="715" y="615"/>
                </a:cubicBezTo>
                <a:cubicBezTo>
                  <a:pt x="830" y="864"/>
                  <a:pt x="965" y="1103"/>
                  <a:pt x="1032" y="1396"/>
                </a:cubicBezTo>
                <a:lnTo>
                  <a:pt x="1143" y="1609"/>
                </a:lnTo>
              </a:path>
            </a:pathLst>
          </a:custGeom>
          <a:noFill/>
          <a:ln w="3672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966" name="AutoShape 6"/>
          <p:cNvSpPr>
            <a:spLocks noChangeArrowheads="1"/>
          </p:cNvSpPr>
          <p:nvPr/>
        </p:nvSpPr>
        <p:spPr bwMode="auto">
          <a:xfrm rot="9000000" flipH="1">
            <a:off x="5237100" y="2697504"/>
            <a:ext cx="228528" cy="22852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5838" y="1850046"/>
            <a:ext cx="1160097" cy="1148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40968" name="Freeform 8"/>
          <p:cNvSpPr>
            <a:spLocks noChangeArrowheads="1"/>
          </p:cNvSpPr>
          <p:nvPr/>
        </p:nvSpPr>
        <p:spPr bwMode="auto">
          <a:xfrm>
            <a:off x="2610616" y="2488021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 flipH="1" flipV="1">
            <a:off x="4837177" y="2192838"/>
            <a:ext cx="214245" cy="57132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Curved Left Arrow 1"/>
          <p:cNvSpPr/>
          <p:nvPr/>
        </p:nvSpPr>
        <p:spPr>
          <a:xfrm>
            <a:off x="3467634" y="2894871"/>
            <a:ext cx="771525" cy="26228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3873" y="1008381"/>
                <a:ext cx="9069705" cy="1198164"/>
              </a:xfrm>
            </p:spPr>
            <p:txBody>
              <a:bodyPr/>
              <a:lstStyle/>
              <a:p>
                <a:r>
                  <a:rPr lang="en-US" dirty="0" smtClean="0"/>
                  <a:t>When the atom is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〉</m:t>
                    </m:r>
                  </m:oMath>
                </a14:m>
                <a:r>
                  <a:rPr lang="es-ES" dirty="0" smtClean="0"/>
                  <a:t>, </a:t>
                </a:r>
                <a:r>
                  <a:rPr lang="es-ES" dirty="0" err="1" smtClean="0"/>
                  <a:t>it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is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coupled</a:t>
                </a:r>
                <a:r>
                  <a:rPr lang="es-ES" dirty="0" smtClean="0"/>
                  <a:t> to </a:t>
                </a:r>
                <a:r>
                  <a:rPr lang="es-ES" dirty="0" err="1" smtClean="0"/>
                  <a:t>the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waveguide</a:t>
                </a:r>
                <a:r>
                  <a:rPr lang="es-ES" dirty="0"/>
                  <a:t> </a:t>
                </a:r>
                <a:r>
                  <a:rPr lang="es-ES" dirty="0" smtClean="0"/>
                  <a:t>and </a:t>
                </a:r>
                <a:r>
                  <a:rPr lang="es-ES" dirty="0" err="1" smtClean="0"/>
                  <a:t>is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highly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reflecting</a:t>
                </a:r>
                <a:endParaRPr lang="es-E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873" y="1008381"/>
                <a:ext cx="9069705" cy="1198164"/>
              </a:xfrm>
              <a:blipFill rotWithShape="0">
                <a:blip r:embed="rId5"/>
                <a:stretch>
                  <a:fillRect l="-941" t="-355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504825" y="3781425"/>
            <a:ext cx="9069705" cy="2551897"/>
            <a:chOff x="504825" y="3781425"/>
            <a:chExt cx="9069705" cy="2551897"/>
          </a:xfrm>
        </p:grpSpPr>
        <p:grpSp>
          <p:nvGrpSpPr>
            <p:cNvPr id="40972" name="Group 12"/>
            <p:cNvGrpSpPr>
              <a:grpSpLocks/>
            </p:cNvGrpSpPr>
            <p:nvPr/>
          </p:nvGrpSpPr>
          <p:grpSpPr bwMode="auto">
            <a:xfrm>
              <a:off x="2610616" y="4890739"/>
              <a:ext cx="4281726" cy="1442583"/>
              <a:chOff x="1645" y="3080"/>
              <a:chExt cx="2698" cy="909"/>
            </a:xfrm>
          </p:grpSpPr>
          <p:pic>
            <p:nvPicPr>
              <p:cNvPr id="40973" name="Picture 1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087" y="3864"/>
                <a:ext cx="2061" cy="127"/>
              </a:xfrm>
              <a:prstGeom prst="rect">
                <a:avLst/>
              </a:prstGeom>
              <a:noFill/>
              <a:effectLst/>
            </p:spPr>
          </p:pic>
          <p:sp>
            <p:nvSpPr>
              <p:cNvPr id="40974" name="Freeform 14"/>
              <p:cNvSpPr>
                <a:spLocks noChangeArrowheads="1"/>
              </p:cNvSpPr>
              <p:nvPr/>
            </p:nvSpPr>
            <p:spPr bwMode="auto">
              <a:xfrm>
                <a:off x="1645" y="3403"/>
                <a:ext cx="794" cy="347"/>
              </a:xfrm>
              <a:custGeom>
                <a:avLst/>
                <a:gdLst/>
                <a:ahLst/>
                <a:cxnLst>
                  <a:cxn ang="0">
                    <a:pos x="50" y="1528"/>
                  </a:cxn>
                  <a:cxn ang="0">
                    <a:pos x="150" y="1527"/>
                  </a:cxn>
                  <a:cxn ang="0">
                    <a:pos x="187" y="1520"/>
                  </a:cxn>
                  <a:cxn ang="0">
                    <a:pos x="251" y="1504"/>
                  </a:cxn>
                  <a:cxn ang="0">
                    <a:pos x="385" y="1483"/>
                  </a:cxn>
                  <a:cxn ang="0">
                    <a:pos x="475" y="1459"/>
                  </a:cxn>
                  <a:cxn ang="0">
                    <a:pos x="567" y="1422"/>
                  </a:cxn>
                  <a:cxn ang="0">
                    <a:pos x="649" y="1368"/>
                  </a:cxn>
                  <a:cxn ang="0">
                    <a:pos x="808" y="1236"/>
                  </a:cxn>
                  <a:cxn ang="0">
                    <a:pos x="874" y="1160"/>
                  </a:cxn>
                  <a:cxn ang="0">
                    <a:pos x="921" y="1079"/>
                  </a:cxn>
                  <a:cxn ang="0">
                    <a:pos x="995" y="941"/>
                  </a:cxn>
                  <a:cxn ang="0">
                    <a:pos x="1075" y="831"/>
                  </a:cxn>
                  <a:cxn ang="0">
                    <a:pos x="1118" y="757"/>
                  </a:cxn>
                  <a:cxn ang="0">
                    <a:pos x="1169" y="637"/>
                  </a:cxn>
                  <a:cxn ang="0">
                    <a:pos x="1233" y="513"/>
                  </a:cxn>
                  <a:cxn ang="0">
                    <a:pos x="1277" y="419"/>
                  </a:cxn>
                  <a:cxn ang="0">
                    <a:pos x="1314" y="364"/>
                  </a:cxn>
                  <a:cxn ang="0">
                    <a:pos x="1399" y="272"/>
                  </a:cxn>
                  <a:cxn ang="0">
                    <a:pos x="1446" y="206"/>
                  </a:cxn>
                  <a:cxn ang="0">
                    <a:pos x="1472" y="157"/>
                  </a:cxn>
                  <a:cxn ang="0">
                    <a:pos x="1499" y="122"/>
                  </a:cxn>
                  <a:cxn ang="0">
                    <a:pos x="1555" y="75"/>
                  </a:cxn>
                  <a:cxn ang="0">
                    <a:pos x="1632" y="28"/>
                  </a:cxn>
                  <a:cxn ang="0">
                    <a:pos x="1666" y="14"/>
                  </a:cxn>
                  <a:cxn ang="0">
                    <a:pos x="1701" y="5"/>
                  </a:cxn>
                  <a:cxn ang="0">
                    <a:pos x="1776" y="0"/>
                  </a:cxn>
                  <a:cxn ang="0">
                    <a:pos x="1853" y="11"/>
                  </a:cxn>
                  <a:cxn ang="0">
                    <a:pos x="1933" y="37"/>
                  </a:cxn>
                  <a:cxn ang="0">
                    <a:pos x="2119" y="113"/>
                  </a:cxn>
                  <a:cxn ang="0">
                    <a:pos x="2196" y="153"/>
                  </a:cxn>
                  <a:cxn ang="0">
                    <a:pos x="2290" y="231"/>
                  </a:cxn>
                  <a:cxn ang="0">
                    <a:pos x="2357" y="300"/>
                  </a:cxn>
                  <a:cxn ang="0">
                    <a:pos x="2410" y="376"/>
                  </a:cxn>
                  <a:cxn ang="0">
                    <a:pos x="2467" y="507"/>
                  </a:cxn>
                  <a:cxn ang="0">
                    <a:pos x="2493" y="602"/>
                  </a:cxn>
                  <a:cxn ang="0">
                    <a:pos x="2533" y="779"/>
                  </a:cxn>
                  <a:cxn ang="0">
                    <a:pos x="2566" y="857"/>
                  </a:cxn>
                  <a:cxn ang="0">
                    <a:pos x="2649" y="1015"/>
                  </a:cxn>
                  <a:cxn ang="0">
                    <a:pos x="2703" y="1130"/>
                  </a:cxn>
                  <a:cxn ang="0">
                    <a:pos x="2732" y="1168"/>
                  </a:cxn>
                  <a:cxn ang="0">
                    <a:pos x="2784" y="1226"/>
                  </a:cxn>
                  <a:cxn ang="0">
                    <a:pos x="2852" y="1306"/>
                  </a:cxn>
                  <a:cxn ang="0">
                    <a:pos x="2888" y="1336"/>
                  </a:cxn>
                  <a:cxn ang="0">
                    <a:pos x="2929" y="1356"/>
                  </a:cxn>
                  <a:cxn ang="0">
                    <a:pos x="3018" y="1376"/>
                  </a:cxn>
                  <a:cxn ang="0">
                    <a:pos x="3067" y="1389"/>
                  </a:cxn>
                  <a:cxn ang="0">
                    <a:pos x="3100" y="1406"/>
                  </a:cxn>
                  <a:cxn ang="0">
                    <a:pos x="3132" y="1429"/>
                  </a:cxn>
                  <a:cxn ang="0">
                    <a:pos x="3168" y="1441"/>
                  </a:cxn>
                  <a:cxn ang="0">
                    <a:pos x="3206" y="1443"/>
                  </a:cxn>
                  <a:cxn ang="0">
                    <a:pos x="3297" y="1441"/>
                  </a:cxn>
                  <a:cxn ang="0">
                    <a:pos x="3444" y="1443"/>
                  </a:cxn>
                </a:cxnLst>
                <a:rect l="0" t="0" r="r" b="b"/>
                <a:pathLst>
                  <a:path w="3503" h="1530">
                    <a:moveTo>
                      <a:pt x="0" y="1528"/>
                    </a:moveTo>
                    <a:lnTo>
                      <a:pt x="25" y="1528"/>
                    </a:lnTo>
                    <a:lnTo>
                      <a:pt x="50" y="1528"/>
                    </a:lnTo>
                    <a:lnTo>
                      <a:pt x="100" y="1529"/>
                    </a:lnTo>
                    <a:lnTo>
                      <a:pt x="125" y="1528"/>
                    </a:lnTo>
                    <a:lnTo>
                      <a:pt x="150" y="1527"/>
                    </a:lnTo>
                    <a:lnTo>
                      <a:pt x="162" y="1525"/>
                    </a:lnTo>
                    <a:lnTo>
                      <a:pt x="175" y="1523"/>
                    </a:lnTo>
                    <a:lnTo>
                      <a:pt x="187" y="1520"/>
                    </a:lnTo>
                    <a:lnTo>
                      <a:pt x="199" y="1517"/>
                    </a:lnTo>
                    <a:lnTo>
                      <a:pt x="225" y="1510"/>
                    </a:lnTo>
                    <a:lnTo>
                      <a:pt x="251" y="1504"/>
                    </a:lnTo>
                    <a:lnTo>
                      <a:pt x="305" y="1495"/>
                    </a:lnTo>
                    <a:lnTo>
                      <a:pt x="358" y="1487"/>
                    </a:lnTo>
                    <a:lnTo>
                      <a:pt x="385" y="1483"/>
                    </a:lnTo>
                    <a:lnTo>
                      <a:pt x="411" y="1477"/>
                    </a:lnTo>
                    <a:lnTo>
                      <a:pt x="443" y="1468"/>
                    </a:lnTo>
                    <a:lnTo>
                      <a:pt x="475" y="1459"/>
                    </a:lnTo>
                    <a:lnTo>
                      <a:pt x="506" y="1448"/>
                    </a:lnTo>
                    <a:lnTo>
                      <a:pt x="537" y="1436"/>
                    </a:lnTo>
                    <a:lnTo>
                      <a:pt x="567" y="1422"/>
                    </a:lnTo>
                    <a:lnTo>
                      <a:pt x="596" y="1406"/>
                    </a:lnTo>
                    <a:lnTo>
                      <a:pt x="623" y="1388"/>
                    </a:lnTo>
                    <a:lnTo>
                      <a:pt x="649" y="1368"/>
                    </a:lnTo>
                    <a:lnTo>
                      <a:pt x="756" y="1282"/>
                    </a:lnTo>
                    <a:lnTo>
                      <a:pt x="782" y="1260"/>
                    </a:lnTo>
                    <a:lnTo>
                      <a:pt x="808" y="1236"/>
                    </a:lnTo>
                    <a:lnTo>
                      <a:pt x="832" y="1212"/>
                    </a:lnTo>
                    <a:lnTo>
                      <a:pt x="855" y="1186"/>
                    </a:lnTo>
                    <a:lnTo>
                      <a:pt x="874" y="1160"/>
                    </a:lnTo>
                    <a:lnTo>
                      <a:pt x="891" y="1134"/>
                    </a:lnTo>
                    <a:lnTo>
                      <a:pt x="907" y="1107"/>
                    </a:lnTo>
                    <a:lnTo>
                      <a:pt x="921" y="1079"/>
                    </a:lnTo>
                    <a:lnTo>
                      <a:pt x="948" y="1024"/>
                    </a:lnTo>
                    <a:lnTo>
                      <a:pt x="977" y="969"/>
                    </a:lnTo>
                    <a:lnTo>
                      <a:pt x="995" y="941"/>
                    </a:lnTo>
                    <a:lnTo>
                      <a:pt x="1014" y="913"/>
                    </a:lnTo>
                    <a:lnTo>
                      <a:pt x="1055" y="858"/>
                    </a:lnTo>
                    <a:lnTo>
                      <a:pt x="1075" y="831"/>
                    </a:lnTo>
                    <a:lnTo>
                      <a:pt x="1094" y="803"/>
                    </a:lnTo>
                    <a:lnTo>
                      <a:pt x="1111" y="773"/>
                    </a:lnTo>
                    <a:lnTo>
                      <a:pt x="1118" y="757"/>
                    </a:lnTo>
                    <a:lnTo>
                      <a:pt x="1124" y="741"/>
                    </a:lnTo>
                    <a:lnTo>
                      <a:pt x="1145" y="689"/>
                    </a:lnTo>
                    <a:lnTo>
                      <a:pt x="1169" y="637"/>
                    </a:lnTo>
                    <a:lnTo>
                      <a:pt x="1194" y="586"/>
                    </a:lnTo>
                    <a:lnTo>
                      <a:pt x="1221" y="536"/>
                    </a:lnTo>
                    <a:lnTo>
                      <a:pt x="1233" y="513"/>
                    </a:lnTo>
                    <a:lnTo>
                      <a:pt x="1244" y="489"/>
                    </a:lnTo>
                    <a:lnTo>
                      <a:pt x="1265" y="443"/>
                    </a:lnTo>
                    <a:lnTo>
                      <a:pt x="1277" y="419"/>
                    </a:lnTo>
                    <a:lnTo>
                      <a:pt x="1290" y="397"/>
                    </a:lnTo>
                    <a:lnTo>
                      <a:pt x="1305" y="375"/>
                    </a:lnTo>
                    <a:lnTo>
                      <a:pt x="1314" y="364"/>
                    </a:lnTo>
                    <a:lnTo>
                      <a:pt x="1324" y="353"/>
                    </a:lnTo>
                    <a:lnTo>
                      <a:pt x="1362" y="313"/>
                    </a:lnTo>
                    <a:lnTo>
                      <a:pt x="1399" y="272"/>
                    </a:lnTo>
                    <a:lnTo>
                      <a:pt x="1416" y="251"/>
                    </a:lnTo>
                    <a:lnTo>
                      <a:pt x="1432" y="229"/>
                    </a:lnTo>
                    <a:lnTo>
                      <a:pt x="1446" y="206"/>
                    </a:lnTo>
                    <a:lnTo>
                      <a:pt x="1459" y="182"/>
                    </a:lnTo>
                    <a:lnTo>
                      <a:pt x="1465" y="169"/>
                    </a:lnTo>
                    <a:lnTo>
                      <a:pt x="1472" y="157"/>
                    </a:lnTo>
                    <a:lnTo>
                      <a:pt x="1481" y="145"/>
                    </a:lnTo>
                    <a:lnTo>
                      <a:pt x="1490" y="133"/>
                    </a:lnTo>
                    <a:lnTo>
                      <a:pt x="1499" y="122"/>
                    </a:lnTo>
                    <a:lnTo>
                      <a:pt x="1509" y="112"/>
                    </a:lnTo>
                    <a:lnTo>
                      <a:pt x="1531" y="92"/>
                    </a:lnTo>
                    <a:lnTo>
                      <a:pt x="1555" y="75"/>
                    </a:lnTo>
                    <a:lnTo>
                      <a:pt x="1580" y="58"/>
                    </a:lnTo>
                    <a:lnTo>
                      <a:pt x="1606" y="43"/>
                    </a:lnTo>
                    <a:lnTo>
                      <a:pt x="1632" y="28"/>
                    </a:lnTo>
                    <a:lnTo>
                      <a:pt x="1643" y="23"/>
                    </a:lnTo>
                    <a:lnTo>
                      <a:pt x="1654" y="18"/>
                    </a:lnTo>
                    <a:lnTo>
                      <a:pt x="1666" y="14"/>
                    </a:lnTo>
                    <a:lnTo>
                      <a:pt x="1677" y="11"/>
                    </a:lnTo>
                    <a:lnTo>
                      <a:pt x="1689" y="7"/>
                    </a:lnTo>
                    <a:lnTo>
                      <a:pt x="1701" y="5"/>
                    </a:lnTo>
                    <a:lnTo>
                      <a:pt x="1726" y="2"/>
                    </a:lnTo>
                    <a:lnTo>
                      <a:pt x="1751" y="0"/>
                    </a:lnTo>
                    <a:lnTo>
                      <a:pt x="1776" y="0"/>
                    </a:lnTo>
                    <a:lnTo>
                      <a:pt x="1801" y="2"/>
                    </a:lnTo>
                    <a:lnTo>
                      <a:pt x="1825" y="5"/>
                    </a:lnTo>
                    <a:lnTo>
                      <a:pt x="1853" y="11"/>
                    </a:lnTo>
                    <a:lnTo>
                      <a:pt x="1880" y="18"/>
                    </a:lnTo>
                    <a:lnTo>
                      <a:pt x="1906" y="27"/>
                    </a:lnTo>
                    <a:lnTo>
                      <a:pt x="1933" y="37"/>
                    </a:lnTo>
                    <a:lnTo>
                      <a:pt x="2037" y="80"/>
                    </a:lnTo>
                    <a:lnTo>
                      <a:pt x="2092" y="101"/>
                    </a:lnTo>
                    <a:lnTo>
                      <a:pt x="2119" y="113"/>
                    </a:lnTo>
                    <a:lnTo>
                      <a:pt x="2145" y="125"/>
                    </a:lnTo>
                    <a:lnTo>
                      <a:pt x="2171" y="139"/>
                    </a:lnTo>
                    <a:lnTo>
                      <a:pt x="2196" y="153"/>
                    </a:lnTo>
                    <a:lnTo>
                      <a:pt x="2220" y="170"/>
                    </a:lnTo>
                    <a:lnTo>
                      <a:pt x="2243" y="188"/>
                    </a:lnTo>
                    <a:lnTo>
                      <a:pt x="2290" y="231"/>
                    </a:lnTo>
                    <a:lnTo>
                      <a:pt x="2314" y="253"/>
                    </a:lnTo>
                    <a:lnTo>
                      <a:pt x="2336" y="276"/>
                    </a:lnTo>
                    <a:lnTo>
                      <a:pt x="2357" y="300"/>
                    </a:lnTo>
                    <a:lnTo>
                      <a:pt x="2377" y="324"/>
                    </a:lnTo>
                    <a:lnTo>
                      <a:pt x="2394" y="349"/>
                    </a:lnTo>
                    <a:lnTo>
                      <a:pt x="2410" y="376"/>
                    </a:lnTo>
                    <a:lnTo>
                      <a:pt x="2431" y="420"/>
                    </a:lnTo>
                    <a:lnTo>
                      <a:pt x="2450" y="463"/>
                    </a:lnTo>
                    <a:lnTo>
                      <a:pt x="2467" y="507"/>
                    </a:lnTo>
                    <a:lnTo>
                      <a:pt x="2474" y="530"/>
                    </a:lnTo>
                    <a:lnTo>
                      <a:pt x="2480" y="553"/>
                    </a:lnTo>
                    <a:lnTo>
                      <a:pt x="2493" y="602"/>
                    </a:lnTo>
                    <a:lnTo>
                      <a:pt x="2504" y="652"/>
                    </a:lnTo>
                    <a:lnTo>
                      <a:pt x="2525" y="753"/>
                    </a:lnTo>
                    <a:lnTo>
                      <a:pt x="2533" y="779"/>
                    </a:lnTo>
                    <a:lnTo>
                      <a:pt x="2542" y="806"/>
                    </a:lnTo>
                    <a:lnTo>
                      <a:pt x="2553" y="832"/>
                    </a:lnTo>
                    <a:lnTo>
                      <a:pt x="2566" y="857"/>
                    </a:lnTo>
                    <a:lnTo>
                      <a:pt x="2622" y="958"/>
                    </a:lnTo>
                    <a:lnTo>
                      <a:pt x="2636" y="986"/>
                    </a:lnTo>
                    <a:lnTo>
                      <a:pt x="2649" y="1015"/>
                    </a:lnTo>
                    <a:lnTo>
                      <a:pt x="2674" y="1073"/>
                    </a:lnTo>
                    <a:lnTo>
                      <a:pt x="2688" y="1102"/>
                    </a:lnTo>
                    <a:lnTo>
                      <a:pt x="2703" y="1130"/>
                    </a:lnTo>
                    <a:lnTo>
                      <a:pt x="2712" y="1143"/>
                    </a:lnTo>
                    <a:lnTo>
                      <a:pt x="2722" y="1156"/>
                    </a:lnTo>
                    <a:lnTo>
                      <a:pt x="2732" y="1168"/>
                    </a:lnTo>
                    <a:lnTo>
                      <a:pt x="2744" y="1180"/>
                    </a:lnTo>
                    <a:lnTo>
                      <a:pt x="2764" y="1202"/>
                    </a:lnTo>
                    <a:lnTo>
                      <a:pt x="2784" y="1226"/>
                    </a:lnTo>
                    <a:lnTo>
                      <a:pt x="2821" y="1273"/>
                    </a:lnTo>
                    <a:lnTo>
                      <a:pt x="2841" y="1296"/>
                    </a:lnTo>
                    <a:lnTo>
                      <a:pt x="2852" y="1306"/>
                    </a:lnTo>
                    <a:lnTo>
                      <a:pt x="2863" y="1317"/>
                    </a:lnTo>
                    <a:lnTo>
                      <a:pt x="2875" y="1326"/>
                    </a:lnTo>
                    <a:lnTo>
                      <a:pt x="2888" y="1336"/>
                    </a:lnTo>
                    <a:lnTo>
                      <a:pt x="2902" y="1344"/>
                    </a:lnTo>
                    <a:lnTo>
                      <a:pt x="2917" y="1352"/>
                    </a:lnTo>
                    <a:lnTo>
                      <a:pt x="2929" y="1356"/>
                    </a:lnTo>
                    <a:lnTo>
                      <a:pt x="2942" y="1361"/>
                    </a:lnTo>
                    <a:lnTo>
                      <a:pt x="2967" y="1367"/>
                    </a:lnTo>
                    <a:lnTo>
                      <a:pt x="3018" y="1376"/>
                    </a:lnTo>
                    <a:lnTo>
                      <a:pt x="3043" y="1382"/>
                    </a:lnTo>
                    <a:lnTo>
                      <a:pt x="3055" y="1385"/>
                    </a:lnTo>
                    <a:lnTo>
                      <a:pt x="3067" y="1389"/>
                    </a:lnTo>
                    <a:lnTo>
                      <a:pt x="3078" y="1394"/>
                    </a:lnTo>
                    <a:lnTo>
                      <a:pt x="3089" y="1399"/>
                    </a:lnTo>
                    <a:lnTo>
                      <a:pt x="3100" y="1406"/>
                    </a:lnTo>
                    <a:lnTo>
                      <a:pt x="3110" y="1414"/>
                    </a:lnTo>
                    <a:lnTo>
                      <a:pt x="3121" y="1423"/>
                    </a:lnTo>
                    <a:lnTo>
                      <a:pt x="3132" y="1429"/>
                    </a:lnTo>
                    <a:lnTo>
                      <a:pt x="3144" y="1434"/>
                    </a:lnTo>
                    <a:lnTo>
                      <a:pt x="3156" y="1438"/>
                    </a:lnTo>
                    <a:lnTo>
                      <a:pt x="3168" y="1441"/>
                    </a:lnTo>
                    <a:lnTo>
                      <a:pt x="3180" y="1442"/>
                    </a:lnTo>
                    <a:lnTo>
                      <a:pt x="3193" y="1443"/>
                    </a:lnTo>
                    <a:lnTo>
                      <a:pt x="3206" y="1443"/>
                    </a:lnTo>
                    <a:lnTo>
                      <a:pt x="3258" y="1441"/>
                    </a:lnTo>
                    <a:lnTo>
                      <a:pt x="3284" y="1441"/>
                    </a:lnTo>
                    <a:lnTo>
                      <a:pt x="3297" y="1441"/>
                    </a:lnTo>
                    <a:lnTo>
                      <a:pt x="3309" y="1443"/>
                    </a:lnTo>
                    <a:lnTo>
                      <a:pt x="3380" y="1443"/>
                    </a:lnTo>
                    <a:lnTo>
                      <a:pt x="3444" y="1443"/>
                    </a:lnTo>
                    <a:lnTo>
                      <a:pt x="3502" y="1454"/>
                    </a:lnTo>
                  </a:path>
                </a:pathLst>
              </a:custGeom>
              <a:noFill/>
              <a:ln w="54720">
                <a:solidFill>
                  <a:srgbClr val="DC2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40975" name="Picture 1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748" y="3080"/>
                <a:ext cx="733" cy="72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40976" name="AutoShape 16"/>
              <p:cNvSpPr>
                <a:spLocks noChangeArrowheads="1"/>
              </p:cNvSpPr>
              <p:nvPr/>
            </p:nvSpPr>
            <p:spPr bwMode="auto">
              <a:xfrm>
                <a:off x="3574" y="3515"/>
                <a:ext cx="770" cy="151"/>
              </a:xfrm>
              <a:prstGeom prst="rightArrow">
                <a:avLst>
                  <a:gd name="adj1" fmla="val 50000"/>
                  <a:gd name="adj2" fmla="val 127483"/>
                </a:avLst>
              </a:prstGeom>
              <a:solidFill>
                <a:srgbClr val="99CC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Content Placeholder 2"/>
                <p:cNvSpPr txBox="1">
                  <a:spLocks/>
                </p:cNvSpPr>
                <p:nvPr/>
              </p:nvSpPr>
              <p:spPr>
                <a:xfrm>
                  <a:off x="504825" y="3781425"/>
                  <a:ext cx="9069705" cy="1198164"/>
                </a:xfrm>
                <a:prstGeom prst="rect">
                  <a:avLst/>
                </a:prstGeom>
              </p:spPr>
              <p:txBody>
                <a:bodyPr vert="horz" lIns="100794" tIns="50397" rIns="100794" bIns="50397" rtlCol="0">
                  <a:normAutofit/>
                </a:bodyPr>
                <a:lstStyle>
                  <a:lvl1pPr marL="377979" indent="-377979" algn="l" defTabSz="1007943" rtl="0" eaLnBrk="1" latinLnBrk="0" hangingPunct="1">
                    <a:spcBef>
                      <a:spcPct val="20000"/>
                    </a:spcBef>
                    <a:buClr>
                      <a:srgbClr val="FF0000"/>
                    </a:buClr>
                    <a:buSzPct val="100000"/>
                    <a:buFont typeface="Arial" pitchFamily="34" charset="0"/>
                    <a:buChar char="•"/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818954" indent="-314982" algn="l" defTabSz="1007943" rtl="0" eaLnBrk="1" latinLnBrk="0" hangingPunct="1">
                    <a:spcBef>
                      <a:spcPct val="20000"/>
                    </a:spcBef>
                    <a:buClr>
                      <a:srgbClr val="FF0000"/>
                    </a:buClr>
                    <a:buSzPct val="100000"/>
                    <a:buFont typeface="Arial" pitchFamily="34" charset="0"/>
                    <a:buChar char="•"/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59929" indent="-251986" algn="l" defTabSz="1007943" rtl="0" eaLnBrk="1" latinLnBrk="0" hangingPunct="1">
                    <a:spcBef>
                      <a:spcPct val="20000"/>
                    </a:spcBef>
                    <a:buClr>
                      <a:srgbClr val="FF0000"/>
                    </a:buClr>
                    <a:buSzPct val="100000"/>
                    <a:buFont typeface="Arial" pitchFamily="34" charset="0"/>
                    <a:buChar char="•"/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63900" indent="-251986" algn="l" defTabSz="1007943" rtl="0" eaLnBrk="1" latinLnBrk="0" hangingPunct="1">
                    <a:spcBef>
                      <a:spcPct val="20000"/>
                    </a:spcBef>
                    <a:buClr>
                      <a:srgbClr val="FF0000"/>
                    </a:buClr>
                    <a:buSzPct val="100000"/>
                    <a:buFont typeface="Arial" pitchFamily="34" charset="0"/>
                    <a:buChar char="•"/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267872" indent="-251986" algn="l" defTabSz="1007943" rtl="0" eaLnBrk="1" latinLnBrk="0" hangingPunct="1">
                    <a:spcBef>
                      <a:spcPct val="20000"/>
                    </a:spcBef>
                    <a:buClr>
                      <a:srgbClr val="FF0000"/>
                    </a:buClr>
                    <a:buSzPct val="100000"/>
                    <a:buFont typeface="Arial" pitchFamily="34" charset="0"/>
                    <a:buChar char="•"/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771844" indent="-251986" algn="l" defTabSz="1007943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275815" indent="-251986" algn="l" defTabSz="1007943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779787" indent="-251986" algn="l" defTabSz="1007943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83758" indent="-251986" algn="l" defTabSz="1007943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auto">
                    <a:lnSpc>
                      <a:spcPct val="100000"/>
                    </a:lnSpc>
                    <a:spcAft>
                      <a:spcPts val="0"/>
                    </a:spcAft>
                  </a:pPr>
                  <a:r>
                    <a:rPr lang="en-US" dirty="0" smtClean="0"/>
                    <a:t>When the atom is in </a:t>
                  </a:r>
                  <a14:m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〉</m:t>
                      </m:r>
                    </m:oMath>
                  </a14:m>
                  <a:r>
                    <a:rPr lang="es-ES" dirty="0" smtClean="0"/>
                    <a:t>, </a:t>
                  </a:r>
                  <a:r>
                    <a:rPr lang="es-ES" dirty="0" err="1" smtClean="0"/>
                    <a:t>transition</a:t>
                  </a:r>
                  <a:r>
                    <a:rPr lang="es-ES" dirty="0" smtClean="0"/>
                    <a:t> has a </a:t>
                  </a:r>
                  <a:r>
                    <a:rPr lang="es-ES" dirty="0" err="1" smtClean="0"/>
                    <a:t>different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polarization</a:t>
                  </a:r>
                  <a:endParaRPr lang="es-ES" dirty="0"/>
                </a:p>
                <a:p>
                  <a:pPr lvl="1" fontAlgn="auto">
                    <a:lnSpc>
                      <a:spcPct val="100000"/>
                    </a:lnSpc>
                    <a:spcAft>
                      <a:spcPts val="0"/>
                    </a:spcAft>
                  </a:pPr>
                  <a:r>
                    <a:rPr lang="es-ES" dirty="0" err="1" smtClean="0"/>
                    <a:t>Completely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decoupled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from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waveguide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photons</a:t>
                  </a:r>
                  <a:endParaRPr lang="es-ES" dirty="0"/>
                </a:p>
              </p:txBody>
            </p:sp>
          </mc:Choice>
          <mc:Fallback xmlns="">
            <p:sp>
              <p:nvSpPr>
                <p:cNvPr id="21" name="Content Placeholder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825" y="3781425"/>
                  <a:ext cx="9069705" cy="1198164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941" t="-3553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504825" y="6677025"/>
            <a:ext cx="9069705" cy="1198164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i="1" dirty="0" smtClean="0">
                <a:solidFill>
                  <a:srgbClr val="FF0000"/>
                </a:solidFill>
              </a:rPr>
              <a:t>Conditional</a:t>
            </a:r>
            <a:r>
              <a:rPr lang="en-US" dirty="0" smtClean="0"/>
              <a:t> reflection/transmission based on spin state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945162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0837"/>
            <a:ext cx="10077450" cy="898750"/>
          </a:xfrm>
          <a:ln/>
        </p:spPr>
        <p:txBody>
          <a:bodyPr/>
          <a:lstStyle/>
          <a:p>
            <a:pPr>
              <a:tabLst>
                <a:tab pos="723683" algn="l"/>
                <a:tab pos="1447366" algn="l"/>
                <a:tab pos="2171048" algn="l"/>
                <a:tab pos="2894731" algn="l"/>
                <a:tab pos="3618414" algn="l"/>
                <a:tab pos="4342097" algn="l"/>
                <a:tab pos="5065780" algn="l"/>
                <a:tab pos="5789463" algn="l"/>
                <a:tab pos="6513145" algn="l"/>
                <a:tab pos="7236828" algn="l"/>
                <a:tab pos="7960511" algn="l"/>
                <a:tab pos="8684194" algn="l"/>
              </a:tabLst>
            </a:pPr>
            <a:r>
              <a:rPr lang="en-US" dirty="0" smtClean="0"/>
              <a:t>Single-photon generation</a:t>
            </a:r>
            <a:endParaRPr lang="en-US" dirty="0"/>
          </a:p>
        </p:txBody>
      </p:sp>
      <p:pic>
        <p:nvPicPr>
          <p:cNvPr id="36876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6984" y="3427476"/>
            <a:ext cx="3270807" cy="201549"/>
          </a:xfrm>
          <a:prstGeom prst="rect">
            <a:avLst/>
          </a:prstGeom>
          <a:noFill/>
          <a:effectLst/>
        </p:spPr>
      </p:pic>
      <p:grpSp>
        <p:nvGrpSpPr>
          <p:cNvPr id="36877" name="Group 13"/>
          <p:cNvGrpSpPr>
            <a:grpSpLocks/>
          </p:cNvGrpSpPr>
          <p:nvPr/>
        </p:nvGrpSpPr>
        <p:grpSpPr bwMode="auto">
          <a:xfrm>
            <a:off x="2945473" y="2076939"/>
            <a:ext cx="1748874" cy="1153749"/>
            <a:chOff x="1856" y="2604"/>
            <a:chExt cx="1102" cy="727"/>
          </a:xfrm>
        </p:grpSpPr>
        <p:pic>
          <p:nvPicPr>
            <p:cNvPr id="36878" name="Picture 1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26" y="2604"/>
              <a:ext cx="733" cy="72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36879" name="Line 15"/>
            <p:cNvSpPr>
              <a:spLocks noChangeShapeType="1"/>
            </p:cNvSpPr>
            <p:nvPr/>
          </p:nvSpPr>
          <p:spPr bwMode="auto">
            <a:xfrm flipV="1">
              <a:off x="2425" y="2856"/>
              <a:ext cx="144" cy="290"/>
            </a:xfrm>
            <a:prstGeom prst="line">
              <a:avLst/>
            </a:prstGeom>
            <a:noFill/>
            <a:ln w="36720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6880" name="Text Box 16"/>
            <p:cNvSpPr txBox="1">
              <a:spLocks noChangeArrowheads="1"/>
            </p:cNvSpPr>
            <p:nvPr/>
          </p:nvSpPr>
          <p:spPr bwMode="auto">
            <a:xfrm>
              <a:off x="1856" y="2872"/>
              <a:ext cx="432" cy="23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89972" tIns="44986" rIns="89972" bIns="44986"/>
            <a:lstStyle/>
            <a:p>
              <a:pPr>
                <a:lnSpc>
                  <a:spcPct val="102000"/>
                </a:lnSpc>
              </a:pPr>
              <a:r>
                <a:rPr lang="en-US">
                  <a:solidFill>
                    <a:srgbClr val="0000FF"/>
                  </a:solidFill>
                  <a:latin typeface="Symbol" pitchFamily="16" charset="2"/>
                  <a:ea typeface="Lucida Sans Unicode" charset="0"/>
                  <a:cs typeface="Lucida Sans Unicode" charset="0"/>
                </a:rPr>
                <a:t>W</a:t>
              </a:r>
              <a:r>
                <a:rPr lang="en-US">
                  <a:solidFill>
                    <a:srgbClr val="0000FF"/>
                  </a:solidFill>
                  <a:ea typeface="Lucida Sans Unicode" charset="0"/>
                  <a:cs typeface="Lucida Sans Unicode" charset="0"/>
                </a:rPr>
                <a:t>(t)</a:t>
              </a:r>
            </a:p>
          </p:txBody>
        </p:sp>
      </p:grpSp>
      <p:grpSp>
        <p:nvGrpSpPr>
          <p:cNvPr id="36881" name="Group 17"/>
          <p:cNvGrpSpPr>
            <a:grpSpLocks/>
          </p:cNvGrpSpPr>
          <p:nvPr/>
        </p:nvGrpSpPr>
        <p:grpSpPr bwMode="auto">
          <a:xfrm>
            <a:off x="4150006" y="2503842"/>
            <a:ext cx="2402718" cy="671301"/>
            <a:chOff x="2615" y="2873"/>
            <a:chExt cx="1514" cy="423"/>
          </a:xfrm>
        </p:grpSpPr>
        <p:sp>
          <p:nvSpPr>
            <p:cNvPr id="36882" name="Freeform 18"/>
            <p:cNvSpPr>
              <a:spLocks noChangeArrowheads="1"/>
            </p:cNvSpPr>
            <p:nvPr/>
          </p:nvSpPr>
          <p:spPr bwMode="auto">
            <a:xfrm>
              <a:off x="3164" y="2949"/>
              <a:ext cx="794" cy="347"/>
            </a:xfrm>
            <a:custGeom>
              <a:avLst/>
              <a:gdLst/>
              <a:ahLst/>
              <a:cxnLst>
                <a:cxn ang="0">
                  <a:pos x="50" y="1528"/>
                </a:cxn>
                <a:cxn ang="0">
                  <a:pos x="150" y="1527"/>
                </a:cxn>
                <a:cxn ang="0">
                  <a:pos x="187" y="1520"/>
                </a:cxn>
                <a:cxn ang="0">
                  <a:pos x="251" y="1504"/>
                </a:cxn>
                <a:cxn ang="0">
                  <a:pos x="385" y="1483"/>
                </a:cxn>
                <a:cxn ang="0">
                  <a:pos x="475" y="1459"/>
                </a:cxn>
                <a:cxn ang="0">
                  <a:pos x="567" y="1422"/>
                </a:cxn>
                <a:cxn ang="0">
                  <a:pos x="649" y="1368"/>
                </a:cxn>
                <a:cxn ang="0">
                  <a:pos x="808" y="1236"/>
                </a:cxn>
                <a:cxn ang="0">
                  <a:pos x="874" y="1160"/>
                </a:cxn>
                <a:cxn ang="0">
                  <a:pos x="921" y="1079"/>
                </a:cxn>
                <a:cxn ang="0">
                  <a:pos x="995" y="941"/>
                </a:cxn>
                <a:cxn ang="0">
                  <a:pos x="1075" y="831"/>
                </a:cxn>
                <a:cxn ang="0">
                  <a:pos x="1118" y="757"/>
                </a:cxn>
                <a:cxn ang="0">
                  <a:pos x="1169" y="637"/>
                </a:cxn>
                <a:cxn ang="0">
                  <a:pos x="1233" y="513"/>
                </a:cxn>
                <a:cxn ang="0">
                  <a:pos x="1277" y="419"/>
                </a:cxn>
                <a:cxn ang="0">
                  <a:pos x="1314" y="364"/>
                </a:cxn>
                <a:cxn ang="0">
                  <a:pos x="1399" y="272"/>
                </a:cxn>
                <a:cxn ang="0">
                  <a:pos x="1446" y="206"/>
                </a:cxn>
                <a:cxn ang="0">
                  <a:pos x="1472" y="157"/>
                </a:cxn>
                <a:cxn ang="0">
                  <a:pos x="1499" y="122"/>
                </a:cxn>
                <a:cxn ang="0">
                  <a:pos x="1555" y="75"/>
                </a:cxn>
                <a:cxn ang="0">
                  <a:pos x="1632" y="28"/>
                </a:cxn>
                <a:cxn ang="0">
                  <a:pos x="1666" y="14"/>
                </a:cxn>
                <a:cxn ang="0">
                  <a:pos x="1701" y="5"/>
                </a:cxn>
                <a:cxn ang="0">
                  <a:pos x="1776" y="0"/>
                </a:cxn>
                <a:cxn ang="0">
                  <a:pos x="1853" y="11"/>
                </a:cxn>
                <a:cxn ang="0">
                  <a:pos x="1933" y="37"/>
                </a:cxn>
                <a:cxn ang="0">
                  <a:pos x="2119" y="113"/>
                </a:cxn>
                <a:cxn ang="0">
                  <a:pos x="2196" y="153"/>
                </a:cxn>
                <a:cxn ang="0">
                  <a:pos x="2290" y="231"/>
                </a:cxn>
                <a:cxn ang="0">
                  <a:pos x="2357" y="300"/>
                </a:cxn>
                <a:cxn ang="0">
                  <a:pos x="2410" y="376"/>
                </a:cxn>
                <a:cxn ang="0">
                  <a:pos x="2467" y="507"/>
                </a:cxn>
                <a:cxn ang="0">
                  <a:pos x="2493" y="602"/>
                </a:cxn>
                <a:cxn ang="0">
                  <a:pos x="2533" y="779"/>
                </a:cxn>
                <a:cxn ang="0">
                  <a:pos x="2566" y="857"/>
                </a:cxn>
                <a:cxn ang="0">
                  <a:pos x="2649" y="1015"/>
                </a:cxn>
                <a:cxn ang="0">
                  <a:pos x="2703" y="1130"/>
                </a:cxn>
                <a:cxn ang="0">
                  <a:pos x="2732" y="1168"/>
                </a:cxn>
                <a:cxn ang="0">
                  <a:pos x="2784" y="1226"/>
                </a:cxn>
                <a:cxn ang="0">
                  <a:pos x="2852" y="1306"/>
                </a:cxn>
                <a:cxn ang="0">
                  <a:pos x="2888" y="1336"/>
                </a:cxn>
                <a:cxn ang="0">
                  <a:pos x="2929" y="1356"/>
                </a:cxn>
                <a:cxn ang="0">
                  <a:pos x="3018" y="1376"/>
                </a:cxn>
                <a:cxn ang="0">
                  <a:pos x="3067" y="1389"/>
                </a:cxn>
                <a:cxn ang="0">
                  <a:pos x="3100" y="1406"/>
                </a:cxn>
                <a:cxn ang="0">
                  <a:pos x="3132" y="1429"/>
                </a:cxn>
                <a:cxn ang="0">
                  <a:pos x="3168" y="1441"/>
                </a:cxn>
                <a:cxn ang="0">
                  <a:pos x="3206" y="1443"/>
                </a:cxn>
                <a:cxn ang="0">
                  <a:pos x="3297" y="1441"/>
                </a:cxn>
                <a:cxn ang="0">
                  <a:pos x="3444" y="1443"/>
                </a:cxn>
              </a:cxnLst>
              <a:rect l="0" t="0" r="r" b="b"/>
              <a:pathLst>
                <a:path w="3503" h="1530">
                  <a:moveTo>
                    <a:pt x="0" y="1528"/>
                  </a:moveTo>
                  <a:lnTo>
                    <a:pt x="25" y="1528"/>
                  </a:lnTo>
                  <a:lnTo>
                    <a:pt x="50" y="1528"/>
                  </a:lnTo>
                  <a:lnTo>
                    <a:pt x="100" y="1529"/>
                  </a:lnTo>
                  <a:lnTo>
                    <a:pt x="125" y="1528"/>
                  </a:lnTo>
                  <a:lnTo>
                    <a:pt x="150" y="1527"/>
                  </a:lnTo>
                  <a:lnTo>
                    <a:pt x="162" y="1525"/>
                  </a:lnTo>
                  <a:lnTo>
                    <a:pt x="175" y="1523"/>
                  </a:lnTo>
                  <a:lnTo>
                    <a:pt x="187" y="1520"/>
                  </a:lnTo>
                  <a:lnTo>
                    <a:pt x="199" y="1517"/>
                  </a:lnTo>
                  <a:lnTo>
                    <a:pt x="225" y="1510"/>
                  </a:lnTo>
                  <a:lnTo>
                    <a:pt x="251" y="1504"/>
                  </a:lnTo>
                  <a:lnTo>
                    <a:pt x="305" y="1495"/>
                  </a:lnTo>
                  <a:lnTo>
                    <a:pt x="358" y="1487"/>
                  </a:lnTo>
                  <a:lnTo>
                    <a:pt x="385" y="1483"/>
                  </a:lnTo>
                  <a:lnTo>
                    <a:pt x="411" y="1477"/>
                  </a:lnTo>
                  <a:lnTo>
                    <a:pt x="443" y="1468"/>
                  </a:lnTo>
                  <a:lnTo>
                    <a:pt x="475" y="1459"/>
                  </a:lnTo>
                  <a:lnTo>
                    <a:pt x="506" y="1448"/>
                  </a:lnTo>
                  <a:lnTo>
                    <a:pt x="537" y="1436"/>
                  </a:lnTo>
                  <a:lnTo>
                    <a:pt x="567" y="1422"/>
                  </a:lnTo>
                  <a:lnTo>
                    <a:pt x="596" y="1406"/>
                  </a:lnTo>
                  <a:lnTo>
                    <a:pt x="623" y="1388"/>
                  </a:lnTo>
                  <a:lnTo>
                    <a:pt x="649" y="1368"/>
                  </a:lnTo>
                  <a:lnTo>
                    <a:pt x="756" y="1282"/>
                  </a:lnTo>
                  <a:lnTo>
                    <a:pt x="782" y="1260"/>
                  </a:lnTo>
                  <a:lnTo>
                    <a:pt x="808" y="1236"/>
                  </a:lnTo>
                  <a:lnTo>
                    <a:pt x="832" y="1212"/>
                  </a:lnTo>
                  <a:lnTo>
                    <a:pt x="855" y="1186"/>
                  </a:lnTo>
                  <a:lnTo>
                    <a:pt x="874" y="1160"/>
                  </a:lnTo>
                  <a:lnTo>
                    <a:pt x="891" y="1134"/>
                  </a:lnTo>
                  <a:lnTo>
                    <a:pt x="907" y="1107"/>
                  </a:lnTo>
                  <a:lnTo>
                    <a:pt x="921" y="1079"/>
                  </a:lnTo>
                  <a:lnTo>
                    <a:pt x="948" y="1024"/>
                  </a:lnTo>
                  <a:lnTo>
                    <a:pt x="977" y="969"/>
                  </a:lnTo>
                  <a:lnTo>
                    <a:pt x="995" y="941"/>
                  </a:lnTo>
                  <a:lnTo>
                    <a:pt x="1014" y="913"/>
                  </a:lnTo>
                  <a:lnTo>
                    <a:pt x="1055" y="858"/>
                  </a:lnTo>
                  <a:lnTo>
                    <a:pt x="1075" y="831"/>
                  </a:lnTo>
                  <a:lnTo>
                    <a:pt x="1094" y="803"/>
                  </a:lnTo>
                  <a:lnTo>
                    <a:pt x="1111" y="773"/>
                  </a:lnTo>
                  <a:lnTo>
                    <a:pt x="1118" y="757"/>
                  </a:lnTo>
                  <a:lnTo>
                    <a:pt x="1124" y="741"/>
                  </a:lnTo>
                  <a:lnTo>
                    <a:pt x="1145" y="689"/>
                  </a:lnTo>
                  <a:lnTo>
                    <a:pt x="1169" y="637"/>
                  </a:lnTo>
                  <a:lnTo>
                    <a:pt x="1194" y="586"/>
                  </a:lnTo>
                  <a:lnTo>
                    <a:pt x="1221" y="536"/>
                  </a:lnTo>
                  <a:lnTo>
                    <a:pt x="1233" y="513"/>
                  </a:lnTo>
                  <a:lnTo>
                    <a:pt x="1244" y="489"/>
                  </a:lnTo>
                  <a:lnTo>
                    <a:pt x="1265" y="443"/>
                  </a:lnTo>
                  <a:lnTo>
                    <a:pt x="1277" y="419"/>
                  </a:lnTo>
                  <a:lnTo>
                    <a:pt x="1290" y="397"/>
                  </a:lnTo>
                  <a:lnTo>
                    <a:pt x="1305" y="375"/>
                  </a:lnTo>
                  <a:lnTo>
                    <a:pt x="1314" y="364"/>
                  </a:lnTo>
                  <a:lnTo>
                    <a:pt x="1324" y="353"/>
                  </a:lnTo>
                  <a:lnTo>
                    <a:pt x="1362" y="313"/>
                  </a:lnTo>
                  <a:lnTo>
                    <a:pt x="1399" y="272"/>
                  </a:lnTo>
                  <a:lnTo>
                    <a:pt x="1416" y="251"/>
                  </a:lnTo>
                  <a:lnTo>
                    <a:pt x="1432" y="229"/>
                  </a:lnTo>
                  <a:lnTo>
                    <a:pt x="1446" y="206"/>
                  </a:lnTo>
                  <a:lnTo>
                    <a:pt x="1459" y="182"/>
                  </a:lnTo>
                  <a:lnTo>
                    <a:pt x="1465" y="169"/>
                  </a:lnTo>
                  <a:lnTo>
                    <a:pt x="1472" y="157"/>
                  </a:lnTo>
                  <a:lnTo>
                    <a:pt x="1481" y="145"/>
                  </a:lnTo>
                  <a:lnTo>
                    <a:pt x="1490" y="133"/>
                  </a:lnTo>
                  <a:lnTo>
                    <a:pt x="1499" y="122"/>
                  </a:lnTo>
                  <a:lnTo>
                    <a:pt x="1509" y="112"/>
                  </a:lnTo>
                  <a:lnTo>
                    <a:pt x="1531" y="92"/>
                  </a:lnTo>
                  <a:lnTo>
                    <a:pt x="1555" y="75"/>
                  </a:lnTo>
                  <a:lnTo>
                    <a:pt x="1580" y="58"/>
                  </a:lnTo>
                  <a:lnTo>
                    <a:pt x="1606" y="43"/>
                  </a:lnTo>
                  <a:lnTo>
                    <a:pt x="1632" y="28"/>
                  </a:lnTo>
                  <a:lnTo>
                    <a:pt x="1643" y="23"/>
                  </a:lnTo>
                  <a:lnTo>
                    <a:pt x="1654" y="18"/>
                  </a:lnTo>
                  <a:lnTo>
                    <a:pt x="1666" y="14"/>
                  </a:lnTo>
                  <a:lnTo>
                    <a:pt x="1677" y="11"/>
                  </a:lnTo>
                  <a:lnTo>
                    <a:pt x="1689" y="7"/>
                  </a:lnTo>
                  <a:lnTo>
                    <a:pt x="1701" y="5"/>
                  </a:lnTo>
                  <a:lnTo>
                    <a:pt x="1726" y="2"/>
                  </a:lnTo>
                  <a:lnTo>
                    <a:pt x="1751" y="0"/>
                  </a:lnTo>
                  <a:lnTo>
                    <a:pt x="1776" y="0"/>
                  </a:lnTo>
                  <a:lnTo>
                    <a:pt x="1801" y="2"/>
                  </a:lnTo>
                  <a:lnTo>
                    <a:pt x="1825" y="5"/>
                  </a:lnTo>
                  <a:lnTo>
                    <a:pt x="1853" y="11"/>
                  </a:lnTo>
                  <a:lnTo>
                    <a:pt x="1880" y="18"/>
                  </a:lnTo>
                  <a:lnTo>
                    <a:pt x="1906" y="27"/>
                  </a:lnTo>
                  <a:lnTo>
                    <a:pt x="1933" y="37"/>
                  </a:lnTo>
                  <a:lnTo>
                    <a:pt x="2037" y="80"/>
                  </a:lnTo>
                  <a:lnTo>
                    <a:pt x="2092" y="101"/>
                  </a:lnTo>
                  <a:lnTo>
                    <a:pt x="2119" y="113"/>
                  </a:lnTo>
                  <a:lnTo>
                    <a:pt x="2145" y="125"/>
                  </a:lnTo>
                  <a:lnTo>
                    <a:pt x="2171" y="139"/>
                  </a:lnTo>
                  <a:lnTo>
                    <a:pt x="2196" y="153"/>
                  </a:lnTo>
                  <a:lnTo>
                    <a:pt x="2220" y="170"/>
                  </a:lnTo>
                  <a:lnTo>
                    <a:pt x="2243" y="188"/>
                  </a:lnTo>
                  <a:lnTo>
                    <a:pt x="2290" y="231"/>
                  </a:lnTo>
                  <a:lnTo>
                    <a:pt x="2314" y="253"/>
                  </a:lnTo>
                  <a:lnTo>
                    <a:pt x="2336" y="276"/>
                  </a:lnTo>
                  <a:lnTo>
                    <a:pt x="2357" y="300"/>
                  </a:lnTo>
                  <a:lnTo>
                    <a:pt x="2377" y="324"/>
                  </a:lnTo>
                  <a:lnTo>
                    <a:pt x="2394" y="349"/>
                  </a:lnTo>
                  <a:lnTo>
                    <a:pt x="2410" y="376"/>
                  </a:lnTo>
                  <a:lnTo>
                    <a:pt x="2431" y="420"/>
                  </a:lnTo>
                  <a:lnTo>
                    <a:pt x="2450" y="463"/>
                  </a:lnTo>
                  <a:lnTo>
                    <a:pt x="2467" y="507"/>
                  </a:lnTo>
                  <a:lnTo>
                    <a:pt x="2474" y="530"/>
                  </a:lnTo>
                  <a:lnTo>
                    <a:pt x="2480" y="553"/>
                  </a:lnTo>
                  <a:lnTo>
                    <a:pt x="2493" y="602"/>
                  </a:lnTo>
                  <a:lnTo>
                    <a:pt x="2504" y="652"/>
                  </a:lnTo>
                  <a:lnTo>
                    <a:pt x="2525" y="753"/>
                  </a:lnTo>
                  <a:lnTo>
                    <a:pt x="2533" y="779"/>
                  </a:lnTo>
                  <a:lnTo>
                    <a:pt x="2542" y="806"/>
                  </a:lnTo>
                  <a:lnTo>
                    <a:pt x="2553" y="832"/>
                  </a:lnTo>
                  <a:lnTo>
                    <a:pt x="2566" y="857"/>
                  </a:lnTo>
                  <a:lnTo>
                    <a:pt x="2622" y="958"/>
                  </a:lnTo>
                  <a:lnTo>
                    <a:pt x="2636" y="986"/>
                  </a:lnTo>
                  <a:lnTo>
                    <a:pt x="2649" y="1015"/>
                  </a:lnTo>
                  <a:lnTo>
                    <a:pt x="2674" y="1073"/>
                  </a:lnTo>
                  <a:lnTo>
                    <a:pt x="2688" y="1102"/>
                  </a:lnTo>
                  <a:lnTo>
                    <a:pt x="2703" y="1130"/>
                  </a:lnTo>
                  <a:lnTo>
                    <a:pt x="2712" y="1143"/>
                  </a:lnTo>
                  <a:lnTo>
                    <a:pt x="2722" y="1156"/>
                  </a:lnTo>
                  <a:lnTo>
                    <a:pt x="2732" y="1168"/>
                  </a:lnTo>
                  <a:lnTo>
                    <a:pt x="2744" y="1180"/>
                  </a:lnTo>
                  <a:lnTo>
                    <a:pt x="2764" y="1202"/>
                  </a:lnTo>
                  <a:lnTo>
                    <a:pt x="2784" y="1226"/>
                  </a:lnTo>
                  <a:lnTo>
                    <a:pt x="2821" y="1273"/>
                  </a:lnTo>
                  <a:lnTo>
                    <a:pt x="2841" y="1296"/>
                  </a:lnTo>
                  <a:lnTo>
                    <a:pt x="2852" y="1306"/>
                  </a:lnTo>
                  <a:lnTo>
                    <a:pt x="2863" y="1317"/>
                  </a:lnTo>
                  <a:lnTo>
                    <a:pt x="2875" y="1326"/>
                  </a:lnTo>
                  <a:lnTo>
                    <a:pt x="2888" y="1336"/>
                  </a:lnTo>
                  <a:lnTo>
                    <a:pt x="2902" y="1344"/>
                  </a:lnTo>
                  <a:lnTo>
                    <a:pt x="2917" y="1352"/>
                  </a:lnTo>
                  <a:lnTo>
                    <a:pt x="2929" y="1356"/>
                  </a:lnTo>
                  <a:lnTo>
                    <a:pt x="2942" y="1361"/>
                  </a:lnTo>
                  <a:lnTo>
                    <a:pt x="2967" y="1367"/>
                  </a:lnTo>
                  <a:lnTo>
                    <a:pt x="3018" y="1376"/>
                  </a:lnTo>
                  <a:lnTo>
                    <a:pt x="3043" y="1382"/>
                  </a:lnTo>
                  <a:lnTo>
                    <a:pt x="3055" y="1385"/>
                  </a:lnTo>
                  <a:lnTo>
                    <a:pt x="3067" y="1389"/>
                  </a:lnTo>
                  <a:lnTo>
                    <a:pt x="3078" y="1394"/>
                  </a:lnTo>
                  <a:lnTo>
                    <a:pt x="3089" y="1399"/>
                  </a:lnTo>
                  <a:lnTo>
                    <a:pt x="3100" y="1406"/>
                  </a:lnTo>
                  <a:lnTo>
                    <a:pt x="3110" y="1414"/>
                  </a:lnTo>
                  <a:lnTo>
                    <a:pt x="3121" y="1423"/>
                  </a:lnTo>
                  <a:lnTo>
                    <a:pt x="3132" y="1429"/>
                  </a:lnTo>
                  <a:lnTo>
                    <a:pt x="3144" y="1434"/>
                  </a:lnTo>
                  <a:lnTo>
                    <a:pt x="3156" y="1438"/>
                  </a:lnTo>
                  <a:lnTo>
                    <a:pt x="3168" y="1441"/>
                  </a:lnTo>
                  <a:lnTo>
                    <a:pt x="3180" y="1442"/>
                  </a:lnTo>
                  <a:lnTo>
                    <a:pt x="3193" y="1443"/>
                  </a:lnTo>
                  <a:lnTo>
                    <a:pt x="3206" y="1443"/>
                  </a:lnTo>
                  <a:lnTo>
                    <a:pt x="3258" y="1441"/>
                  </a:lnTo>
                  <a:lnTo>
                    <a:pt x="3284" y="1441"/>
                  </a:lnTo>
                  <a:lnTo>
                    <a:pt x="3297" y="1441"/>
                  </a:lnTo>
                  <a:lnTo>
                    <a:pt x="3309" y="1443"/>
                  </a:lnTo>
                  <a:lnTo>
                    <a:pt x="3380" y="1443"/>
                  </a:lnTo>
                  <a:lnTo>
                    <a:pt x="3444" y="1443"/>
                  </a:lnTo>
                  <a:lnTo>
                    <a:pt x="3502" y="1454"/>
                  </a:lnTo>
                </a:path>
              </a:pathLst>
            </a:custGeom>
            <a:noFill/>
            <a:ln w="54720">
              <a:solidFill>
                <a:srgbClr val="DC2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6883" name="Freeform 19"/>
            <p:cNvSpPr>
              <a:spLocks noChangeArrowheads="1"/>
            </p:cNvSpPr>
            <p:nvPr/>
          </p:nvSpPr>
          <p:spPr bwMode="auto">
            <a:xfrm>
              <a:off x="2615" y="2825"/>
              <a:ext cx="259" cy="365"/>
            </a:xfrm>
            <a:custGeom>
              <a:avLst/>
              <a:gdLst/>
              <a:ahLst/>
              <a:cxnLst>
                <a:cxn ang="0">
                  <a:pos x="0" y="212"/>
                </a:cxn>
                <a:cxn ang="0">
                  <a:pos x="397" y="922"/>
                </a:cxn>
                <a:cxn ang="0">
                  <a:pos x="715" y="615"/>
                </a:cxn>
                <a:cxn ang="0">
                  <a:pos x="1032" y="1396"/>
                </a:cxn>
                <a:cxn ang="0">
                  <a:pos x="1143" y="1609"/>
                </a:cxn>
              </a:cxnLst>
              <a:rect l="0" t="0" r="r" b="b"/>
              <a:pathLst>
                <a:path w="1144" h="1610">
                  <a:moveTo>
                    <a:pt x="0" y="212"/>
                  </a:moveTo>
                  <a:cubicBezTo>
                    <a:pt x="132" y="448"/>
                    <a:pt x="203" y="815"/>
                    <a:pt x="397" y="922"/>
                  </a:cubicBezTo>
                  <a:cubicBezTo>
                    <a:pt x="611" y="1041"/>
                    <a:pt x="431" y="0"/>
                    <a:pt x="715" y="615"/>
                  </a:cubicBezTo>
                  <a:cubicBezTo>
                    <a:pt x="830" y="864"/>
                    <a:pt x="965" y="1103"/>
                    <a:pt x="1032" y="1396"/>
                  </a:cubicBezTo>
                  <a:lnTo>
                    <a:pt x="1143" y="1609"/>
                  </a:lnTo>
                </a:path>
              </a:pathLst>
            </a:custGeom>
            <a:noFill/>
            <a:ln w="3672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6884" name="AutoShape 20"/>
            <p:cNvSpPr>
              <a:spLocks noChangeArrowheads="1"/>
            </p:cNvSpPr>
            <p:nvPr/>
          </p:nvSpPr>
          <p:spPr bwMode="auto">
            <a:xfrm rot="9000000" flipH="1">
              <a:off x="2801" y="3127"/>
              <a:ext cx="144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5" name="Line 21"/>
            <p:cNvSpPr>
              <a:spLocks noChangeShapeType="1"/>
            </p:cNvSpPr>
            <p:nvPr/>
          </p:nvSpPr>
          <p:spPr bwMode="auto">
            <a:xfrm>
              <a:off x="3555" y="3123"/>
              <a:ext cx="576" cy="1"/>
            </a:xfrm>
            <a:prstGeom prst="line">
              <a:avLst/>
            </a:prstGeom>
            <a:noFill/>
            <a:ln w="1836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6887" name="Text Box 23"/>
          <p:cNvSpPr txBox="1">
            <a:spLocks noChangeArrowheads="1"/>
          </p:cNvSpPr>
          <p:nvPr/>
        </p:nvSpPr>
        <p:spPr bwMode="auto">
          <a:xfrm>
            <a:off x="5905228" y="2416557"/>
            <a:ext cx="701454" cy="3459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9972" tIns="60857" rIns="89972" bIns="44986"/>
          <a:lstStyle/>
          <a:p>
            <a:r>
              <a:rPr lang="en-US" dirty="0">
                <a:solidFill>
                  <a:srgbClr val="FF0000"/>
                </a:solidFill>
                <a:ea typeface="Lucida Sans Unicode" charset="0"/>
                <a:cs typeface="Lucida Sans Unicode" charset="0"/>
              </a:rPr>
              <a:t>f(t)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503873" y="1008380"/>
                <a:ext cx="9069705" cy="1441553"/>
              </a:xfrm>
            </p:spPr>
            <p:txBody>
              <a:bodyPr/>
              <a:lstStyle/>
              <a:p>
                <a:r>
                  <a:rPr lang="en-US" dirty="0" smtClean="0"/>
                  <a:t>Now need to convert incoming “gate” photon into spin flip</a:t>
                </a:r>
              </a:p>
              <a:p>
                <a:r>
                  <a:rPr lang="en-US" dirty="0" smtClean="0"/>
                  <a:t>Single-photon generation starting from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〉</m:t>
                    </m:r>
                  </m:oMath>
                </a14:m>
                <a:r>
                  <a:rPr lang="en-US" dirty="0" smtClean="0"/>
                  <a:t> </a:t>
                </a:r>
                <a:endParaRPr lang="es-E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873" y="1008380"/>
                <a:ext cx="9069705" cy="1441553"/>
              </a:xfrm>
              <a:blipFill rotWithShape="0">
                <a:blip r:embed="rId5"/>
                <a:stretch>
                  <a:fillRect l="-941" t="-295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762125" y="3781425"/>
                <a:ext cx="6248400" cy="378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/>
                  <a:t>Spin model dynamics   +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Ω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𝑒𝑠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𝑠𝑒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s-ES" sz="20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2125" y="3781425"/>
                <a:ext cx="6248400" cy="378565"/>
              </a:xfrm>
              <a:prstGeom prst="rect">
                <a:avLst/>
              </a:prstGeom>
              <a:blipFill rotWithShape="0">
                <a:blip r:embed="rId6"/>
                <a:stretch>
                  <a:fillRect l="-976" t="-12903" b="-2903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1"/>
              <p:cNvSpPr txBox="1">
                <a:spLocks/>
              </p:cNvSpPr>
              <p:nvPr/>
            </p:nvSpPr>
            <p:spPr>
              <a:xfrm>
                <a:off x="509270" y="4473472"/>
                <a:ext cx="9069705" cy="1898753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Autofit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Probability to create outgoing single photon in waveguide:</a:t>
                </a:r>
              </a:p>
              <a:p>
                <a:pPr marL="0" indent="0" fontAlgn="auto">
                  <a:lnSpc>
                    <a:spcPct val="100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∼1−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den>
                      </m:f>
                    </m:oMath>
                  </m:oMathPara>
                </a14:m>
                <a:endParaRPr lang="es-ES" dirty="0" smtClean="0"/>
              </a:p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Pulse shape can be controlled by pump field profile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28" name="Conten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270" y="4473472"/>
                <a:ext cx="9069705" cy="1898753"/>
              </a:xfrm>
              <a:prstGeom prst="rect">
                <a:avLst/>
              </a:prstGeom>
              <a:blipFill rotWithShape="0">
                <a:blip r:embed="rId7"/>
                <a:stretch>
                  <a:fillRect l="-941" t="-257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498475" y="6257822"/>
            <a:ext cx="9766300" cy="1028803"/>
            <a:chOff x="498475" y="6257822"/>
            <a:chExt cx="9766300" cy="1028803"/>
          </a:xfrm>
        </p:grpSpPr>
        <p:sp>
          <p:nvSpPr>
            <p:cNvPr id="29" name="Content Placeholder 1"/>
            <p:cNvSpPr txBox="1">
              <a:spLocks/>
            </p:cNvSpPr>
            <p:nvPr/>
          </p:nvSpPr>
          <p:spPr>
            <a:xfrm>
              <a:off x="498475" y="6257822"/>
              <a:ext cx="9069705" cy="831953"/>
            </a:xfrm>
            <a:prstGeom prst="rect">
              <a:avLst/>
            </a:prstGeom>
          </p:spPr>
          <p:txBody>
            <a:bodyPr vert="horz" lIns="100794" tIns="50397" rIns="100794" bIns="50397" rtlCol="0">
              <a:no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More generally, starting from an atomic superposition,</a:t>
              </a:r>
              <a:endParaRPr lang="es-E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/>
                <p:cNvSpPr txBox="1"/>
                <p:nvPr/>
              </p:nvSpPr>
              <p:spPr>
                <a:xfrm>
                  <a:off x="923925" y="6850800"/>
                  <a:ext cx="6248400" cy="4358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endChr m:val="〉"/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d>
                              <m:dPr>
                                <m:begChr m:val="|"/>
                                <m:endChr m:val="〉"/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</m:d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</m: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|"/>
                                <m:endChr m:val="〉"/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d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→</m:t>
                        </m:r>
                        <m:d>
                          <m:dPr>
                            <m:begChr m:val="|"/>
                            <m:endChr m:val="〉"/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</m:d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endChr m:val="〉"/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d>
                                      <m:dPr>
                                        <m:begChr m:val="|"/>
                                        <m:endChr m:val="〉"/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d>
                                  </m:e>
                                  <m:sub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𝑜𝑢𝑡</m:t>
                                    </m:r>
                                  </m:sub>
                                </m:s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d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s-ES" sz="2400" dirty="0"/>
                </a:p>
              </p:txBody>
            </p:sp>
          </mc:Choice>
          <mc:Fallback xmlns="">
            <p:sp>
              <p:nvSpPr>
                <p:cNvPr id="30" name="TextBox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3925" y="6850800"/>
                  <a:ext cx="6248400" cy="435825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21127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TextBox 30"/>
            <p:cNvSpPr txBox="1"/>
            <p:nvPr/>
          </p:nvSpPr>
          <p:spPr>
            <a:xfrm>
              <a:off x="6573851" y="6936657"/>
              <a:ext cx="3690924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C00000"/>
                  </a:solidFill>
                </a:rPr>
                <a:t>quantum state transfer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24031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gold standard: cavity QED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620939"/>
          </a:xfrm>
        </p:spPr>
        <p:txBody>
          <a:bodyPr/>
          <a:lstStyle/>
          <a:p>
            <a:r>
              <a:rPr lang="en-US" dirty="0" smtClean="0"/>
              <a:t>Simple to model</a:t>
            </a:r>
            <a:endParaRPr lang="es-E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03762"/>
            <a:ext cx="3704400" cy="2171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34001" y="1520194"/>
            <a:ext cx="3233724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Jaynes-Cummings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399976" y="2007556"/>
                <a:ext cx="2915349" cy="39600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=ℏ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𝑔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𝑒𝑔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e>
                      </m:d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76" y="2007556"/>
                <a:ext cx="2915349" cy="396006"/>
              </a:xfrm>
              <a:prstGeom prst="rect">
                <a:avLst/>
              </a:prstGeom>
              <a:blipFill rotWithShape="0">
                <a:blip r:embed="rId3"/>
                <a:stretch>
                  <a:fillRect l="-1883" b="-2769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587657" y="2649883"/>
                <a:ext cx="5081199" cy="4394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s-E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ℏ</m:t>
                              </m:r>
                            </m:den>
                          </m:f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𝜅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7657" y="2649883"/>
                <a:ext cx="5081199" cy="439479"/>
              </a:xfrm>
              <a:prstGeom prst="rect">
                <a:avLst/>
              </a:prstGeom>
              <a:blipFill rotWithShape="0">
                <a:blip r:embed="rId4"/>
                <a:stretch>
                  <a:fillRect l="-600" t="-91667" b="-14027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2"/>
          <p:cNvSpPr txBox="1">
            <a:spLocks/>
          </p:cNvSpPr>
          <p:nvPr/>
        </p:nvSpPr>
        <p:spPr>
          <a:xfrm>
            <a:off x="489820" y="4092488"/>
            <a:ext cx="9069705" cy="2051137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Straightforward techniques to calculate dynamics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Small Hilbert space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Well-established prescriptions (master equation, Heisenberg-</a:t>
            </a:r>
            <a:r>
              <a:rPr lang="en-US" dirty="0" err="1" smtClean="0"/>
              <a:t>Langevin</a:t>
            </a:r>
            <a:r>
              <a:rPr lang="en-US" dirty="0" smtClean="0"/>
              <a:t>, quantum jump,…)</a:t>
            </a:r>
            <a:endParaRPr lang="es-E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435388" y="3389086"/>
            <a:ext cx="5270326" cy="620939"/>
          </a:xfrm>
          <a:prstGeom prst="rect">
            <a:avLst/>
          </a:prstGeom>
        </p:spPr>
        <p:txBody>
          <a:bodyPr vert="horz" lIns="100794" tIns="50397" rIns="100794" bIns="50397" rtlCol="0">
            <a:normAutofit fontScale="77500" lnSpcReduction="20000"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Can easily add pump fields, more levels, etc.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3757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Reversability</a:t>
            </a:r>
            <a:r>
              <a:rPr lang="en-US" dirty="0" smtClean="0"/>
              <a:t> and photon storage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Everything is quantum mechanical and reversible </a:t>
            </a:r>
            <a:endParaRPr lang="es-ES" dirty="0"/>
          </a:p>
        </p:txBody>
      </p:sp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41" y="2951414"/>
            <a:ext cx="3270807" cy="201549"/>
          </a:xfrm>
          <a:prstGeom prst="rect">
            <a:avLst/>
          </a:prstGeom>
          <a:noFill/>
          <a:effectLst/>
        </p:spPr>
      </p:pic>
      <p:sp>
        <p:nvSpPr>
          <p:cNvPr id="5" name="Line 13"/>
          <p:cNvSpPr>
            <a:spLocks noChangeShapeType="1"/>
          </p:cNvSpPr>
          <p:nvPr/>
        </p:nvSpPr>
        <p:spPr bwMode="auto">
          <a:xfrm flipV="1">
            <a:off x="1482532" y="2000801"/>
            <a:ext cx="228528" cy="460230"/>
          </a:xfrm>
          <a:prstGeom prst="line">
            <a:avLst/>
          </a:prstGeom>
          <a:noFill/>
          <a:ln w="3672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Freeform 14"/>
          <p:cNvSpPr>
            <a:spLocks noChangeArrowheads="1"/>
          </p:cNvSpPr>
          <p:nvPr/>
        </p:nvSpPr>
        <p:spPr bwMode="auto">
          <a:xfrm>
            <a:off x="2655325" y="2148392"/>
            <a:ext cx="1260078" cy="550689"/>
          </a:xfrm>
          <a:custGeom>
            <a:avLst/>
            <a:gdLst/>
            <a:ahLst/>
            <a:cxnLst>
              <a:cxn ang="0">
                <a:pos x="50" y="1528"/>
              </a:cxn>
              <a:cxn ang="0">
                <a:pos x="150" y="1527"/>
              </a:cxn>
              <a:cxn ang="0">
                <a:pos x="187" y="1520"/>
              </a:cxn>
              <a:cxn ang="0">
                <a:pos x="251" y="1504"/>
              </a:cxn>
              <a:cxn ang="0">
                <a:pos x="385" y="1483"/>
              </a:cxn>
              <a:cxn ang="0">
                <a:pos x="475" y="1459"/>
              </a:cxn>
              <a:cxn ang="0">
                <a:pos x="567" y="1422"/>
              </a:cxn>
              <a:cxn ang="0">
                <a:pos x="649" y="1368"/>
              </a:cxn>
              <a:cxn ang="0">
                <a:pos x="808" y="1236"/>
              </a:cxn>
              <a:cxn ang="0">
                <a:pos x="874" y="1160"/>
              </a:cxn>
              <a:cxn ang="0">
                <a:pos x="921" y="1079"/>
              </a:cxn>
              <a:cxn ang="0">
                <a:pos x="995" y="941"/>
              </a:cxn>
              <a:cxn ang="0">
                <a:pos x="1075" y="831"/>
              </a:cxn>
              <a:cxn ang="0">
                <a:pos x="1118" y="757"/>
              </a:cxn>
              <a:cxn ang="0">
                <a:pos x="1169" y="637"/>
              </a:cxn>
              <a:cxn ang="0">
                <a:pos x="1233" y="513"/>
              </a:cxn>
              <a:cxn ang="0">
                <a:pos x="1277" y="419"/>
              </a:cxn>
              <a:cxn ang="0">
                <a:pos x="1314" y="364"/>
              </a:cxn>
              <a:cxn ang="0">
                <a:pos x="1399" y="272"/>
              </a:cxn>
              <a:cxn ang="0">
                <a:pos x="1446" y="206"/>
              </a:cxn>
              <a:cxn ang="0">
                <a:pos x="1472" y="157"/>
              </a:cxn>
              <a:cxn ang="0">
                <a:pos x="1499" y="122"/>
              </a:cxn>
              <a:cxn ang="0">
                <a:pos x="1555" y="75"/>
              </a:cxn>
              <a:cxn ang="0">
                <a:pos x="1632" y="28"/>
              </a:cxn>
              <a:cxn ang="0">
                <a:pos x="1666" y="14"/>
              </a:cxn>
              <a:cxn ang="0">
                <a:pos x="1701" y="5"/>
              </a:cxn>
              <a:cxn ang="0">
                <a:pos x="1776" y="0"/>
              </a:cxn>
              <a:cxn ang="0">
                <a:pos x="1853" y="11"/>
              </a:cxn>
              <a:cxn ang="0">
                <a:pos x="1933" y="37"/>
              </a:cxn>
              <a:cxn ang="0">
                <a:pos x="2119" y="113"/>
              </a:cxn>
              <a:cxn ang="0">
                <a:pos x="2196" y="153"/>
              </a:cxn>
              <a:cxn ang="0">
                <a:pos x="2290" y="231"/>
              </a:cxn>
              <a:cxn ang="0">
                <a:pos x="2357" y="300"/>
              </a:cxn>
              <a:cxn ang="0">
                <a:pos x="2410" y="376"/>
              </a:cxn>
              <a:cxn ang="0">
                <a:pos x="2467" y="507"/>
              </a:cxn>
              <a:cxn ang="0">
                <a:pos x="2493" y="602"/>
              </a:cxn>
              <a:cxn ang="0">
                <a:pos x="2533" y="779"/>
              </a:cxn>
              <a:cxn ang="0">
                <a:pos x="2566" y="857"/>
              </a:cxn>
              <a:cxn ang="0">
                <a:pos x="2649" y="1015"/>
              </a:cxn>
              <a:cxn ang="0">
                <a:pos x="2703" y="1130"/>
              </a:cxn>
              <a:cxn ang="0">
                <a:pos x="2732" y="1168"/>
              </a:cxn>
              <a:cxn ang="0">
                <a:pos x="2784" y="1226"/>
              </a:cxn>
              <a:cxn ang="0">
                <a:pos x="2852" y="1306"/>
              </a:cxn>
              <a:cxn ang="0">
                <a:pos x="2888" y="1336"/>
              </a:cxn>
              <a:cxn ang="0">
                <a:pos x="2929" y="1356"/>
              </a:cxn>
              <a:cxn ang="0">
                <a:pos x="3018" y="1376"/>
              </a:cxn>
              <a:cxn ang="0">
                <a:pos x="3067" y="1389"/>
              </a:cxn>
              <a:cxn ang="0">
                <a:pos x="3100" y="1406"/>
              </a:cxn>
              <a:cxn ang="0">
                <a:pos x="3132" y="1429"/>
              </a:cxn>
              <a:cxn ang="0">
                <a:pos x="3168" y="1441"/>
              </a:cxn>
              <a:cxn ang="0">
                <a:pos x="3206" y="1443"/>
              </a:cxn>
              <a:cxn ang="0">
                <a:pos x="3297" y="1441"/>
              </a:cxn>
              <a:cxn ang="0">
                <a:pos x="3444" y="1443"/>
              </a:cxn>
            </a:cxnLst>
            <a:rect l="0" t="0" r="r" b="b"/>
            <a:pathLst>
              <a:path w="3503" h="1530">
                <a:moveTo>
                  <a:pt x="0" y="1528"/>
                </a:moveTo>
                <a:lnTo>
                  <a:pt x="25" y="1528"/>
                </a:lnTo>
                <a:lnTo>
                  <a:pt x="50" y="1528"/>
                </a:lnTo>
                <a:lnTo>
                  <a:pt x="100" y="1529"/>
                </a:lnTo>
                <a:lnTo>
                  <a:pt x="125" y="1528"/>
                </a:lnTo>
                <a:lnTo>
                  <a:pt x="150" y="1527"/>
                </a:lnTo>
                <a:lnTo>
                  <a:pt x="162" y="1525"/>
                </a:lnTo>
                <a:lnTo>
                  <a:pt x="175" y="1523"/>
                </a:lnTo>
                <a:lnTo>
                  <a:pt x="187" y="1520"/>
                </a:lnTo>
                <a:lnTo>
                  <a:pt x="199" y="1517"/>
                </a:lnTo>
                <a:lnTo>
                  <a:pt x="225" y="1510"/>
                </a:lnTo>
                <a:lnTo>
                  <a:pt x="251" y="1504"/>
                </a:lnTo>
                <a:lnTo>
                  <a:pt x="305" y="1495"/>
                </a:lnTo>
                <a:lnTo>
                  <a:pt x="358" y="1487"/>
                </a:lnTo>
                <a:lnTo>
                  <a:pt x="385" y="1483"/>
                </a:lnTo>
                <a:lnTo>
                  <a:pt x="411" y="1477"/>
                </a:lnTo>
                <a:lnTo>
                  <a:pt x="443" y="1468"/>
                </a:lnTo>
                <a:lnTo>
                  <a:pt x="475" y="1459"/>
                </a:lnTo>
                <a:lnTo>
                  <a:pt x="506" y="1448"/>
                </a:lnTo>
                <a:lnTo>
                  <a:pt x="537" y="1436"/>
                </a:lnTo>
                <a:lnTo>
                  <a:pt x="567" y="1422"/>
                </a:lnTo>
                <a:lnTo>
                  <a:pt x="596" y="1406"/>
                </a:lnTo>
                <a:lnTo>
                  <a:pt x="623" y="1388"/>
                </a:lnTo>
                <a:lnTo>
                  <a:pt x="649" y="1368"/>
                </a:lnTo>
                <a:lnTo>
                  <a:pt x="756" y="1282"/>
                </a:lnTo>
                <a:lnTo>
                  <a:pt x="782" y="1260"/>
                </a:lnTo>
                <a:lnTo>
                  <a:pt x="808" y="1236"/>
                </a:lnTo>
                <a:lnTo>
                  <a:pt x="832" y="1212"/>
                </a:lnTo>
                <a:lnTo>
                  <a:pt x="855" y="1186"/>
                </a:lnTo>
                <a:lnTo>
                  <a:pt x="874" y="1160"/>
                </a:lnTo>
                <a:lnTo>
                  <a:pt x="891" y="1134"/>
                </a:lnTo>
                <a:lnTo>
                  <a:pt x="907" y="1107"/>
                </a:lnTo>
                <a:lnTo>
                  <a:pt x="921" y="1079"/>
                </a:lnTo>
                <a:lnTo>
                  <a:pt x="948" y="1024"/>
                </a:lnTo>
                <a:lnTo>
                  <a:pt x="977" y="969"/>
                </a:lnTo>
                <a:lnTo>
                  <a:pt x="995" y="941"/>
                </a:lnTo>
                <a:lnTo>
                  <a:pt x="1014" y="913"/>
                </a:lnTo>
                <a:lnTo>
                  <a:pt x="1055" y="858"/>
                </a:lnTo>
                <a:lnTo>
                  <a:pt x="1075" y="831"/>
                </a:lnTo>
                <a:lnTo>
                  <a:pt x="1094" y="803"/>
                </a:lnTo>
                <a:lnTo>
                  <a:pt x="1111" y="773"/>
                </a:lnTo>
                <a:lnTo>
                  <a:pt x="1118" y="757"/>
                </a:lnTo>
                <a:lnTo>
                  <a:pt x="1124" y="741"/>
                </a:lnTo>
                <a:lnTo>
                  <a:pt x="1145" y="689"/>
                </a:lnTo>
                <a:lnTo>
                  <a:pt x="1169" y="637"/>
                </a:lnTo>
                <a:lnTo>
                  <a:pt x="1194" y="586"/>
                </a:lnTo>
                <a:lnTo>
                  <a:pt x="1221" y="536"/>
                </a:lnTo>
                <a:lnTo>
                  <a:pt x="1233" y="513"/>
                </a:lnTo>
                <a:lnTo>
                  <a:pt x="1244" y="489"/>
                </a:lnTo>
                <a:lnTo>
                  <a:pt x="1265" y="443"/>
                </a:lnTo>
                <a:lnTo>
                  <a:pt x="1277" y="419"/>
                </a:lnTo>
                <a:lnTo>
                  <a:pt x="1290" y="397"/>
                </a:lnTo>
                <a:lnTo>
                  <a:pt x="1305" y="375"/>
                </a:lnTo>
                <a:lnTo>
                  <a:pt x="1314" y="364"/>
                </a:lnTo>
                <a:lnTo>
                  <a:pt x="1324" y="353"/>
                </a:lnTo>
                <a:lnTo>
                  <a:pt x="1362" y="313"/>
                </a:lnTo>
                <a:lnTo>
                  <a:pt x="1399" y="272"/>
                </a:lnTo>
                <a:lnTo>
                  <a:pt x="1416" y="251"/>
                </a:lnTo>
                <a:lnTo>
                  <a:pt x="1432" y="229"/>
                </a:lnTo>
                <a:lnTo>
                  <a:pt x="1446" y="206"/>
                </a:lnTo>
                <a:lnTo>
                  <a:pt x="1459" y="182"/>
                </a:lnTo>
                <a:lnTo>
                  <a:pt x="1465" y="169"/>
                </a:lnTo>
                <a:lnTo>
                  <a:pt x="1472" y="157"/>
                </a:lnTo>
                <a:lnTo>
                  <a:pt x="1481" y="145"/>
                </a:lnTo>
                <a:lnTo>
                  <a:pt x="1490" y="133"/>
                </a:lnTo>
                <a:lnTo>
                  <a:pt x="1499" y="122"/>
                </a:lnTo>
                <a:lnTo>
                  <a:pt x="1509" y="112"/>
                </a:lnTo>
                <a:lnTo>
                  <a:pt x="1531" y="92"/>
                </a:lnTo>
                <a:lnTo>
                  <a:pt x="1555" y="75"/>
                </a:lnTo>
                <a:lnTo>
                  <a:pt x="1580" y="58"/>
                </a:lnTo>
                <a:lnTo>
                  <a:pt x="1606" y="43"/>
                </a:lnTo>
                <a:lnTo>
                  <a:pt x="1632" y="28"/>
                </a:lnTo>
                <a:lnTo>
                  <a:pt x="1643" y="23"/>
                </a:lnTo>
                <a:lnTo>
                  <a:pt x="1654" y="18"/>
                </a:lnTo>
                <a:lnTo>
                  <a:pt x="1666" y="14"/>
                </a:lnTo>
                <a:lnTo>
                  <a:pt x="1677" y="11"/>
                </a:lnTo>
                <a:lnTo>
                  <a:pt x="1689" y="7"/>
                </a:lnTo>
                <a:lnTo>
                  <a:pt x="1701" y="5"/>
                </a:lnTo>
                <a:lnTo>
                  <a:pt x="1726" y="2"/>
                </a:lnTo>
                <a:lnTo>
                  <a:pt x="1751" y="0"/>
                </a:lnTo>
                <a:lnTo>
                  <a:pt x="1776" y="0"/>
                </a:lnTo>
                <a:lnTo>
                  <a:pt x="1801" y="2"/>
                </a:lnTo>
                <a:lnTo>
                  <a:pt x="1825" y="5"/>
                </a:lnTo>
                <a:lnTo>
                  <a:pt x="1853" y="11"/>
                </a:lnTo>
                <a:lnTo>
                  <a:pt x="1880" y="18"/>
                </a:lnTo>
                <a:lnTo>
                  <a:pt x="1906" y="27"/>
                </a:lnTo>
                <a:lnTo>
                  <a:pt x="1933" y="37"/>
                </a:lnTo>
                <a:lnTo>
                  <a:pt x="2037" y="80"/>
                </a:lnTo>
                <a:lnTo>
                  <a:pt x="2092" y="101"/>
                </a:lnTo>
                <a:lnTo>
                  <a:pt x="2119" y="113"/>
                </a:lnTo>
                <a:lnTo>
                  <a:pt x="2145" y="125"/>
                </a:lnTo>
                <a:lnTo>
                  <a:pt x="2171" y="139"/>
                </a:lnTo>
                <a:lnTo>
                  <a:pt x="2196" y="153"/>
                </a:lnTo>
                <a:lnTo>
                  <a:pt x="2220" y="170"/>
                </a:lnTo>
                <a:lnTo>
                  <a:pt x="2243" y="188"/>
                </a:lnTo>
                <a:lnTo>
                  <a:pt x="2290" y="231"/>
                </a:lnTo>
                <a:lnTo>
                  <a:pt x="2314" y="253"/>
                </a:lnTo>
                <a:lnTo>
                  <a:pt x="2336" y="276"/>
                </a:lnTo>
                <a:lnTo>
                  <a:pt x="2357" y="300"/>
                </a:lnTo>
                <a:lnTo>
                  <a:pt x="2377" y="324"/>
                </a:lnTo>
                <a:lnTo>
                  <a:pt x="2394" y="349"/>
                </a:lnTo>
                <a:lnTo>
                  <a:pt x="2410" y="376"/>
                </a:lnTo>
                <a:lnTo>
                  <a:pt x="2431" y="420"/>
                </a:lnTo>
                <a:lnTo>
                  <a:pt x="2450" y="463"/>
                </a:lnTo>
                <a:lnTo>
                  <a:pt x="2467" y="507"/>
                </a:lnTo>
                <a:lnTo>
                  <a:pt x="2474" y="530"/>
                </a:lnTo>
                <a:lnTo>
                  <a:pt x="2480" y="553"/>
                </a:lnTo>
                <a:lnTo>
                  <a:pt x="2493" y="602"/>
                </a:lnTo>
                <a:lnTo>
                  <a:pt x="2504" y="652"/>
                </a:lnTo>
                <a:lnTo>
                  <a:pt x="2525" y="753"/>
                </a:lnTo>
                <a:lnTo>
                  <a:pt x="2533" y="779"/>
                </a:lnTo>
                <a:lnTo>
                  <a:pt x="2542" y="806"/>
                </a:lnTo>
                <a:lnTo>
                  <a:pt x="2553" y="832"/>
                </a:lnTo>
                <a:lnTo>
                  <a:pt x="2566" y="857"/>
                </a:lnTo>
                <a:lnTo>
                  <a:pt x="2622" y="958"/>
                </a:lnTo>
                <a:lnTo>
                  <a:pt x="2636" y="986"/>
                </a:lnTo>
                <a:lnTo>
                  <a:pt x="2649" y="1015"/>
                </a:lnTo>
                <a:lnTo>
                  <a:pt x="2674" y="1073"/>
                </a:lnTo>
                <a:lnTo>
                  <a:pt x="2688" y="1102"/>
                </a:lnTo>
                <a:lnTo>
                  <a:pt x="2703" y="1130"/>
                </a:lnTo>
                <a:lnTo>
                  <a:pt x="2712" y="1143"/>
                </a:lnTo>
                <a:lnTo>
                  <a:pt x="2722" y="1156"/>
                </a:lnTo>
                <a:lnTo>
                  <a:pt x="2732" y="1168"/>
                </a:lnTo>
                <a:lnTo>
                  <a:pt x="2744" y="1180"/>
                </a:lnTo>
                <a:lnTo>
                  <a:pt x="2764" y="1202"/>
                </a:lnTo>
                <a:lnTo>
                  <a:pt x="2784" y="1226"/>
                </a:lnTo>
                <a:lnTo>
                  <a:pt x="2821" y="1273"/>
                </a:lnTo>
                <a:lnTo>
                  <a:pt x="2841" y="1296"/>
                </a:lnTo>
                <a:lnTo>
                  <a:pt x="2852" y="1306"/>
                </a:lnTo>
                <a:lnTo>
                  <a:pt x="2863" y="1317"/>
                </a:lnTo>
                <a:lnTo>
                  <a:pt x="2875" y="1326"/>
                </a:lnTo>
                <a:lnTo>
                  <a:pt x="2888" y="1336"/>
                </a:lnTo>
                <a:lnTo>
                  <a:pt x="2902" y="1344"/>
                </a:lnTo>
                <a:lnTo>
                  <a:pt x="2917" y="1352"/>
                </a:lnTo>
                <a:lnTo>
                  <a:pt x="2929" y="1356"/>
                </a:lnTo>
                <a:lnTo>
                  <a:pt x="2942" y="1361"/>
                </a:lnTo>
                <a:lnTo>
                  <a:pt x="2967" y="1367"/>
                </a:lnTo>
                <a:lnTo>
                  <a:pt x="3018" y="1376"/>
                </a:lnTo>
                <a:lnTo>
                  <a:pt x="3043" y="1382"/>
                </a:lnTo>
                <a:lnTo>
                  <a:pt x="3055" y="1385"/>
                </a:lnTo>
                <a:lnTo>
                  <a:pt x="3067" y="1389"/>
                </a:lnTo>
                <a:lnTo>
                  <a:pt x="3078" y="1394"/>
                </a:lnTo>
                <a:lnTo>
                  <a:pt x="3089" y="1399"/>
                </a:lnTo>
                <a:lnTo>
                  <a:pt x="3100" y="1406"/>
                </a:lnTo>
                <a:lnTo>
                  <a:pt x="3110" y="1414"/>
                </a:lnTo>
                <a:lnTo>
                  <a:pt x="3121" y="1423"/>
                </a:lnTo>
                <a:lnTo>
                  <a:pt x="3132" y="1429"/>
                </a:lnTo>
                <a:lnTo>
                  <a:pt x="3144" y="1434"/>
                </a:lnTo>
                <a:lnTo>
                  <a:pt x="3156" y="1438"/>
                </a:lnTo>
                <a:lnTo>
                  <a:pt x="3168" y="1441"/>
                </a:lnTo>
                <a:lnTo>
                  <a:pt x="3180" y="1442"/>
                </a:lnTo>
                <a:lnTo>
                  <a:pt x="3193" y="1443"/>
                </a:lnTo>
                <a:lnTo>
                  <a:pt x="3206" y="1443"/>
                </a:lnTo>
                <a:lnTo>
                  <a:pt x="3258" y="1441"/>
                </a:lnTo>
                <a:lnTo>
                  <a:pt x="3284" y="1441"/>
                </a:lnTo>
                <a:lnTo>
                  <a:pt x="3297" y="1441"/>
                </a:lnTo>
                <a:lnTo>
                  <a:pt x="3309" y="1443"/>
                </a:lnTo>
                <a:lnTo>
                  <a:pt x="3380" y="1443"/>
                </a:lnTo>
                <a:lnTo>
                  <a:pt x="3444" y="1443"/>
                </a:lnTo>
                <a:lnTo>
                  <a:pt x="3502" y="1454"/>
                </a:lnTo>
              </a:path>
            </a:pathLst>
          </a:custGeom>
          <a:noFill/>
          <a:ln w="54720">
            <a:solidFill>
              <a:srgbClr val="DC2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" name="Freeform 15"/>
          <p:cNvSpPr>
            <a:spLocks noChangeArrowheads="1"/>
          </p:cNvSpPr>
          <p:nvPr/>
        </p:nvSpPr>
        <p:spPr bwMode="auto">
          <a:xfrm>
            <a:off x="1784062" y="1951605"/>
            <a:ext cx="411033" cy="57925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397" y="922"/>
              </a:cxn>
              <a:cxn ang="0">
                <a:pos x="715" y="615"/>
              </a:cxn>
              <a:cxn ang="0">
                <a:pos x="1032" y="1396"/>
              </a:cxn>
              <a:cxn ang="0">
                <a:pos x="1143" y="1609"/>
              </a:cxn>
            </a:cxnLst>
            <a:rect l="0" t="0" r="r" b="b"/>
            <a:pathLst>
              <a:path w="1144" h="1610">
                <a:moveTo>
                  <a:pt x="0" y="212"/>
                </a:moveTo>
                <a:cubicBezTo>
                  <a:pt x="132" y="448"/>
                  <a:pt x="203" y="815"/>
                  <a:pt x="397" y="922"/>
                </a:cubicBezTo>
                <a:cubicBezTo>
                  <a:pt x="611" y="1041"/>
                  <a:pt x="431" y="0"/>
                  <a:pt x="715" y="615"/>
                </a:cubicBezTo>
                <a:cubicBezTo>
                  <a:pt x="830" y="864"/>
                  <a:pt x="965" y="1103"/>
                  <a:pt x="1032" y="1396"/>
                </a:cubicBezTo>
                <a:lnTo>
                  <a:pt x="1143" y="1609"/>
                </a:lnTo>
              </a:path>
            </a:pathLst>
          </a:custGeom>
          <a:noFill/>
          <a:ln w="3672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AutoShape 16"/>
          <p:cNvSpPr>
            <a:spLocks noChangeArrowheads="1"/>
          </p:cNvSpPr>
          <p:nvPr/>
        </p:nvSpPr>
        <p:spPr bwMode="auto">
          <a:xfrm rot="9000000" flipH="1">
            <a:off x="2079244" y="2430878"/>
            <a:ext cx="228528" cy="22852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 flipH="1">
            <a:off x="2517257" y="2424531"/>
            <a:ext cx="917286" cy="1587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0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7982" y="1581833"/>
            <a:ext cx="1160097" cy="1148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1" name="Line 19"/>
          <p:cNvSpPr>
            <a:spLocks noChangeShapeType="1"/>
          </p:cNvSpPr>
          <p:nvPr/>
        </p:nvSpPr>
        <p:spPr bwMode="auto">
          <a:xfrm flipH="1">
            <a:off x="1373029" y="1967474"/>
            <a:ext cx="231702" cy="457056"/>
          </a:xfrm>
          <a:prstGeom prst="line">
            <a:avLst/>
          </a:prstGeom>
          <a:noFill/>
          <a:ln w="3672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" name="Freeform 20"/>
          <p:cNvSpPr>
            <a:spLocks noChangeArrowheads="1"/>
          </p:cNvSpPr>
          <p:nvPr/>
        </p:nvSpPr>
        <p:spPr bwMode="auto">
          <a:xfrm>
            <a:off x="1677734" y="1951605"/>
            <a:ext cx="411033" cy="57925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397" y="922"/>
              </a:cxn>
              <a:cxn ang="0">
                <a:pos x="715" y="615"/>
              </a:cxn>
              <a:cxn ang="0">
                <a:pos x="1032" y="1396"/>
              </a:cxn>
              <a:cxn ang="0">
                <a:pos x="1143" y="1609"/>
              </a:cxn>
            </a:cxnLst>
            <a:rect l="0" t="0" r="r" b="b"/>
            <a:pathLst>
              <a:path w="1144" h="1610">
                <a:moveTo>
                  <a:pt x="0" y="212"/>
                </a:moveTo>
                <a:cubicBezTo>
                  <a:pt x="132" y="448"/>
                  <a:pt x="203" y="815"/>
                  <a:pt x="397" y="922"/>
                </a:cubicBezTo>
                <a:cubicBezTo>
                  <a:pt x="611" y="1041"/>
                  <a:pt x="431" y="0"/>
                  <a:pt x="715" y="615"/>
                </a:cubicBezTo>
                <a:cubicBezTo>
                  <a:pt x="830" y="864"/>
                  <a:pt x="965" y="1103"/>
                  <a:pt x="1032" y="1396"/>
                </a:cubicBezTo>
                <a:lnTo>
                  <a:pt x="1143" y="1609"/>
                </a:lnTo>
              </a:path>
            </a:pathLst>
          </a:custGeom>
          <a:noFill/>
          <a:ln w="3672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AutoShape 21"/>
          <p:cNvSpPr>
            <a:spLocks noChangeArrowheads="1"/>
          </p:cNvSpPr>
          <p:nvPr/>
        </p:nvSpPr>
        <p:spPr bwMode="auto">
          <a:xfrm rot="9000000" flipV="1">
            <a:off x="1587274" y="1878602"/>
            <a:ext cx="228528" cy="22852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22"/>
          <p:cNvSpPr txBox="1">
            <a:spLocks noChangeArrowheads="1"/>
          </p:cNvSpPr>
          <p:nvPr/>
        </p:nvSpPr>
        <p:spPr bwMode="auto">
          <a:xfrm>
            <a:off x="760447" y="1989693"/>
            <a:ext cx="685584" cy="37135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9972" tIns="44986" rIns="89972" bIns="44986"/>
          <a:lstStyle/>
          <a:p>
            <a:pPr>
              <a:lnSpc>
                <a:spcPct val="102000"/>
              </a:lnSpc>
            </a:pPr>
            <a:r>
              <a:rPr lang="en-US" dirty="0">
                <a:solidFill>
                  <a:srgbClr val="0000FF"/>
                </a:solidFill>
                <a:latin typeface="Symbol" pitchFamily="16" charset="2"/>
                <a:ea typeface="Lucida Sans Unicode" charset="0"/>
                <a:cs typeface="Lucida Sans Unicode" charset="0"/>
              </a:rPr>
              <a:t>W</a:t>
            </a:r>
            <a:r>
              <a:rPr lang="en-US" dirty="0">
                <a:solidFill>
                  <a:srgbClr val="0000FF"/>
                </a:solidFill>
                <a:ea typeface="Lucida Sans Unicode" charset="0"/>
                <a:cs typeface="Lucida Sans Unicode" charset="0"/>
              </a:rPr>
              <a:t>(t)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446584" y="1571625"/>
            <a:ext cx="3857997" cy="1571130"/>
            <a:chOff x="4533900" y="2560637"/>
            <a:chExt cx="3859212" cy="1571625"/>
          </a:xfrm>
        </p:grpSpPr>
        <p:pic>
          <p:nvPicPr>
            <p:cNvPr id="16" name="Picture 1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33900" y="3930650"/>
              <a:ext cx="3271837" cy="201612"/>
            </a:xfrm>
            <a:prstGeom prst="rect">
              <a:avLst/>
            </a:prstGeom>
            <a:noFill/>
            <a:effectLst/>
          </p:spPr>
        </p:pic>
        <p:sp>
          <p:nvSpPr>
            <p:cNvPr id="17" name="Line 13"/>
            <p:cNvSpPr>
              <a:spLocks noChangeShapeType="1"/>
            </p:cNvSpPr>
            <p:nvPr/>
          </p:nvSpPr>
          <p:spPr bwMode="auto">
            <a:xfrm flipV="1">
              <a:off x="5035550" y="2979737"/>
              <a:ext cx="228600" cy="460375"/>
            </a:xfrm>
            <a:prstGeom prst="line">
              <a:avLst/>
            </a:prstGeom>
            <a:noFill/>
            <a:ln w="36720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4"/>
            <p:cNvSpPr>
              <a:spLocks noChangeArrowheads="1"/>
            </p:cNvSpPr>
            <p:nvPr/>
          </p:nvSpPr>
          <p:spPr bwMode="auto">
            <a:xfrm>
              <a:off x="5337175" y="2930525"/>
              <a:ext cx="411162" cy="579437"/>
            </a:xfrm>
            <a:custGeom>
              <a:avLst/>
              <a:gdLst/>
              <a:ahLst/>
              <a:cxnLst>
                <a:cxn ang="0">
                  <a:pos x="0" y="212"/>
                </a:cxn>
                <a:cxn ang="0">
                  <a:pos x="397" y="922"/>
                </a:cxn>
                <a:cxn ang="0">
                  <a:pos x="715" y="615"/>
                </a:cxn>
                <a:cxn ang="0">
                  <a:pos x="1032" y="1396"/>
                </a:cxn>
                <a:cxn ang="0">
                  <a:pos x="1143" y="1609"/>
                </a:cxn>
              </a:cxnLst>
              <a:rect l="0" t="0" r="r" b="b"/>
              <a:pathLst>
                <a:path w="1144" h="1610">
                  <a:moveTo>
                    <a:pt x="0" y="212"/>
                  </a:moveTo>
                  <a:cubicBezTo>
                    <a:pt x="132" y="448"/>
                    <a:pt x="203" y="815"/>
                    <a:pt x="397" y="922"/>
                  </a:cubicBezTo>
                  <a:cubicBezTo>
                    <a:pt x="611" y="1041"/>
                    <a:pt x="431" y="0"/>
                    <a:pt x="715" y="615"/>
                  </a:cubicBezTo>
                  <a:cubicBezTo>
                    <a:pt x="830" y="864"/>
                    <a:pt x="965" y="1103"/>
                    <a:pt x="1032" y="1396"/>
                  </a:cubicBezTo>
                  <a:lnTo>
                    <a:pt x="1143" y="1609"/>
                  </a:lnTo>
                </a:path>
              </a:pathLst>
            </a:custGeom>
            <a:noFill/>
            <a:ln w="3672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AutoShape 15"/>
            <p:cNvSpPr>
              <a:spLocks noChangeArrowheads="1"/>
            </p:cNvSpPr>
            <p:nvPr/>
          </p:nvSpPr>
          <p:spPr bwMode="auto">
            <a:xfrm rot="9000000" flipH="1">
              <a:off x="5632450" y="3409950"/>
              <a:ext cx="228600" cy="228600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0" name="Picture 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60912" y="2560637"/>
              <a:ext cx="1160463" cy="11493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1" name="Line 17"/>
            <p:cNvSpPr>
              <a:spLocks noChangeShapeType="1"/>
            </p:cNvSpPr>
            <p:nvPr/>
          </p:nvSpPr>
          <p:spPr bwMode="auto">
            <a:xfrm flipH="1">
              <a:off x="4926012" y="2946400"/>
              <a:ext cx="231775" cy="457200"/>
            </a:xfrm>
            <a:prstGeom prst="line">
              <a:avLst/>
            </a:prstGeom>
            <a:noFill/>
            <a:ln w="36720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8"/>
            <p:cNvSpPr>
              <a:spLocks noChangeArrowheads="1"/>
            </p:cNvSpPr>
            <p:nvPr/>
          </p:nvSpPr>
          <p:spPr bwMode="auto">
            <a:xfrm>
              <a:off x="5230812" y="2930525"/>
              <a:ext cx="411163" cy="579437"/>
            </a:xfrm>
            <a:custGeom>
              <a:avLst/>
              <a:gdLst/>
              <a:ahLst/>
              <a:cxnLst>
                <a:cxn ang="0">
                  <a:pos x="0" y="212"/>
                </a:cxn>
                <a:cxn ang="0">
                  <a:pos x="397" y="922"/>
                </a:cxn>
                <a:cxn ang="0">
                  <a:pos x="715" y="615"/>
                </a:cxn>
                <a:cxn ang="0">
                  <a:pos x="1032" y="1396"/>
                </a:cxn>
                <a:cxn ang="0">
                  <a:pos x="1143" y="1609"/>
                </a:cxn>
              </a:cxnLst>
              <a:rect l="0" t="0" r="r" b="b"/>
              <a:pathLst>
                <a:path w="1144" h="1610">
                  <a:moveTo>
                    <a:pt x="0" y="212"/>
                  </a:moveTo>
                  <a:cubicBezTo>
                    <a:pt x="132" y="448"/>
                    <a:pt x="203" y="815"/>
                    <a:pt x="397" y="922"/>
                  </a:cubicBezTo>
                  <a:cubicBezTo>
                    <a:pt x="611" y="1041"/>
                    <a:pt x="431" y="0"/>
                    <a:pt x="715" y="615"/>
                  </a:cubicBezTo>
                  <a:cubicBezTo>
                    <a:pt x="830" y="864"/>
                    <a:pt x="965" y="1103"/>
                    <a:pt x="1032" y="1396"/>
                  </a:cubicBezTo>
                  <a:lnTo>
                    <a:pt x="1143" y="1609"/>
                  </a:lnTo>
                </a:path>
              </a:pathLst>
            </a:custGeom>
            <a:noFill/>
            <a:ln w="3672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AutoShape 19"/>
            <p:cNvSpPr>
              <a:spLocks noChangeArrowheads="1"/>
            </p:cNvSpPr>
            <p:nvPr/>
          </p:nvSpPr>
          <p:spPr bwMode="auto">
            <a:xfrm rot="9000000" flipV="1">
              <a:off x="5140325" y="2857500"/>
              <a:ext cx="228600" cy="228600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4" name="Picture 2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21225" y="2579687"/>
              <a:ext cx="1163637" cy="11557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5" name="Text Box 21"/>
            <p:cNvSpPr txBox="1">
              <a:spLocks noChangeArrowheads="1"/>
            </p:cNvSpPr>
            <p:nvPr/>
          </p:nvSpPr>
          <p:spPr bwMode="auto">
            <a:xfrm>
              <a:off x="6107112" y="3125787"/>
              <a:ext cx="2286000" cy="3460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89972" tIns="60857" rIns="89972" bIns="44986"/>
            <a:lstStyle/>
            <a:p>
              <a:pPr>
                <a:tabLst>
                  <a:tab pos="723683" algn="l"/>
                  <a:tab pos="1447366" algn="l"/>
                  <a:tab pos="2171048" algn="l"/>
                  <a:tab pos="2894731" algn="l"/>
                  <a:tab pos="3618414" algn="l"/>
                </a:tabLst>
              </a:pPr>
              <a:r>
                <a:rPr lang="en-US" dirty="0">
                  <a:solidFill>
                    <a:srgbClr val="FF0000"/>
                  </a:solidFill>
                  <a:ea typeface="Lucida Sans Unicode" charset="0"/>
                  <a:cs typeface="Lucida Sans Unicode" charset="0"/>
                </a:rPr>
                <a:t>generates spin flip</a:t>
              </a:r>
            </a:p>
          </p:txBody>
        </p:sp>
      </p:grpSp>
      <p:cxnSp>
        <p:nvCxnSpPr>
          <p:cNvPr id="26" name="Straight Arrow Connector 25"/>
          <p:cNvCxnSpPr/>
          <p:nvPr/>
        </p:nvCxnSpPr>
        <p:spPr bwMode="auto">
          <a:xfrm>
            <a:off x="4048437" y="2257209"/>
            <a:ext cx="1218816" cy="1587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4124613" y="1952505"/>
            <a:ext cx="837936" cy="34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533525" y="3324225"/>
                <a:ext cx="6248400" cy="435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〉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d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endChr m:val="〉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|"/>
                                      <m:endChr m:val="〉"/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𝑖𝑛</m:t>
                                  </m:r>
                                </m:sub>
                              </m:s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)→</m:t>
                      </m:r>
                      <m:d>
                        <m:dPr>
                          <m:endChr m:val="〉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𝛼</m:t>
                          </m:r>
                          <m:d>
                            <m:dPr>
                              <m:begChr m:val="|"/>
                              <m:endChr m:val="〉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|0〉</m:t>
                      </m:r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3525" y="3324225"/>
                <a:ext cx="6248400" cy="435825"/>
              </a:xfrm>
              <a:prstGeom prst="rect">
                <a:avLst/>
              </a:prstGeom>
              <a:blipFill rotWithShape="0">
                <a:blip r:embed="rId5"/>
                <a:stretch>
                  <a:fillRect b="-1944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1"/>
              <p:cNvSpPr txBox="1">
                <a:spLocks/>
              </p:cNvSpPr>
              <p:nvPr/>
            </p:nvSpPr>
            <p:spPr>
              <a:xfrm>
                <a:off x="509270" y="4473472"/>
                <a:ext cx="9069705" cy="2279753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Autofit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Same probability of success as single-photon generation process:</a:t>
                </a:r>
              </a:p>
              <a:p>
                <a:pPr marL="0" indent="0" fontAlgn="auto">
                  <a:lnSpc>
                    <a:spcPct val="100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∼1−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den>
                      </m:f>
                    </m:oMath>
                  </m:oMathPara>
                </a14:m>
                <a:endParaRPr lang="es-ES" dirty="0" smtClean="0"/>
              </a:p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Can use this to store an incoming gate photon as a spin flip!</a:t>
                </a:r>
                <a:endParaRPr lang="es-ES" dirty="0"/>
              </a:p>
            </p:txBody>
          </p:sp>
        </mc:Choice>
        <mc:Fallback xmlns="">
          <p:sp>
            <p:nvSpPr>
              <p:cNvPr id="29" name="Conten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270" y="4473472"/>
                <a:ext cx="9069705" cy="2279753"/>
              </a:xfrm>
              <a:prstGeom prst="rect">
                <a:avLst/>
              </a:prstGeom>
              <a:blipFill rotWithShape="0">
                <a:blip r:embed="rId6"/>
                <a:stretch>
                  <a:fillRect l="-941" t="-213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480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080" y="88477"/>
            <a:ext cx="9068118" cy="841110"/>
          </a:xfrm>
          <a:ln/>
        </p:spPr>
        <p:txBody>
          <a:bodyPr/>
          <a:lstStyle/>
          <a:p>
            <a:pPr>
              <a:tabLst>
                <a:tab pos="723683" algn="l"/>
                <a:tab pos="1447366" algn="l"/>
                <a:tab pos="2171048" algn="l"/>
                <a:tab pos="2894731" algn="l"/>
                <a:tab pos="3618414" algn="l"/>
                <a:tab pos="4342097" algn="l"/>
                <a:tab pos="5065780" algn="l"/>
                <a:tab pos="5789463" algn="l"/>
                <a:tab pos="6513145" algn="l"/>
                <a:tab pos="7236828" algn="l"/>
                <a:tab pos="7960511" algn="l"/>
                <a:tab pos="8684194" algn="l"/>
              </a:tabLst>
            </a:pPr>
            <a:r>
              <a:rPr lang="en-US"/>
              <a:t>Single-photon transistor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738" y="1196203"/>
            <a:ext cx="8826894" cy="326763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41987" name="AutoShape 3"/>
          <p:cNvSpPr>
            <a:spLocks noChangeArrowheads="1"/>
          </p:cNvSpPr>
          <p:nvPr/>
        </p:nvSpPr>
        <p:spPr bwMode="auto">
          <a:xfrm>
            <a:off x="3911956" y="1197790"/>
            <a:ext cx="5619567" cy="3267633"/>
          </a:xfrm>
          <a:prstGeom prst="roundRect">
            <a:avLst>
              <a:gd name="adj" fmla="val 46"/>
            </a:avLst>
          </a:prstGeom>
          <a:solidFill>
            <a:srgbClr val="FFFFFF">
              <a:alpha val="84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8163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ChangeArrowheads="1"/>
          </p:cNvSpPr>
          <p:nvPr>
            <p:ph type="title"/>
          </p:nvPr>
        </p:nvSpPr>
        <p:spPr>
          <a:xfrm>
            <a:off x="503080" y="88477"/>
            <a:ext cx="9068118" cy="841110"/>
          </a:xfrm>
          <a:ln/>
        </p:spPr>
        <p:txBody>
          <a:bodyPr/>
          <a:lstStyle/>
          <a:p>
            <a:pPr>
              <a:tabLst>
                <a:tab pos="723683" algn="l"/>
                <a:tab pos="1447366" algn="l"/>
                <a:tab pos="2171048" algn="l"/>
                <a:tab pos="2894731" algn="l"/>
                <a:tab pos="3618414" algn="l"/>
                <a:tab pos="4342097" algn="l"/>
                <a:tab pos="5065780" algn="l"/>
                <a:tab pos="5789463" algn="l"/>
                <a:tab pos="6513145" algn="l"/>
                <a:tab pos="7236828" algn="l"/>
                <a:tab pos="7960511" algn="l"/>
                <a:tab pos="8684194" algn="l"/>
              </a:tabLst>
            </a:pPr>
            <a:r>
              <a:rPr lang="en-US"/>
              <a:t>Single-photon transistor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738" y="1196203"/>
            <a:ext cx="8826894" cy="326763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5965534" y="1197790"/>
            <a:ext cx="3565989" cy="3267633"/>
          </a:xfrm>
          <a:prstGeom prst="roundRect">
            <a:avLst>
              <a:gd name="adj" fmla="val 46"/>
            </a:avLst>
          </a:prstGeom>
          <a:solidFill>
            <a:srgbClr val="FFFFFF">
              <a:alpha val="84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351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080" y="88477"/>
            <a:ext cx="9068118" cy="841110"/>
          </a:xfrm>
          <a:ln/>
        </p:spPr>
        <p:txBody>
          <a:bodyPr/>
          <a:lstStyle/>
          <a:p>
            <a:pPr>
              <a:tabLst>
                <a:tab pos="723683" algn="l"/>
                <a:tab pos="1447366" algn="l"/>
                <a:tab pos="2171048" algn="l"/>
                <a:tab pos="2894731" algn="l"/>
                <a:tab pos="3618414" algn="l"/>
                <a:tab pos="4342097" algn="l"/>
                <a:tab pos="5065780" algn="l"/>
                <a:tab pos="5789463" algn="l"/>
                <a:tab pos="6513145" algn="l"/>
                <a:tab pos="7236828" algn="l"/>
                <a:tab pos="7960511" algn="l"/>
                <a:tab pos="8684194" algn="l"/>
              </a:tabLst>
            </a:pPr>
            <a:r>
              <a:rPr lang="en-US"/>
              <a:t>Single-photon transistor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738" y="1196203"/>
            <a:ext cx="8826894" cy="326763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111141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" y="3389025"/>
            <a:ext cx="10067924" cy="84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#2:</a:t>
            </a:r>
            <a:br>
              <a:rPr lang="en-US" dirty="0" smtClean="0"/>
            </a:br>
            <a:r>
              <a:rPr lang="en-US" dirty="0" smtClean="0"/>
              <a:t>Cavity QED with atomic mirrors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358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Better atomic mirrors?</a:t>
            </a:r>
            <a:endParaRPr lang="es-E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718079"/>
          </a:xfrm>
        </p:spPr>
        <p:txBody>
          <a:bodyPr/>
          <a:lstStyle/>
          <a:p>
            <a:r>
              <a:rPr lang="en-US" dirty="0" smtClean="0"/>
              <a:t>To improve reflectance, try a periodic “Bragg grating” of atoms</a:t>
            </a:r>
            <a:endParaRPr lang="es-ES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25" y="2950461"/>
            <a:ext cx="6753740" cy="349950"/>
          </a:xfrm>
          <a:prstGeom prst="rect">
            <a:avLst/>
          </a:prstGeom>
          <a:noFill/>
          <a:effectLst/>
        </p:spPr>
      </p:pic>
      <p:grpSp>
        <p:nvGrpSpPr>
          <p:cNvPr id="9" name="Group 8"/>
          <p:cNvGrpSpPr/>
          <p:nvPr/>
        </p:nvGrpSpPr>
        <p:grpSpPr>
          <a:xfrm>
            <a:off x="2295525" y="1724025"/>
            <a:ext cx="1371600" cy="1371600"/>
            <a:chOff x="4338637" y="5222025"/>
            <a:chExt cx="1371600" cy="1371600"/>
          </a:xfrm>
        </p:grpSpPr>
        <p:sp>
          <p:nvSpPr>
            <p:cNvPr id="42" name="Line 20"/>
            <p:cNvSpPr>
              <a:spLocks noChangeShapeType="1"/>
            </p:cNvSpPr>
            <p:nvPr/>
          </p:nvSpPr>
          <p:spPr bwMode="auto">
            <a:xfrm>
              <a:off x="4822824" y="6149125"/>
              <a:ext cx="280987" cy="15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Line 23"/>
            <p:cNvSpPr>
              <a:spLocks noChangeShapeType="1"/>
            </p:cNvSpPr>
            <p:nvPr/>
          </p:nvSpPr>
          <p:spPr bwMode="auto">
            <a:xfrm>
              <a:off x="4822824" y="5601436"/>
              <a:ext cx="280987" cy="1588"/>
            </a:xfrm>
            <a:prstGeom prst="line">
              <a:avLst/>
            </a:prstGeom>
            <a:noFill/>
            <a:ln w="3672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Oval 24"/>
            <p:cNvSpPr>
              <a:spLocks noChangeArrowheads="1"/>
            </p:cNvSpPr>
            <p:nvPr/>
          </p:nvSpPr>
          <p:spPr bwMode="auto">
            <a:xfrm>
              <a:off x="4338637" y="5222025"/>
              <a:ext cx="1371600" cy="1371600"/>
            </a:xfrm>
            <a:prstGeom prst="ellipse">
              <a:avLst/>
            </a:prstGeom>
            <a:noFill/>
            <a:ln w="3672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4891086" y="6079275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/>
                <p:cNvSpPr txBox="1"/>
                <p:nvPr/>
              </p:nvSpPr>
              <p:spPr>
                <a:xfrm>
                  <a:off x="5007930" y="5958626"/>
                  <a:ext cx="591380" cy="378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|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𝑔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〉</m:t>
                        </m:r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1" name="TextBox 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07930" y="5958626"/>
                  <a:ext cx="591380" cy="378565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b="-1587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/>
                <p:cNvSpPr txBox="1"/>
                <p:nvPr/>
              </p:nvSpPr>
              <p:spPr>
                <a:xfrm>
                  <a:off x="4991101" y="5396650"/>
                  <a:ext cx="562205" cy="378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|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𝑒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〉</m:t>
                        </m:r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91101" y="5396650"/>
                  <a:ext cx="562205" cy="378565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b="-17742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Group 9"/>
          <p:cNvGrpSpPr/>
          <p:nvPr/>
        </p:nvGrpSpPr>
        <p:grpSpPr>
          <a:xfrm>
            <a:off x="4600575" y="1731225"/>
            <a:ext cx="1371600" cy="1371600"/>
            <a:chOff x="4338637" y="5222025"/>
            <a:chExt cx="1371600" cy="1371600"/>
          </a:xfrm>
        </p:grpSpPr>
        <p:sp>
          <p:nvSpPr>
            <p:cNvPr id="36" name="Line 20"/>
            <p:cNvSpPr>
              <a:spLocks noChangeShapeType="1"/>
            </p:cNvSpPr>
            <p:nvPr/>
          </p:nvSpPr>
          <p:spPr bwMode="auto">
            <a:xfrm>
              <a:off x="4822824" y="6149125"/>
              <a:ext cx="280987" cy="15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23"/>
            <p:cNvSpPr>
              <a:spLocks noChangeShapeType="1"/>
            </p:cNvSpPr>
            <p:nvPr/>
          </p:nvSpPr>
          <p:spPr bwMode="auto">
            <a:xfrm>
              <a:off x="4822824" y="5601436"/>
              <a:ext cx="280987" cy="1588"/>
            </a:xfrm>
            <a:prstGeom prst="line">
              <a:avLst/>
            </a:prstGeom>
            <a:noFill/>
            <a:ln w="3672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Oval 24"/>
            <p:cNvSpPr>
              <a:spLocks noChangeArrowheads="1"/>
            </p:cNvSpPr>
            <p:nvPr/>
          </p:nvSpPr>
          <p:spPr bwMode="auto">
            <a:xfrm>
              <a:off x="4338637" y="5222025"/>
              <a:ext cx="1371600" cy="1371600"/>
            </a:xfrm>
            <a:prstGeom prst="ellipse">
              <a:avLst/>
            </a:prstGeom>
            <a:noFill/>
            <a:ln w="3672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4891086" y="6041176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/>
                <p:cNvSpPr txBox="1"/>
                <p:nvPr/>
              </p:nvSpPr>
              <p:spPr>
                <a:xfrm>
                  <a:off x="5007930" y="5958626"/>
                  <a:ext cx="591380" cy="378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|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𝑔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〉</m:t>
                        </m:r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2" name="TextBox 5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07930" y="5958626"/>
                  <a:ext cx="591380" cy="378565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b="-17742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/>
                <p:cNvSpPr txBox="1"/>
                <p:nvPr/>
              </p:nvSpPr>
              <p:spPr>
                <a:xfrm>
                  <a:off x="4991101" y="5396650"/>
                  <a:ext cx="562205" cy="378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|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𝑒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〉</m:t>
                        </m:r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3" name="TextBox 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91101" y="5396650"/>
                  <a:ext cx="562205" cy="378565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 b="-1587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" name="Group 10"/>
          <p:cNvGrpSpPr/>
          <p:nvPr/>
        </p:nvGrpSpPr>
        <p:grpSpPr>
          <a:xfrm>
            <a:off x="6791325" y="1731225"/>
            <a:ext cx="1371600" cy="1371600"/>
            <a:chOff x="4338637" y="5222025"/>
            <a:chExt cx="1371600" cy="1371600"/>
          </a:xfrm>
        </p:grpSpPr>
        <p:sp>
          <p:nvSpPr>
            <p:cNvPr id="30" name="Line 20"/>
            <p:cNvSpPr>
              <a:spLocks noChangeShapeType="1"/>
            </p:cNvSpPr>
            <p:nvPr/>
          </p:nvSpPr>
          <p:spPr bwMode="auto">
            <a:xfrm>
              <a:off x="4822824" y="6149125"/>
              <a:ext cx="280987" cy="15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23"/>
            <p:cNvSpPr>
              <a:spLocks noChangeShapeType="1"/>
            </p:cNvSpPr>
            <p:nvPr/>
          </p:nvSpPr>
          <p:spPr bwMode="auto">
            <a:xfrm>
              <a:off x="4822824" y="5601436"/>
              <a:ext cx="280987" cy="1588"/>
            </a:xfrm>
            <a:prstGeom prst="line">
              <a:avLst/>
            </a:prstGeom>
            <a:noFill/>
            <a:ln w="3672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Oval 24"/>
            <p:cNvSpPr>
              <a:spLocks noChangeArrowheads="1"/>
            </p:cNvSpPr>
            <p:nvPr/>
          </p:nvSpPr>
          <p:spPr bwMode="auto">
            <a:xfrm>
              <a:off x="4338637" y="5222025"/>
              <a:ext cx="1371600" cy="1371600"/>
            </a:xfrm>
            <a:prstGeom prst="ellipse">
              <a:avLst/>
            </a:prstGeom>
            <a:noFill/>
            <a:ln w="3672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Oval 32"/>
            <p:cNvSpPr/>
            <p:nvPr/>
          </p:nvSpPr>
          <p:spPr bwMode="auto">
            <a:xfrm>
              <a:off x="4891086" y="6059375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5007930" y="5958626"/>
                  <a:ext cx="591380" cy="378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|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𝑔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〉</m:t>
                        </m:r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9" name="TextBox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07930" y="5958626"/>
                  <a:ext cx="591380" cy="378565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b="-17742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/>
                <p:cNvSpPr txBox="1"/>
                <p:nvPr/>
              </p:nvSpPr>
              <p:spPr>
                <a:xfrm>
                  <a:off x="4991101" y="5396650"/>
                  <a:ext cx="562205" cy="378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|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𝑒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〉</m:t>
                        </m:r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0" name="TextBox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91101" y="5396650"/>
                  <a:ext cx="562205" cy="378565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 b="-1587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49" name="Straight Arrow Connector 48"/>
          <p:cNvCxnSpPr/>
          <p:nvPr/>
        </p:nvCxnSpPr>
        <p:spPr>
          <a:xfrm>
            <a:off x="2779712" y="3705225"/>
            <a:ext cx="2525712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2905125" y="3828590"/>
                <a:ext cx="2268636" cy="2576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(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or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5125" y="3828590"/>
                <a:ext cx="2268636" cy="257635"/>
              </a:xfrm>
              <a:prstGeom prst="rect">
                <a:avLst/>
              </a:prstGeom>
              <a:blipFill rotWithShape="0">
                <a:blip r:embed="rId14"/>
                <a:stretch>
                  <a:fillRect l="-1344" t="-7143" r="-2688" b="-4047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1" name="Straight Arrow Connector 50"/>
          <p:cNvCxnSpPr/>
          <p:nvPr/>
        </p:nvCxnSpPr>
        <p:spPr>
          <a:xfrm>
            <a:off x="5419725" y="3705225"/>
            <a:ext cx="2525712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5545138" y="3828590"/>
                <a:ext cx="2268636" cy="2576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5138" y="3828590"/>
                <a:ext cx="2268636" cy="257635"/>
              </a:xfrm>
              <a:prstGeom prst="rect">
                <a:avLst/>
              </a:prstGeom>
              <a:blipFill rotWithShape="0">
                <a:blip r:embed="rId15"/>
                <a:stretch>
                  <a:fillRect t="-2381" b="-2142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Freeform 52"/>
          <p:cNvSpPr/>
          <p:nvPr/>
        </p:nvSpPr>
        <p:spPr>
          <a:xfrm>
            <a:off x="768166" y="2588088"/>
            <a:ext cx="1755959" cy="202737"/>
          </a:xfrm>
          <a:custGeom>
            <a:avLst/>
            <a:gdLst>
              <a:gd name="connsiteX0" fmla="*/ 203200 w 1755959"/>
              <a:gd name="connsiteY0" fmla="*/ 1490 h 202737"/>
              <a:gd name="connsiteX1" fmla="*/ 1746250 w 1755959"/>
              <a:gd name="connsiteY1" fmla="*/ 26890 h 202737"/>
              <a:gd name="connsiteX2" fmla="*/ 819150 w 1755959"/>
              <a:gd name="connsiteY2" fmla="*/ 185640 h 202737"/>
              <a:gd name="connsiteX3" fmla="*/ 0 w 1755959"/>
              <a:gd name="connsiteY3" fmla="*/ 198340 h 202737"/>
              <a:gd name="connsiteX4" fmla="*/ 0 w 1755959"/>
              <a:gd name="connsiteY4" fmla="*/ 198340 h 202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959" h="202737">
                <a:moveTo>
                  <a:pt x="203200" y="1490"/>
                </a:moveTo>
                <a:cubicBezTo>
                  <a:pt x="923396" y="-1156"/>
                  <a:pt x="1643592" y="-3802"/>
                  <a:pt x="1746250" y="26890"/>
                </a:cubicBezTo>
                <a:cubicBezTo>
                  <a:pt x="1848908" y="57582"/>
                  <a:pt x="1110192" y="157065"/>
                  <a:pt x="819150" y="185640"/>
                </a:cubicBezTo>
                <a:cubicBezTo>
                  <a:pt x="528108" y="214215"/>
                  <a:pt x="0" y="198340"/>
                  <a:pt x="0" y="198340"/>
                </a:cubicBezTo>
                <a:lnTo>
                  <a:pt x="0" y="198340"/>
                </a:lnTo>
              </a:path>
            </a:pathLst>
          </a:custGeom>
          <a:noFill/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-447675" y="2486025"/>
                <a:ext cx="2268636" cy="2576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47675" y="2486025"/>
                <a:ext cx="2268636" cy="257635"/>
              </a:xfrm>
              <a:prstGeom prst="rect">
                <a:avLst/>
              </a:prstGeom>
              <a:blipFill rotWithShape="0">
                <a:blip r:embed="rId16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7" name="Group 56"/>
          <p:cNvGrpSpPr/>
          <p:nvPr/>
        </p:nvGrpSpPr>
        <p:grpSpPr>
          <a:xfrm>
            <a:off x="-295275" y="3019425"/>
            <a:ext cx="5257800" cy="646907"/>
            <a:chOff x="-295275" y="3019425"/>
            <a:chExt cx="5257800" cy="646907"/>
          </a:xfrm>
        </p:grpSpPr>
        <p:sp>
          <p:nvSpPr>
            <p:cNvPr id="55" name="Freeform 54"/>
            <p:cNvSpPr/>
            <p:nvPr/>
          </p:nvSpPr>
          <p:spPr>
            <a:xfrm>
              <a:off x="1072966" y="3019425"/>
              <a:ext cx="3889559" cy="257101"/>
            </a:xfrm>
            <a:custGeom>
              <a:avLst/>
              <a:gdLst>
                <a:gd name="connsiteX0" fmla="*/ 203200 w 1755959"/>
                <a:gd name="connsiteY0" fmla="*/ 1490 h 202737"/>
                <a:gd name="connsiteX1" fmla="*/ 1746250 w 1755959"/>
                <a:gd name="connsiteY1" fmla="*/ 26890 h 202737"/>
                <a:gd name="connsiteX2" fmla="*/ 819150 w 1755959"/>
                <a:gd name="connsiteY2" fmla="*/ 185640 h 202737"/>
                <a:gd name="connsiteX3" fmla="*/ 0 w 1755959"/>
                <a:gd name="connsiteY3" fmla="*/ 198340 h 202737"/>
                <a:gd name="connsiteX4" fmla="*/ 0 w 1755959"/>
                <a:gd name="connsiteY4" fmla="*/ 198340 h 20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5959" h="202737">
                  <a:moveTo>
                    <a:pt x="203200" y="1490"/>
                  </a:moveTo>
                  <a:cubicBezTo>
                    <a:pt x="923396" y="-1156"/>
                    <a:pt x="1643592" y="-3802"/>
                    <a:pt x="1746250" y="26890"/>
                  </a:cubicBezTo>
                  <a:cubicBezTo>
                    <a:pt x="1848908" y="57582"/>
                    <a:pt x="1110192" y="157065"/>
                    <a:pt x="819150" y="185640"/>
                  </a:cubicBezTo>
                  <a:cubicBezTo>
                    <a:pt x="528108" y="214215"/>
                    <a:pt x="0" y="198340"/>
                    <a:pt x="0" y="198340"/>
                  </a:cubicBezTo>
                  <a:lnTo>
                    <a:pt x="0" y="198340"/>
                  </a:lnTo>
                </a:path>
              </a:pathLst>
            </a:custGeom>
            <a:noFill/>
            <a:ln w="38100">
              <a:solidFill>
                <a:srgbClr val="FF0000"/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TextBox 55"/>
                <p:cNvSpPr txBox="1"/>
                <p:nvPr/>
              </p:nvSpPr>
              <p:spPr>
                <a:xfrm>
                  <a:off x="-295275" y="3400425"/>
                  <a:ext cx="2268636" cy="2659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56" name="TextBox 5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95275" y="3400425"/>
                  <a:ext cx="2268636" cy="265907"/>
                </a:xfrm>
                <a:prstGeom prst="rect">
                  <a:avLst/>
                </a:prstGeom>
                <a:blipFill rotWithShape="0">
                  <a:blip r:embed="rId17"/>
                  <a:stretch>
                    <a:fillRect t="-11628" b="-9302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8" name="Content Placeholder 4"/>
          <p:cNvSpPr txBox="1">
            <a:spLocks/>
          </p:cNvSpPr>
          <p:nvPr/>
        </p:nvSpPr>
        <p:spPr>
          <a:xfrm>
            <a:off x="502920" y="4358746"/>
            <a:ext cx="9069705" cy="718079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Different reflection paths interfere constructively</a:t>
            </a:r>
            <a:endParaRPr lang="es-ES" dirty="0"/>
          </a:p>
        </p:txBody>
      </p:sp>
      <p:grpSp>
        <p:nvGrpSpPr>
          <p:cNvPr id="3" name="Group 2"/>
          <p:cNvGrpSpPr/>
          <p:nvPr/>
        </p:nvGrpSpPr>
        <p:grpSpPr>
          <a:xfrm>
            <a:off x="504825" y="4904846"/>
            <a:ext cx="9069705" cy="2182213"/>
            <a:chOff x="504825" y="4904846"/>
            <a:chExt cx="9069705" cy="2182213"/>
          </a:xfrm>
        </p:grpSpPr>
        <p:sp>
          <p:nvSpPr>
            <p:cNvPr id="59" name="Content Placeholder 4"/>
            <p:cNvSpPr txBox="1">
              <a:spLocks/>
            </p:cNvSpPr>
            <p:nvPr/>
          </p:nvSpPr>
          <p:spPr>
            <a:xfrm>
              <a:off x="504825" y="4904846"/>
              <a:ext cx="9069705" cy="718079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Repeating same calculation as for single atom:</a:t>
              </a:r>
              <a:endParaRPr lang="es-E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/>
                <p:cNvSpPr txBox="1"/>
                <p:nvPr/>
              </p:nvSpPr>
              <p:spPr>
                <a:xfrm>
                  <a:off x="1152525" y="5625457"/>
                  <a:ext cx="7391400" cy="67056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nary>
                          <m:naryPr>
                            <m:chr m:val="∑"/>
                            <m:sup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  <m:sup/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Γ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  <m:sSubSup>
                              <m:sSub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𝑒𝑒</m:t>
                                </m:r>
                              </m:sub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p>
                            </m:sSubSup>
                          </m:e>
                        </m:nary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  <m:sub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D</m:t>
                                </m:r>
                              </m:sub>
                            </m:sSub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nary>
                          <m:naryPr>
                            <m:chr m:val="∑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  <m:sup/>
                          <m:e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p>
                            </m:sSubSup>
                            <m:sSubSup>
                              <m:sSub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𝑔𝑒</m:t>
                                </m:r>
                              </m:sub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p>
                            </m:sSubSup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|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|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classical</m:t>
                            </m:r>
                            <m:r>
                              <a:rPr lang="en-US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drive</m:t>
                            </m:r>
                          </m:e>
                        </m:nary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60" name="TextBox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52525" y="5625457"/>
                  <a:ext cx="7391400" cy="670568"/>
                </a:xfrm>
                <a:prstGeom prst="rect">
                  <a:avLst/>
                </a:prstGeom>
                <a:blipFill rotWithShape="0">
                  <a:blip r:embed="rId18"/>
                  <a:stretch>
                    <a:fillRect t="-1818" b="-1818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TextBox 60"/>
                <p:cNvSpPr txBox="1"/>
                <p:nvPr/>
              </p:nvSpPr>
              <p:spPr>
                <a:xfrm>
                  <a:off x="1152525" y="6495679"/>
                  <a:ext cx="7391400" cy="59138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b="0" dirty="0" smtClean="0"/>
                    <a:t>Solve for expectation values of 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𝑔𝑒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p>
                      </m:sSubSup>
                    </m:oMath>
                  </a14:m>
                  <a:r>
                    <a:rPr lang="es-ES" dirty="0" smtClean="0"/>
                    <a:t> </a:t>
                  </a:r>
                  <a:r>
                    <a:rPr lang="es-ES" dirty="0" err="1" smtClean="0"/>
                    <a:t>for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weak</a:t>
                  </a:r>
                  <a:r>
                    <a:rPr lang="es-ES" dirty="0" smtClean="0"/>
                    <a:t> input, and </a:t>
                  </a:r>
                  <a:r>
                    <a:rPr lang="es-ES" dirty="0" err="1" smtClean="0"/>
                    <a:t>plug</a:t>
                  </a:r>
                  <a:r>
                    <a:rPr lang="es-ES" dirty="0" smtClean="0"/>
                    <a:t> </a:t>
                  </a:r>
                  <a:r>
                    <a:rPr lang="es-ES" dirty="0" err="1" smtClean="0"/>
                    <a:t>into</a:t>
                  </a:r>
                  <a:r>
                    <a:rPr lang="es-ES" dirty="0" smtClean="0"/>
                    <a:t> input-output </a:t>
                  </a:r>
                  <a:r>
                    <a:rPr lang="es-ES" dirty="0" err="1" smtClean="0"/>
                    <a:t>equations</a:t>
                  </a:r>
                  <a:r>
                    <a:rPr lang="es-ES" dirty="0" smtClean="0"/>
                    <a:t>…</a:t>
                  </a:r>
                  <a:endParaRPr lang="es-ES" dirty="0"/>
                </a:p>
              </p:txBody>
            </p:sp>
          </mc:Choice>
          <mc:Fallback xmlns="">
            <p:sp>
              <p:nvSpPr>
                <p:cNvPr id="61" name="TextBox 6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52525" y="6495679"/>
                  <a:ext cx="7391400" cy="591380"/>
                </a:xfrm>
                <a:prstGeom prst="rect">
                  <a:avLst/>
                </a:prstGeom>
                <a:blipFill rotWithShape="0">
                  <a:blip r:embed="rId19"/>
                  <a:stretch>
                    <a:fillRect l="-1896" t="-8247" b="-23711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16874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Better atomic mirrors?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639445"/>
          </a:xfrm>
        </p:spPr>
        <p:txBody>
          <a:bodyPr/>
          <a:lstStyle/>
          <a:p>
            <a:r>
              <a:rPr lang="en-US" dirty="0" smtClean="0"/>
              <a:t>Result for N-atom reflectance: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981325" y="1571625"/>
                <a:ext cx="4042838" cy="8377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𝑁</m:t>
                          </m:r>
                        </m:sub>
                      </m:sSub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𝛿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𝑁</m:t>
                                  </m:r>
                                  <m:sSub>
                                    <m:sSubPr>
                                      <m:ctrlP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2400" b="0" i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Γ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  <m: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𝐷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2400" b="0" i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Γ</m:t>
                                      </m:r>
                                    </m:e>
                                    <m:sup>
                                      <m: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𝑁</m:t>
                                  </m:r>
                                  <m:sSub>
                                    <m:sSubPr>
                                      <m:ctrlPr>
                                        <a:rPr lang="en-US" sz="24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240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Γ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  <m:r>
                                        <a:rPr lang="en-US" sz="24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𝐷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+4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𝛿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1325" y="1571625"/>
                <a:ext cx="4042838" cy="83779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 txBox="1">
                <a:spLocks/>
              </p:cNvSpPr>
              <p:nvPr/>
            </p:nvSpPr>
            <p:spPr>
              <a:xfrm>
                <a:off x="1074420" y="2608580"/>
                <a:ext cx="9069705" cy="1325245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rmAutofit lnSpcReduction="10000"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Identical to single atom, but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endParaRPr lang="es-ES" dirty="0" smtClean="0"/>
              </a:p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Array behaves like a “super-atom” with enhanced coupling to waveguide!</a:t>
                </a:r>
                <a:endParaRPr lang="es-ES" dirty="0"/>
              </a:p>
            </p:txBody>
          </p:sp>
        </mc:Choice>
        <mc:Fallback xmlns="">
          <p:sp>
            <p:nvSpPr>
              <p:cNvPr id="5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420" y="2608580"/>
                <a:ext cx="9069705" cy="1325245"/>
              </a:xfrm>
              <a:prstGeom prst="rect">
                <a:avLst/>
              </a:prstGeom>
              <a:blipFill rotWithShape="0">
                <a:blip r:embed="rId3"/>
                <a:stretch>
                  <a:fillRect l="-941" t="-6912" b="-599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2"/>
          <p:cNvSpPr txBox="1">
            <a:spLocks/>
          </p:cNvSpPr>
          <p:nvPr/>
        </p:nvSpPr>
        <p:spPr>
          <a:xfrm>
            <a:off x="511175" y="4284980"/>
            <a:ext cx="9069705" cy="6394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Use spin model to give us intuition about why this occurs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036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Reflecting super-atoms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1249045"/>
          </a:xfrm>
        </p:spPr>
        <p:txBody>
          <a:bodyPr/>
          <a:lstStyle/>
          <a:p>
            <a:r>
              <a:rPr lang="en-US" dirty="0" smtClean="0"/>
              <a:t>Spin model contains two terms:</a:t>
            </a:r>
          </a:p>
          <a:p>
            <a:pPr lvl="1"/>
            <a:r>
              <a:rPr lang="en-US" dirty="0" smtClean="0"/>
              <a:t>Coherent interactions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921076" y="2051788"/>
                <a:ext cx="7988341" cy="5943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eff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𝑐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)</m:t>
                        </m:r>
                      </m:sup>
                    </m:sSub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Γ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𝐷</m:t>
                            </m:r>
                          </m:sub>
                        </m:sSub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  <m:brk m:alnAt="7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a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ll</m:t>
                        </m:r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pairs</m:t>
                        </m:r>
                      </m:sub>
                      <m:sup/>
                      <m:e>
                        <m:sSubSup>
                          <m:sSub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𝑒𝑔</m:t>
                            </m:r>
                          </m:sub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p>
                        </m:sSubSup>
                        <m:sSubSup>
                          <m:sSub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𝑔𝑒</m:t>
                            </m:r>
                          </m:sub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𝑗</m:t>
                            </m:r>
                          </m:sup>
                        </m:sSubSup>
                        <m:func>
                          <m:func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=0</m:t>
                            </m:r>
                          </m:e>
                        </m:func>
                      </m:e>
                    </m:nary>
                  </m:oMath>
                </a14:m>
                <a:r>
                  <a:rPr lang="en-GB" sz="2400" dirty="0" smtClean="0">
                    <a:solidFill>
                      <a:schemeClr val="tx1"/>
                    </a:solidFill>
                  </a:rPr>
                  <a:t>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endParaRPr lang="en-GB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076" y="2051788"/>
                <a:ext cx="7988341" cy="594393"/>
              </a:xfrm>
              <a:prstGeom prst="rect">
                <a:avLst/>
              </a:prstGeom>
              <a:blipFill rotWithShape="0">
                <a:blip r:embed="rId2"/>
                <a:stretch>
                  <a:fillRect b="-927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504825" y="2760980"/>
            <a:ext cx="9069705" cy="2310663"/>
            <a:chOff x="504825" y="2760980"/>
            <a:chExt cx="9069705" cy="2310663"/>
          </a:xfrm>
        </p:grpSpPr>
        <p:sp>
          <p:nvSpPr>
            <p:cNvPr id="5" name="Content Placeholder 2"/>
            <p:cNvSpPr txBox="1">
              <a:spLocks/>
            </p:cNvSpPr>
            <p:nvPr/>
          </p:nvSpPr>
          <p:spPr>
            <a:xfrm>
              <a:off x="504825" y="2760980"/>
              <a:ext cx="9069705" cy="1249045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Collective emission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904875" y="3339432"/>
                  <a:ext cx="6717672" cy="96763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</m:d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Γ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𝐷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nary>
                          <m:naryPr>
                            <m:chr m:val="∑"/>
                            <m:supHide m:val="on"/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sty m:val="p"/>
                                <m:brk m:alnAt="7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a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ll</m:t>
                            </m:r>
                            <m: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pairs</m:t>
                            </m:r>
                          </m:sub>
                          <m:sup/>
                          <m:e>
                            <m:sSubSup>
                              <m:sSubSup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𝑒𝑔</m:t>
                                </m:r>
                              </m:sub>
                              <m:sup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𝑖</m:t>
                                </m:r>
                              </m:sup>
                            </m:sSubSup>
                            <m:sSubSup>
                              <m:sSubSup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𝑔𝑒</m:t>
                                </m:r>
                              </m:sub>
                              <m:sup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𝑗</m:t>
                                </m:r>
                              </m:sup>
                            </m:sSubSup>
                            <m:func>
                              <m:func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d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e>
                            </m:func>
                          </m:e>
                        </m:nary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+…</m:t>
                        </m:r>
                      </m:oMath>
                    </m:oMathPara>
                  </a14:m>
                  <a:endParaRPr lang="en-US" sz="2400" b="0" dirty="0" smtClean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4875" y="3339432"/>
                  <a:ext cx="6717672" cy="967637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1489616" y="4337788"/>
                  <a:ext cx="4844916" cy="7338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Γ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𝐷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†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𝜌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†</m:t>
                            </m:r>
                          </m:sup>
                        </m:s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𝜌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†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400" b="0" dirty="0" smtClean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9616" y="4337788"/>
                  <a:ext cx="4844916" cy="733855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 txBox="1">
                <a:spLocks/>
              </p:cNvSpPr>
              <p:nvPr/>
            </p:nvSpPr>
            <p:spPr>
              <a:xfrm>
                <a:off x="509270" y="5275580"/>
                <a:ext cx="9069705" cy="2087245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rmAutofit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S is a collective atomic operator,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</m:rad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/>
                      <m:e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𝑔𝑒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p>
                        </m:sSubSup>
                      </m:e>
                    </m:nary>
                  </m:oMath>
                </a14:m>
                <a:r>
                  <a:rPr lang="en-US" dirty="0" smtClean="0"/>
                  <a:t>, which describes a superposition of atomic excitations with super-radiant emission</a:t>
                </a:r>
              </a:p>
            </p:txBody>
          </p:sp>
        </mc:Choice>
        <mc:Fallback xmlns="">
          <p:sp>
            <p:nvSpPr>
              <p:cNvPr id="8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270" y="5275580"/>
                <a:ext cx="9069705" cy="2087245"/>
              </a:xfrm>
              <a:prstGeom prst="rect">
                <a:avLst/>
              </a:prstGeom>
              <a:blipFill rotWithShape="0">
                <a:blip r:embed="rId5"/>
                <a:stretch>
                  <a:fillRect l="-94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232844" y="6882822"/>
                <a:ext cx="5168081" cy="4800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endChr m:val="〉"/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†</m:t>
                            </m:r>
                          </m:sup>
                        </m:sSup>
                      </m:e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sz="2400" b="0" dirty="0" smtClean="0">
                    <a:solidFill>
                      <a:schemeClr val="tx1"/>
                    </a:solidFill>
                  </a:rPr>
                  <a:t> is a normalized </a:t>
                </a:r>
                <a:r>
                  <a:rPr lang="en-US" sz="2400" b="0" dirty="0" err="1" smtClean="0">
                    <a:solidFill>
                      <a:schemeClr val="tx1"/>
                    </a:solidFill>
                  </a:rPr>
                  <a:t>wavefunction</a:t>
                </a:r>
                <a:r>
                  <a:rPr lang="en-US" sz="2400" b="0" dirty="0" smtClean="0">
                    <a:solidFill>
                      <a:schemeClr val="tx1"/>
                    </a:solidFill>
                  </a:rPr>
                  <a:t>)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2844" y="6882822"/>
                <a:ext cx="5168081" cy="480003"/>
              </a:xfrm>
              <a:prstGeom prst="rect">
                <a:avLst/>
              </a:prstGeom>
              <a:blipFill rotWithShape="0">
                <a:blip r:embed="rId6"/>
                <a:stretch>
                  <a:fillRect t="-11392" r="-943" b="-22785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954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Collective enhancement &amp; </a:t>
            </a:r>
            <a:r>
              <a:rPr lang="en-US" dirty="0" err="1" smtClean="0"/>
              <a:t>superradiance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1603851"/>
          </a:xfrm>
        </p:spPr>
        <p:txBody>
          <a:bodyPr/>
          <a:lstStyle/>
          <a:p>
            <a:r>
              <a:rPr lang="en-US" dirty="0" smtClean="0"/>
              <a:t>Classical picture: one unit of energy initially stored in a classical radiating dipole</a:t>
            </a:r>
            <a:endParaRPr lang="en-GB" dirty="0"/>
          </a:p>
        </p:txBody>
      </p:sp>
      <p:grpSp>
        <p:nvGrpSpPr>
          <p:cNvPr id="6" name="Group 5"/>
          <p:cNvGrpSpPr/>
          <p:nvPr/>
        </p:nvGrpSpPr>
        <p:grpSpPr>
          <a:xfrm>
            <a:off x="1228725" y="1847849"/>
            <a:ext cx="7858808" cy="1519240"/>
            <a:chOff x="1228725" y="1847849"/>
            <a:chExt cx="7858808" cy="1519240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47837" y="3019461"/>
              <a:ext cx="5881688" cy="3047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</p:pic>
        <p:sp>
          <p:nvSpPr>
            <p:cNvPr id="5" name="Oval 7"/>
            <p:cNvSpPr>
              <a:spLocks noChangeArrowheads="1"/>
            </p:cNvSpPr>
            <p:nvPr/>
          </p:nvSpPr>
          <p:spPr bwMode="auto">
            <a:xfrm>
              <a:off x="4592637" y="2486025"/>
              <a:ext cx="279400" cy="252413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000000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V="1">
              <a:off x="4748213" y="2295521"/>
              <a:ext cx="0" cy="60480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4733925" y="2028825"/>
                  <a:ext cx="489172" cy="34996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33925" y="2028825"/>
                  <a:ext cx="489172" cy="349968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b="-1754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8" name="Group 16"/>
            <p:cNvGrpSpPr>
              <a:grpSpLocks/>
            </p:cNvGrpSpPr>
            <p:nvPr/>
          </p:nvGrpSpPr>
          <p:grpSpPr bwMode="auto">
            <a:xfrm>
              <a:off x="4973734" y="1971673"/>
              <a:ext cx="1038225" cy="804863"/>
              <a:chOff x="1948" y="926"/>
              <a:chExt cx="654" cy="507"/>
            </a:xfrm>
          </p:grpSpPr>
          <p:sp>
            <p:nvSpPr>
              <p:cNvPr id="30" name="Freeform 17"/>
              <p:cNvSpPr>
                <a:spLocks noChangeArrowheads="1"/>
              </p:cNvSpPr>
              <p:nvPr/>
            </p:nvSpPr>
            <p:spPr bwMode="auto">
              <a:xfrm>
                <a:off x="1948" y="1028"/>
                <a:ext cx="508" cy="406"/>
              </a:xfrm>
              <a:custGeom>
                <a:avLst/>
                <a:gdLst/>
                <a:ahLst/>
                <a:cxnLst>
                  <a:cxn ang="0">
                    <a:pos x="125" y="1790"/>
                  </a:cxn>
                  <a:cxn ang="0">
                    <a:pos x="103" y="1685"/>
                  </a:cxn>
                  <a:cxn ang="0">
                    <a:pos x="74" y="1577"/>
                  </a:cxn>
                  <a:cxn ang="0">
                    <a:pos x="42" y="1469"/>
                  </a:cxn>
                  <a:cxn ang="0">
                    <a:pos x="19" y="1357"/>
                  </a:cxn>
                  <a:cxn ang="0">
                    <a:pos x="11" y="1244"/>
                  </a:cxn>
                  <a:cxn ang="0">
                    <a:pos x="6" y="1118"/>
                  </a:cxn>
                  <a:cxn ang="0">
                    <a:pos x="5" y="986"/>
                  </a:cxn>
                  <a:cxn ang="0">
                    <a:pos x="63" y="869"/>
                  </a:cxn>
                  <a:cxn ang="0">
                    <a:pos x="141" y="809"/>
                  </a:cxn>
                  <a:cxn ang="0">
                    <a:pos x="262" y="795"/>
                  </a:cxn>
                  <a:cxn ang="0">
                    <a:pos x="390" y="836"/>
                  </a:cxn>
                  <a:cxn ang="0">
                    <a:pos x="497" y="902"/>
                  </a:cxn>
                  <a:cxn ang="0">
                    <a:pos x="594" y="979"/>
                  </a:cxn>
                  <a:cxn ang="0">
                    <a:pos x="685" y="1056"/>
                  </a:cxn>
                  <a:cxn ang="0">
                    <a:pos x="776" y="1143"/>
                  </a:cxn>
                  <a:cxn ang="0">
                    <a:pos x="870" y="1214"/>
                  </a:cxn>
                  <a:cxn ang="0">
                    <a:pos x="982" y="1259"/>
                  </a:cxn>
                  <a:cxn ang="0">
                    <a:pos x="1095" y="1232"/>
                  </a:cxn>
                  <a:cxn ang="0">
                    <a:pos x="1196" y="1192"/>
                  </a:cxn>
                  <a:cxn ang="0">
                    <a:pos x="1272" y="1107"/>
                  </a:cxn>
                  <a:cxn ang="0">
                    <a:pos x="1322" y="983"/>
                  </a:cxn>
                  <a:cxn ang="0">
                    <a:pos x="1331" y="837"/>
                  </a:cxn>
                  <a:cxn ang="0">
                    <a:pos x="1326" y="689"/>
                  </a:cxn>
                  <a:cxn ang="0">
                    <a:pos x="1329" y="550"/>
                  </a:cxn>
                  <a:cxn ang="0">
                    <a:pos x="1313" y="430"/>
                  </a:cxn>
                  <a:cxn ang="0">
                    <a:pos x="1313" y="312"/>
                  </a:cxn>
                  <a:cxn ang="0">
                    <a:pos x="1316" y="193"/>
                  </a:cxn>
                  <a:cxn ang="0">
                    <a:pos x="1325" y="71"/>
                  </a:cxn>
                  <a:cxn ang="0">
                    <a:pos x="1411" y="17"/>
                  </a:cxn>
                  <a:cxn ang="0">
                    <a:pos x="1527" y="49"/>
                  </a:cxn>
                  <a:cxn ang="0">
                    <a:pos x="1623" y="110"/>
                  </a:cxn>
                  <a:cxn ang="0">
                    <a:pos x="1720" y="180"/>
                  </a:cxn>
                  <a:cxn ang="0">
                    <a:pos x="1818" y="225"/>
                  </a:cxn>
                  <a:cxn ang="0">
                    <a:pos x="1951" y="247"/>
                  </a:cxn>
                  <a:cxn ang="0">
                    <a:pos x="2057" y="201"/>
                  </a:cxn>
                  <a:cxn ang="0">
                    <a:pos x="2161" y="159"/>
                  </a:cxn>
                  <a:cxn ang="0">
                    <a:pos x="2192" y="141"/>
                  </a:cxn>
                  <a:cxn ang="0">
                    <a:pos x="2222" y="121"/>
                  </a:cxn>
                  <a:cxn ang="0">
                    <a:pos x="2238" y="96"/>
                  </a:cxn>
                </a:cxnLst>
                <a:rect l="0" t="0" r="r" b="b"/>
                <a:pathLst>
                  <a:path w="2239" h="1791">
                    <a:moveTo>
                      <a:pt x="125" y="1790"/>
                    </a:moveTo>
                    <a:cubicBezTo>
                      <a:pt x="110" y="1756"/>
                      <a:pt x="119" y="1718"/>
                      <a:pt x="103" y="1685"/>
                    </a:cubicBezTo>
                    <a:cubicBezTo>
                      <a:pt x="84" y="1651"/>
                      <a:pt x="88" y="1612"/>
                      <a:pt x="74" y="1577"/>
                    </a:cubicBezTo>
                    <a:cubicBezTo>
                      <a:pt x="60" y="1542"/>
                      <a:pt x="52" y="1505"/>
                      <a:pt x="42" y="1469"/>
                    </a:cubicBezTo>
                    <a:cubicBezTo>
                      <a:pt x="31" y="1432"/>
                      <a:pt x="22" y="1395"/>
                      <a:pt x="19" y="1357"/>
                    </a:cubicBezTo>
                    <a:cubicBezTo>
                      <a:pt x="16" y="1320"/>
                      <a:pt x="10" y="1283"/>
                      <a:pt x="11" y="1244"/>
                    </a:cubicBezTo>
                    <a:cubicBezTo>
                      <a:pt x="12" y="1202"/>
                      <a:pt x="8" y="1161"/>
                      <a:pt x="6" y="1118"/>
                    </a:cubicBezTo>
                    <a:cubicBezTo>
                      <a:pt x="4" y="1074"/>
                      <a:pt x="0" y="1030"/>
                      <a:pt x="5" y="986"/>
                    </a:cubicBezTo>
                    <a:cubicBezTo>
                      <a:pt x="10" y="941"/>
                      <a:pt x="38" y="904"/>
                      <a:pt x="63" y="869"/>
                    </a:cubicBezTo>
                    <a:cubicBezTo>
                      <a:pt x="82" y="842"/>
                      <a:pt x="112" y="825"/>
                      <a:pt x="141" y="809"/>
                    </a:cubicBezTo>
                    <a:cubicBezTo>
                      <a:pt x="179" y="787"/>
                      <a:pt x="221" y="800"/>
                      <a:pt x="262" y="795"/>
                    </a:cubicBezTo>
                    <a:cubicBezTo>
                      <a:pt x="308" y="791"/>
                      <a:pt x="352" y="814"/>
                      <a:pt x="390" y="836"/>
                    </a:cubicBezTo>
                    <a:cubicBezTo>
                      <a:pt x="427" y="855"/>
                      <a:pt x="461" y="880"/>
                      <a:pt x="497" y="902"/>
                    </a:cubicBezTo>
                    <a:cubicBezTo>
                      <a:pt x="532" y="923"/>
                      <a:pt x="561" y="954"/>
                      <a:pt x="594" y="979"/>
                    </a:cubicBezTo>
                    <a:cubicBezTo>
                      <a:pt x="626" y="1002"/>
                      <a:pt x="656" y="1028"/>
                      <a:pt x="685" y="1056"/>
                    </a:cubicBezTo>
                    <a:cubicBezTo>
                      <a:pt x="714" y="1085"/>
                      <a:pt x="743" y="1116"/>
                      <a:pt x="776" y="1143"/>
                    </a:cubicBezTo>
                    <a:cubicBezTo>
                      <a:pt x="806" y="1168"/>
                      <a:pt x="835" y="1195"/>
                      <a:pt x="870" y="1214"/>
                    </a:cubicBezTo>
                    <a:cubicBezTo>
                      <a:pt x="904" y="1234"/>
                      <a:pt x="938" y="1268"/>
                      <a:pt x="982" y="1259"/>
                    </a:cubicBezTo>
                    <a:cubicBezTo>
                      <a:pt x="1020" y="1252"/>
                      <a:pt x="1057" y="1239"/>
                      <a:pt x="1095" y="1232"/>
                    </a:cubicBezTo>
                    <a:cubicBezTo>
                      <a:pt x="1130" y="1225"/>
                      <a:pt x="1164" y="1210"/>
                      <a:pt x="1196" y="1192"/>
                    </a:cubicBezTo>
                    <a:cubicBezTo>
                      <a:pt x="1232" y="1174"/>
                      <a:pt x="1255" y="1141"/>
                      <a:pt x="1272" y="1107"/>
                    </a:cubicBezTo>
                    <a:cubicBezTo>
                      <a:pt x="1292" y="1066"/>
                      <a:pt x="1319" y="1028"/>
                      <a:pt x="1322" y="983"/>
                    </a:cubicBezTo>
                    <a:cubicBezTo>
                      <a:pt x="1324" y="933"/>
                      <a:pt x="1332" y="887"/>
                      <a:pt x="1331" y="837"/>
                    </a:cubicBezTo>
                    <a:cubicBezTo>
                      <a:pt x="1332" y="787"/>
                      <a:pt x="1323" y="738"/>
                      <a:pt x="1326" y="689"/>
                    </a:cubicBezTo>
                    <a:cubicBezTo>
                      <a:pt x="1328" y="642"/>
                      <a:pt x="1330" y="596"/>
                      <a:pt x="1329" y="550"/>
                    </a:cubicBezTo>
                    <a:cubicBezTo>
                      <a:pt x="1329" y="509"/>
                      <a:pt x="1312" y="471"/>
                      <a:pt x="1313" y="430"/>
                    </a:cubicBezTo>
                    <a:cubicBezTo>
                      <a:pt x="1314" y="391"/>
                      <a:pt x="1308" y="352"/>
                      <a:pt x="1313" y="312"/>
                    </a:cubicBezTo>
                    <a:cubicBezTo>
                      <a:pt x="1319" y="273"/>
                      <a:pt x="1314" y="232"/>
                      <a:pt x="1316" y="193"/>
                    </a:cubicBezTo>
                    <a:cubicBezTo>
                      <a:pt x="1319" y="152"/>
                      <a:pt x="1296" y="106"/>
                      <a:pt x="1325" y="71"/>
                    </a:cubicBezTo>
                    <a:cubicBezTo>
                      <a:pt x="1346" y="44"/>
                      <a:pt x="1380" y="30"/>
                      <a:pt x="1411" y="17"/>
                    </a:cubicBezTo>
                    <a:cubicBezTo>
                      <a:pt x="1449" y="0"/>
                      <a:pt x="1493" y="23"/>
                      <a:pt x="1527" y="49"/>
                    </a:cubicBezTo>
                    <a:cubicBezTo>
                      <a:pt x="1558" y="71"/>
                      <a:pt x="1595" y="85"/>
                      <a:pt x="1623" y="110"/>
                    </a:cubicBezTo>
                    <a:cubicBezTo>
                      <a:pt x="1653" y="137"/>
                      <a:pt x="1690" y="153"/>
                      <a:pt x="1720" y="180"/>
                    </a:cubicBezTo>
                    <a:cubicBezTo>
                      <a:pt x="1747" y="204"/>
                      <a:pt x="1778" y="227"/>
                      <a:pt x="1818" y="225"/>
                    </a:cubicBezTo>
                    <a:cubicBezTo>
                      <a:pt x="1862" y="223"/>
                      <a:pt x="1906" y="250"/>
                      <a:pt x="1951" y="247"/>
                    </a:cubicBezTo>
                    <a:cubicBezTo>
                      <a:pt x="1991" y="244"/>
                      <a:pt x="2021" y="214"/>
                      <a:pt x="2057" y="201"/>
                    </a:cubicBezTo>
                    <a:cubicBezTo>
                      <a:pt x="2092" y="188"/>
                      <a:pt x="2127" y="174"/>
                      <a:pt x="2161" y="159"/>
                    </a:cubicBezTo>
                    <a:lnTo>
                      <a:pt x="2192" y="141"/>
                    </a:lnTo>
                    <a:lnTo>
                      <a:pt x="2222" y="121"/>
                    </a:lnTo>
                    <a:lnTo>
                      <a:pt x="2238" y="96"/>
                    </a:lnTo>
                  </a:path>
                </a:pathLst>
              </a:custGeom>
              <a:noFill/>
              <a:ln w="36720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AutoShape 18"/>
              <p:cNvSpPr>
                <a:spLocks noChangeArrowheads="1"/>
              </p:cNvSpPr>
              <p:nvPr/>
            </p:nvSpPr>
            <p:spPr bwMode="auto">
              <a:xfrm rot="3600000">
                <a:off x="2433" y="952"/>
                <a:ext cx="144" cy="144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/>
                <p:cNvSpPr txBox="1"/>
                <p:nvPr/>
              </p:nvSpPr>
              <p:spPr>
                <a:xfrm>
                  <a:off x="5895440" y="1847849"/>
                  <a:ext cx="869982" cy="4426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Γ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sSubSup>
                          <m:sSub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7" name="TextBox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95440" y="1847849"/>
                  <a:ext cx="869982" cy="44262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b="-411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" name="Freeform 9"/>
            <p:cNvSpPr>
              <a:spLocks noChangeArrowheads="1"/>
            </p:cNvSpPr>
            <p:nvPr/>
          </p:nvSpPr>
          <p:spPr bwMode="auto">
            <a:xfrm flipV="1">
              <a:off x="7497762" y="2752725"/>
              <a:ext cx="588963" cy="495300"/>
            </a:xfrm>
            <a:custGeom>
              <a:avLst/>
              <a:gdLst/>
              <a:ahLst/>
              <a:cxnLst>
                <a:cxn ang="0">
                  <a:pos x="98" y="21"/>
                </a:cxn>
                <a:cxn ang="0">
                  <a:pos x="36" y="84"/>
                </a:cxn>
                <a:cxn ang="0">
                  <a:pos x="4" y="116"/>
                </a:cxn>
                <a:cxn ang="0">
                  <a:pos x="0" y="116"/>
                </a:cxn>
                <a:cxn ang="0">
                  <a:pos x="0" y="147"/>
                </a:cxn>
                <a:cxn ang="0">
                  <a:pos x="4" y="147"/>
                </a:cxn>
                <a:cxn ang="0">
                  <a:pos x="67" y="84"/>
                </a:cxn>
                <a:cxn ang="0">
                  <a:pos x="98" y="53"/>
                </a:cxn>
                <a:cxn ang="0">
                  <a:pos x="103" y="53"/>
                </a:cxn>
                <a:cxn ang="0">
                  <a:pos x="103" y="73"/>
                </a:cxn>
                <a:cxn ang="0">
                  <a:pos x="142" y="37"/>
                </a:cxn>
                <a:cxn ang="0">
                  <a:pos x="103" y="0"/>
                </a:cxn>
                <a:cxn ang="0">
                  <a:pos x="103" y="21"/>
                </a:cxn>
                <a:cxn ang="0">
                  <a:pos x="98" y="21"/>
                </a:cxn>
              </a:cxnLst>
              <a:rect l="0" t="0" r="r" b="b"/>
              <a:pathLst>
                <a:path w="142" h="147">
                  <a:moveTo>
                    <a:pt x="98" y="21"/>
                  </a:moveTo>
                  <a:cubicBezTo>
                    <a:pt x="64" y="21"/>
                    <a:pt x="36" y="50"/>
                    <a:pt x="36" y="84"/>
                  </a:cubicBezTo>
                  <a:cubicBezTo>
                    <a:pt x="36" y="102"/>
                    <a:pt x="22" y="116"/>
                    <a:pt x="4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39" y="147"/>
                    <a:pt x="67" y="119"/>
                    <a:pt x="67" y="84"/>
                  </a:cubicBezTo>
                  <a:cubicBezTo>
                    <a:pt x="67" y="67"/>
                    <a:pt x="81" y="53"/>
                    <a:pt x="98" y="53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21"/>
                    <a:pt x="103" y="21"/>
                    <a:pt x="103" y="21"/>
                  </a:cubicBezTo>
                  <a:lnTo>
                    <a:pt x="98" y="21"/>
                  </a:lnTo>
                  <a:close/>
                </a:path>
              </a:pathLst>
            </a:custGeom>
            <a:gradFill rotWithShape="0">
              <a:gsLst>
                <a:gs pos="0">
                  <a:srgbClr val="FF0000"/>
                </a:gs>
                <a:gs pos="100000">
                  <a:srgbClr val="000000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Freeform 10"/>
            <p:cNvSpPr>
              <a:spLocks noChangeArrowheads="1"/>
            </p:cNvSpPr>
            <p:nvPr/>
          </p:nvSpPr>
          <p:spPr bwMode="auto">
            <a:xfrm flipH="1" flipV="1">
              <a:off x="1228725" y="2781301"/>
              <a:ext cx="588963" cy="495300"/>
            </a:xfrm>
            <a:custGeom>
              <a:avLst/>
              <a:gdLst/>
              <a:ahLst/>
              <a:cxnLst>
                <a:cxn ang="0">
                  <a:pos x="98" y="21"/>
                </a:cxn>
                <a:cxn ang="0">
                  <a:pos x="36" y="84"/>
                </a:cxn>
                <a:cxn ang="0">
                  <a:pos x="4" y="116"/>
                </a:cxn>
                <a:cxn ang="0">
                  <a:pos x="0" y="116"/>
                </a:cxn>
                <a:cxn ang="0">
                  <a:pos x="0" y="147"/>
                </a:cxn>
                <a:cxn ang="0">
                  <a:pos x="4" y="147"/>
                </a:cxn>
                <a:cxn ang="0">
                  <a:pos x="67" y="84"/>
                </a:cxn>
                <a:cxn ang="0">
                  <a:pos x="98" y="53"/>
                </a:cxn>
                <a:cxn ang="0">
                  <a:pos x="103" y="53"/>
                </a:cxn>
                <a:cxn ang="0">
                  <a:pos x="103" y="73"/>
                </a:cxn>
                <a:cxn ang="0">
                  <a:pos x="142" y="37"/>
                </a:cxn>
                <a:cxn ang="0">
                  <a:pos x="103" y="0"/>
                </a:cxn>
                <a:cxn ang="0">
                  <a:pos x="103" y="21"/>
                </a:cxn>
                <a:cxn ang="0">
                  <a:pos x="98" y="21"/>
                </a:cxn>
              </a:cxnLst>
              <a:rect l="0" t="0" r="r" b="b"/>
              <a:pathLst>
                <a:path w="142" h="147">
                  <a:moveTo>
                    <a:pt x="98" y="21"/>
                  </a:moveTo>
                  <a:cubicBezTo>
                    <a:pt x="64" y="21"/>
                    <a:pt x="36" y="50"/>
                    <a:pt x="36" y="84"/>
                  </a:cubicBezTo>
                  <a:cubicBezTo>
                    <a:pt x="36" y="102"/>
                    <a:pt x="22" y="116"/>
                    <a:pt x="4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39" y="147"/>
                    <a:pt x="67" y="119"/>
                    <a:pt x="67" y="84"/>
                  </a:cubicBezTo>
                  <a:cubicBezTo>
                    <a:pt x="67" y="67"/>
                    <a:pt x="81" y="53"/>
                    <a:pt x="98" y="53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21"/>
                    <a:pt x="103" y="21"/>
                    <a:pt x="103" y="21"/>
                  </a:cubicBezTo>
                  <a:lnTo>
                    <a:pt x="98" y="21"/>
                  </a:lnTo>
                  <a:close/>
                </a:path>
              </a:pathLst>
            </a:custGeom>
            <a:gradFill rotWithShape="0">
              <a:gsLst>
                <a:gs pos="0">
                  <a:srgbClr val="FF0000"/>
                </a:gs>
                <a:gs pos="100000">
                  <a:srgbClr val="000000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8054943" y="2924467"/>
                  <a:ext cx="1032590" cy="4426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Γ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𝐷</m:t>
                            </m:r>
                          </m:sub>
                        </m:sSub>
                        <m:sSubSup>
                          <m:sSub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4" name="Text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54943" y="2924467"/>
                  <a:ext cx="1032590" cy="442622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b="-4167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" name="Group 7"/>
          <p:cNvGrpSpPr/>
          <p:nvPr/>
        </p:nvGrpSpPr>
        <p:grpSpPr>
          <a:xfrm>
            <a:off x="495301" y="3514859"/>
            <a:ext cx="9069705" cy="2853558"/>
            <a:chOff x="495301" y="3514859"/>
            <a:chExt cx="9069705" cy="2853558"/>
          </a:xfrm>
        </p:grpSpPr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495301" y="3514859"/>
              <a:ext cx="9069705" cy="1603851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rgbClr val="FF0000"/>
                </a:buClr>
              </a:pPr>
              <a:r>
                <a:rPr lang="en-US" dirty="0" smtClean="0">
                  <a:solidFill>
                    <a:schemeClr val="tx1"/>
                  </a:solidFill>
                </a:rPr>
                <a:t>One unit of energy initially distributed among an array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pic>
          <p:nvPicPr>
            <p:cNvPr id="36" name="Picture 3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47837" y="5372271"/>
              <a:ext cx="5881688" cy="304764"/>
            </a:xfrm>
            <a:prstGeom prst="rect">
              <a:avLst/>
            </a:prstGeom>
            <a:noFill/>
            <a:effectLst/>
          </p:spPr>
        </p:pic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4592637" y="4838835"/>
              <a:ext cx="279400" cy="252413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000000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 flipV="1">
              <a:off x="4748213" y="4648331"/>
              <a:ext cx="0" cy="60480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16"/>
            <p:cNvGrpSpPr>
              <a:grpSpLocks/>
            </p:cNvGrpSpPr>
            <p:nvPr/>
          </p:nvGrpSpPr>
          <p:grpSpPr bwMode="auto">
            <a:xfrm>
              <a:off x="5704485" y="4110172"/>
              <a:ext cx="1038225" cy="804863"/>
              <a:chOff x="1948" y="926"/>
              <a:chExt cx="654" cy="507"/>
            </a:xfrm>
          </p:grpSpPr>
          <p:sp>
            <p:nvSpPr>
              <p:cNvPr id="41" name="Freeform 17"/>
              <p:cNvSpPr>
                <a:spLocks noChangeArrowheads="1"/>
              </p:cNvSpPr>
              <p:nvPr/>
            </p:nvSpPr>
            <p:spPr bwMode="auto">
              <a:xfrm>
                <a:off x="1948" y="1028"/>
                <a:ext cx="508" cy="406"/>
              </a:xfrm>
              <a:custGeom>
                <a:avLst/>
                <a:gdLst/>
                <a:ahLst/>
                <a:cxnLst>
                  <a:cxn ang="0">
                    <a:pos x="125" y="1790"/>
                  </a:cxn>
                  <a:cxn ang="0">
                    <a:pos x="103" y="1685"/>
                  </a:cxn>
                  <a:cxn ang="0">
                    <a:pos x="74" y="1577"/>
                  </a:cxn>
                  <a:cxn ang="0">
                    <a:pos x="42" y="1469"/>
                  </a:cxn>
                  <a:cxn ang="0">
                    <a:pos x="19" y="1357"/>
                  </a:cxn>
                  <a:cxn ang="0">
                    <a:pos x="11" y="1244"/>
                  </a:cxn>
                  <a:cxn ang="0">
                    <a:pos x="6" y="1118"/>
                  </a:cxn>
                  <a:cxn ang="0">
                    <a:pos x="5" y="986"/>
                  </a:cxn>
                  <a:cxn ang="0">
                    <a:pos x="63" y="869"/>
                  </a:cxn>
                  <a:cxn ang="0">
                    <a:pos x="141" y="809"/>
                  </a:cxn>
                  <a:cxn ang="0">
                    <a:pos x="262" y="795"/>
                  </a:cxn>
                  <a:cxn ang="0">
                    <a:pos x="390" y="836"/>
                  </a:cxn>
                  <a:cxn ang="0">
                    <a:pos x="497" y="902"/>
                  </a:cxn>
                  <a:cxn ang="0">
                    <a:pos x="594" y="979"/>
                  </a:cxn>
                  <a:cxn ang="0">
                    <a:pos x="685" y="1056"/>
                  </a:cxn>
                  <a:cxn ang="0">
                    <a:pos x="776" y="1143"/>
                  </a:cxn>
                  <a:cxn ang="0">
                    <a:pos x="870" y="1214"/>
                  </a:cxn>
                  <a:cxn ang="0">
                    <a:pos x="982" y="1259"/>
                  </a:cxn>
                  <a:cxn ang="0">
                    <a:pos x="1095" y="1232"/>
                  </a:cxn>
                  <a:cxn ang="0">
                    <a:pos x="1196" y="1192"/>
                  </a:cxn>
                  <a:cxn ang="0">
                    <a:pos x="1272" y="1107"/>
                  </a:cxn>
                  <a:cxn ang="0">
                    <a:pos x="1322" y="983"/>
                  </a:cxn>
                  <a:cxn ang="0">
                    <a:pos x="1331" y="837"/>
                  </a:cxn>
                  <a:cxn ang="0">
                    <a:pos x="1326" y="689"/>
                  </a:cxn>
                  <a:cxn ang="0">
                    <a:pos x="1329" y="550"/>
                  </a:cxn>
                  <a:cxn ang="0">
                    <a:pos x="1313" y="430"/>
                  </a:cxn>
                  <a:cxn ang="0">
                    <a:pos x="1313" y="312"/>
                  </a:cxn>
                  <a:cxn ang="0">
                    <a:pos x="1316" y="193"/>
                  </a:cxn>
                  <a:cxn ang="0">
                    <a:pos x="1325" y="71"/>
                  </a:cxn>
                  <a:cxn ang="0">
                    <a:pos x="1411" y="17"/>
                  </a:cxn>
                  <a:cxn ang="0">
                    <a:pos x="1527" y="49"/>
                  </a:cxn>
                  <a:cxn ang="0">
                    <a:pos x="1623" y="110"/>
                  </a:cxn>
                  <a:cxn ang="0">
                    <a:pos x="1720" y="180"/>
                  </a:cxn>
                  <a:cxn ang="0">
                    <a:pos x="1818" y="225"/>
                  </a:cxn>
                  <a:cxn ang="0">
                    <a:pos x="1951" y="247"/>
                  </a:cxn>
                  <a:cxn ang="0">
                    <a:pos x="2057" y="201"/>
                  </a:cxn>
                  <a:cxn ang="0">
                    <a:pos x="2161" y="159"/>
                  </a:cxn>
                  <a:cxn ang="0">
                    <a:pos x="2192" y="141"/>
                  </a:cxn>
                  <a:cxn ang="0">
                    <a:pos x="2222" y="121"/>
                  </a:cxn>
                  <a:cxn ang="0">
                    <a:pos x="2238" y="96"/>
                  </a:cxn>
                </a:cxnLst>
                <a:rect l="0" t="0" r="r" b="b"/>
                <a:pathLst>
                  <a:path w="2239" h="1791">
                    <a:moveTo>
                      <a:pt x="125" y="1790"/>
                    </a:moveTo>
                    <a:cubicBezTo>
                      <a:pt x="110" y="1756"/>
                      <a:pt x="119" y="1718"/>
                      <a:pt x="103" y="1685"/>
                    </a:cubicBezTo>
                    <a:cubicBezTo>
                      <a:pt x="84" y="1651"/>
                      <a:pt x="88" y="1612"/>
                      <a:pt x="74" y="1577"/>
                    </a:cubicBezTo>
                    <a:cubicBezTo>
                      <a:pt x="60" y="1542"/>
                      <a:pt x="52" y="1505"/>
                      <a:pt x="42" y="1469"/>
                    </a:cubicBezTo>
                    <a:cubicBezTo>
                      <a:pt x="31" y="1432"/>
                      <a:pt x="22" y="1395"/>
                      <a:pt x="19" y="1357"/>
                    </a:cubicBezTo>
                    <a:cubicBezTo>
                      <a:pt x="16" y="1320"/>
                      <a:pt x="10" y="1283"/>
                      <a:pt x="11" y="1244"/>
                    </a:cubicBezTo>
                    <a:cubicBezTo>
                      <a:pt x="12" y="1202"/>
                      <a:pt x="8" y="1161"/>
                      <a:pt x="6" y="1118"/>
                    </a:cubicBezTo>
                    <a:cubicBezTo>
                      <a:pt x="4" y="1074"/>
                      <a:pt x="0" y="1030"/>
                      <a:pt x="5" y="986"/>
                    </a:cubicBezTo>
                    <a:cubicBezTo>
                      <a:pt x="10" y="941"/>
                      <a:pt x="38" y="904"/>
                      <a:pt x="63" y="869"/>
                    </a:cubicBezTo>
                    <a:cubicBezTo>
                      <a:pt x="82" y="842"/>
                      <a:pt x="112" y="825"/>
                      <a:pt x="141" y="809"/>
                    </a:cubicBezTo>
                    <a:cubicBezTo>
                      <a:pt x="179" y="787"/>
                      <a:pt x="221" y="800"/>
                      <a:pt x="262" y="795"/>
                    </a:cubicBezTo>
                    <a:cubicBezTo>
                      <a:pt x="308" y="791"/>
                      <a:pt x="352" y="814"/>
                      <a:pt x="390" y="836"/>
                    </a:cubicBezTo>
                    <a:cubicBezTo>
                      <a:pt x="427" y="855"/>
                      <a:pt x="461" y="880"/>
                      <a:pt x="497" y="902"/>
                    </a:cubicBezTo>
                    <a:cubicBezTo>
                      <a:pt x="532" y="923"/>
                      <a:pt x="561" y="954"/>
                      <a:pt x="594" y="979"/>
                    </a:cubicBezTo>
                    <a:cubicBezTo>
                      <a:pt x="626" y="1002"/>
                      <a:pt x="656" y="1028"/>
                      <a:pt x="685" y="1056"/>
                    </a:cubicBezTo>
                    <a:cubicBezTo>
                      <a:pt x="714" y="1085"/>
                      <a:pt x="743" y="1116"/>
                      <a:pt x="776" y="1143"/>
                    </a:cubicBezTo>
                    <a:cubicBezTo>
                      <a:pt x="806" y="1168"/>
                      <a:pt x="835" y="1195"/>
                      <a:pt x="870" y="1214"/>
                    </a:cubicBezTo>
                    <a:cubicBezTo>
                      <a:pt x="904" y="1234"/>
                      <a:pt x="938" y="1268"/>
                      <a:pt x="982" y="1259"/>
                    </a:cubicBezTo>
                    <a:cubicBezTo>
                      <a:pt x="1020" y="1252"/>
                      <a:pt x="1057" y="1239"/>
                      <a:pt x="1095" y="1232"/>
                    </a:cubicBezTo>
                    <a:cubicBezTo>
                      <a:pt x="1130" y="1225"/>
                      <a:pt x="1164" y="1210"/>
                      <a:pt x="1196" y="1192"/>
                    </a:cubicBezTo>
                    <a:cubicBezTo>
                      <a:pt x="1232" y="1174"/>
                      <a:pt x="1255" y="1141"/>
                      <a:pt x="1272" y="1107"/>
                    </a:cubicBezTo>
                    <a:cubicBezTo>
                      <a:pt x="1292" y="1066"/>
                      <a:pt x="1319" y="1028"/>
                      <a:pt x="1322" y="983"/>
                    </a:cubicBezTo>
                    <a:cubicBezTo>
                      <a:pt x="1324" y="933"/>
                      <a:pt x="1332" y="887"/>
                      <a:pt x="1331" y="837"/>
                    </a:cubicBezTo>
                    <a:cubicBezTo>
                      <a:pt x="1332" y="787"/>
                      <a:pt x="1323" y="738"/>
                      <a:pt x="1326" y="689"/>
                    </a:cubicBezTo>
                    <a:cubicBezTo>
                      <a:pt x="1328" y="642"/>
                      <a:pt x="1330" y="596"/>
                      <a:pt x="1329" y="550"/>
                    </a:cubicBezTo>
                    <a:cubicBezTo>
                      <a:pt x="1329" y="509"/>
                      <a:pt x="1312" y="471"/>
                      <a:pt x="1313" y="430"/>
                    </a:cubicBezTo>
                    <a:cubicBezTo>
                      <a:pt x="1314" y="391"/>
                      <a:pt x="1308" y="352"/>
                      <a:pt x="1313" y="312"/>
                    </a:cubicBezTo>
                    <a:cubicBezTo>
                      <a:pt x="1319" y="273"/>
                      <a:pt x="1314" y="232"/>
                      <a:pt x="1316" y="193"/>
                    </a:cubicBezTo>
                    <a:cubicBezTo>
                      <a:pt x="1319" y="152"/>
                      <a:pt x="1296" y="106"/>
                      <a:pt x="1325" y="71"/>
                    </a:cubicBezTo>
                    <a:cubicBezTo>
                      <a:pt x="1346" y="44"/>
                      <a:pt x="1380" y="30"/>
                      <a:pt x="1411" y="17"/>
                    </a:cubicBezTo>
                    <a:cubicBezTo>
                      <a:pt x="1449" y="0"/>
                      <a:pt x="1493" y="23"/>
                      <a:pt x="1527" y="49"/>
                    </a:cubicBezTo>
                    <a:cubicBezTo>
                      <a:pt x="1558" y="71"/>
                      <a:pt x="1595" y="85"/>
                      <a:pt x="1623" y="110"/>
                    </a:cubicBezTo>
                    <a:cubicBezTo>
                      <a:pt x="1653" y="137"/>
                      <a:pt x="1690" y="153"/>
                      <a:pt x="1720" y="180"/>
                    </a:cubicBezTo>
                    <a:cubicBezTo>
                      <a:pt x="1747" y="204"/>
                      <a:pt x="1778" y="227"/>
                      <a:pt x="1818" y="225"/>
                    </a:cubicBezTo>
                    <a:cubicBezTo>
                      <a:pt x="1862" y="223"/>
                      <a:pt x="1906" y="250"/>
                      <a:pt x="1951" y="247"/>
                    </a:cubicBezTo>
                    <a:cubicBezTo>
                      <a:pt x="1991" y="244"/>
                      <a:pt x="2021" y="214"/>
                      <a:pt x="2057" y="201"/>
                    </a:cubicBezTo>
                    <a:cubicBezTo>
                      <a:pt x="2092" y="188"/>
                      <a:pt x="2127" y="174"/>
                      <a:pt x="2161" y="159"/>
                    </a:cubicBezTo>
                    <a:lnTo>
                      <a:pt x="2192" y="141"/>
                    </a:lnTo>
                    <a:lnTo>
                      <a:pt x="2222" y="121"/>
                    </a:lnTo>
                    <a:lnTo>
                      <a:pt x="2238" y="96"/>
                    </a:lnTo>
                  </a:path>
                </a:pathLst>
              </a:custGeom>
              <a:noFill/>
              <a:ln w="36720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AutoShape 18"/>
              <p:cNvSpPr>
                <a:spLocks noChangeArrowheads="1"/>
              </p:cNvSpPr>
              <p:nvPr/>
            </p:nvSpPr>
            <p:spPr bwMode="auto">
              <a:xfrm rot="3600000">
                <a:off x="2433" y="952"/>
                <a:ext cx="144" cy="144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/>
                <p:cNvSpPr txBox="1"/>
                <p:nvPr/>
              </p:nvSpPr>
              <p:spPr>
                <a:xfrm>
                  <a:off x="6626191" y="3986348"/>
                  <a:ext cx="1961947" cy="6742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Γ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type m:val="lin"/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𝑑</m:t>
                                        </m:r>
                                      </m:e>
                                      <m:sub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𝑁</m:t>
                                        </m:r>
                                      </m:e>
                                    </m:rad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3" name="TextBox 4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26191" y="3986348"/>
                  <a:ext cx="1885388" cy="569451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4" name="Freeform 9"/>
            <p:cNvSpPr>
              <a:spLocks noChangeArrowheads="1"/>
            </p:cNvSpPr>
            <p:nvPr/>
          </p:nvSpPr>
          <p:spPr bwMode="auto">
            <a:xfrm flipV="1">
              <a:off x="7497762" y="5105535"/>
              <a:ext cx="588963" cy="495300"/>
            </a:xfrm>
            <a:custGeom>
              <a:avLst/>
              <a:gdLst/>
              <a:ahLst/>
              <a:cxnLst>
                <a:cxn ang="0">
                  <a:pos x="98" y="21"/>
                </a:cxn>
                <a:cxn ang="0">
                  <a:pos x="36" y="84"/>
                </a:cxn>
                <a:cxn ang="0">
                  <a:pos x="4" y="116"/>
                </a:cxn>
                <a:cxn ang="0">
                  <a:pos x="0" y="116"/>
                </a:cxn>
                <a:cxn ang="0">
                  <a:pos x="0" y="147"/>
                </a:cxn>
                <a:cxn ang="0">
                  <a:pos x="4" y="147"/>
                </a:cxn>
                <a:cxn ang="0">
                  <a:pos x="67" y="84"/>
                </a:cxn>
                <a:cxn ang="0">
                  <a:pos x="98" y="53"/>
                </a:cxn>
                <a:cxn ang="0">
                  <a:pos x="103" y="53"/>
                </a:cxn>
                <a:cxn ang="0">
                  <a:pos x="103" y="73"/>
                </a:cxn>
                <a:cxn ang="0">
                  <a:pos x="142" y="37"/>
                </a:cxn>
                <a:cxn ang="0">
                  <a:pos x="103" y="0"/>
                </a:cxn>
                <a:cxn ang="0">
                  <a:pos x="103" y="21"/>
                </a:cxn>
                <a:cxn ang="0">
                  <a:pos x="98" y="21"/>
                </a:cxn>
              </a:cxnLst>
              <a:rect l="0" t="0" r="r" b="b"/>
              <a:pathLst>
                <a:path w="142" h="147">
                  <a:moveTo>
                    <a:pt x="98" y="21"/>
                  </a:moveTo>
                  <a:cubicBezTo>
                    <a:pt x="64" y="21"/>
                    <a:pt x="36" y="50"/>
                    <a:pt x="36" y="84"/>
                  </a:cubicBezTo>
                  <a:cubicBezTo>
                    <a:pt x="36" y="102"/>
                    <a:pt x="22" y="116"/>
                    <a:pt x="4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39" y="147"/>
                    <a:pt x="67" y="119"/>
                    <a:pt x="67" y="84"/>
                  </a:cubicBezTo>
                  <a:cubicBezTo>
                    <a:pt x="67" y="67"/>
                    <a:pt x="81" y="53"/>
                    <a:pt x="98" y="53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21"/>
                    <a:pt x="103" y="21"/>
                    <a:pt x="103" y="21"/>
                  </a:cubicBezTo>
                  <a:lnTo>
                    <a:pt x="98" y="21"/>
                  </a:lnTo>
                  <a:close/>
                </a:path>
              </a:pathLst>
            </a:custGeom>
            <a:gradFill rotWithShape="0">
              <a:gsLst>
                <a:gs pos="0">
                  <a:srgbClr val="FF0000"/>
                </a:gs>
                <a:gs pos="100000">
                  <a:srgbClr val="000000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Freeform 10"/>
            <p:cNvSpPr>
              <a:spLocks noChangeArrowheads="1"/>
            </p:cNvSpPr>
            <p:nvPr/>
          </p:nvSpPr>
          <p:spPr bwMode="auto">
            <a:xfrm flipH="1" flipV="1">
              <a:off x="1228725" y="5134111"/>
              <a:ext cx="588963" cy="495300"/>
            </a:xfrm>
            <a:custGeom>
              <a:avLst/>
              <a:gdLst/>
              <a:ahLst/>
              <a:cxnLst>
                <a:cxn ang="0">
                  <a:pos x="98" y="21"/>
                </a:cxn>
                <a:cxn ang="0">
                  <a:pos x="36" y="84"/>
                </a:cxn>
                <a:cxn ang="0">
                  <a:pos x="4" y="116"/>
                </a:cxn>
                <a:cxn ang="0">
                  <a:pos x="0" y="116"/>
                </a:cxn>
                <a:cxn ang="0">
                  <a:pos x="0" y="147"/>
                </a:cxn>
                <a:cxn ang="0">
                  <a:pos x="4" y="147"/>
                </a:cxn>
                <a:cxn ang="0">
                  <a:pos x="67" y="84"/>
                </a:cxn>
                <a:cxn ang="0">
                  <a:pos x="98" y="53"/>
                </a:cxn>
                <a:cxn ang="0">
                  <a:pos x="103" y="53"/>
                </a:cxn>
                <a:cxn ang="0">
                  <a:pos x="103" y="73"/>
                </a:cxn>
                <a:cxn ang="0">
                  <a:pos x="142" y="37"/>
                </a:cxn>
                <a:cxn ang="0">
                  <a:pos x="103" y="0"/>
                </a:cxn>
                <a:cxn ang="0">
                  <a:pos x="103" y="21"/>
                </a:cxn>
                <a:cxn ang="0">
                  <a:pos x="98" y="21"/>
                </a:cxn>
              </a:cxnLst>
              <a:rect l="0" t="0" r="r" b="b"/>
              <a:pathLst>
                <a:path w="142" h="147">
                  <a:moveTo>
                    <a:pt x="98" y="21"/>
                  </a:moveTo>
                  <a:cubicBezTo>
                    <a:pt x="64" y="21"/>
                    <a:pt x="36" y="50"/>
                    <a:pt x="36" y="84"/>
                  </a:cubicBezTo>
                  <a:cubicBezTo>
                    <a:pt x="36" y="102"/>
                    <a:pt x="22" y="116"/>
                    <a:pt x="4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39" y="147"/>
                    <a:pt x="67" y="119"/>
                    <a:pt x="67" y="84"/>
                  </a:cubicBezTo>
                  <a:cubicBezTo>
                    <a:pt x="67" y="67"/>
                    <a:pt x="81" y="53"/>
                    <a:pt x="98" y="53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21"/>
                    <a:pt x="103" y="21"/>
                    <a:pt x="103" y="21"/>
                  </a:cubicBezTo>
                  <a:lnTo>
                    <a:pt x="98" y="21"/>
                  </a:lnTo>
                  <a:close/>
                </a:path>
              </a:pathLst>
            </a:custGeom>
            <a:gradFill rotWithShape="0">
              <a:gsLst>
                <a:gs pos="0">
                  <a:srgbClr val="FF0000"/>
                </a:gs>
                <a:gs pos="100000">
                  <a:srgbClr val="000000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/>
                <p:cNvSpPr txBox="1"/>
                <p:nvPr/>
              </p:nvSpPr>
              <p:spPr>
                <a:xfrm>
                  <a:off x="6791325" y="5600835"/>
                  <a:ext cx="2689582" cy="76758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Γ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𝐷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box>
                                  <m:box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oxPr>
                                  <m:e>
                                    <m:argPr>
                                      <m:argSz m:val="-1"/>
                                    </m:argPr>
                                    <m:f>
                                      <m:fPr>
                                        <m:ctrlP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𝑑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𝑁</m:t>
                                            </m:r>
                                          </m:e>
                                        </m:rad>
                                      </m:den>
                                    </m:f>
                                    <m: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𝑑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𝑁</m:t>
                                            </m:r>
                                          </m:e>
                                        </m:rad>
                                      </m:den>
                                    </m:f>
                                  </m:e>
                                </m:box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+…</m:t>
                                </m:r>
                              </m:e>
                            </m:d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6" name="TextBox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91325" y="5600835"/>
                  <a:ext cx="2687146" cy="69519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7" name="Oval 7"/>
            <p:cNvSpPr>
              <a:spLocks noChangeArrowheads="1"/>
            </p:cNvSpPr>
            <p:nvPr/>
          </p:nvSpPr>
          <p:spPr bwMode="auto">
            <a:xfrm>
              <a:off x="3819525" y="4853160"/>
              <a:ext cx="279400" cy="252413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000000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 flipV="1">
              <a:off x="3975101" y="4662656"/>
              <a:ext cx="0" cy="60480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Oval 7"/>
            <p:cNvSpPr>
              <a:spLocks noChangeArrowheads="1"/>
            </p:cNvSpPr>
            <p:nvPr/>
          </p:nvSpPr>
          <p:spPr bwMode="auto">
            <a:xfrm>
              <a:off x="3057525" y="4853123"/>
              <a:ext cx="279400" cy="252413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000000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flipV="1">
              <a:off x="3213101" y="4662619"/>
              <a:ext cx="0" cy="60480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TextBox 51"/>
                <p:cNvSpPr txBox="1"/>
                <p:nvPr/>
              </p:nvSpPr>
              <p:spPr>
                <a:xfrm>
                  <a:off x="2814802" y="4276859"/>
                  <a:ext cx="928523" cy="378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</m:rad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2" name="TextBox 5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14802" y="4276859"/>
                  <a:ext cx="928523" cy="378565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b="-14516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3" name="Oval 7"/>
            <p:cNvSpPr>
              <a:spLocks noChangeArrowheads="1"/>
            </p:cNvSpPr>
            <p:nvPr/>
          </p:nvSpPr>
          <p:spPr bwMode="auto">
            <a:xfrm>
              <a:off x="5339693" y="4838835"/>
              <a:ext cx="279400" cy="252413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000000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 flipV="1">
              <a:off x="5495269" y="4648331"/>
              <a:ext cx="0" cy="60480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3224213" y="5191259"/>
              <a:ext cx="763253" cy="1"/>
            </a:xfrm>
            <a:prstGeom prst="straightConnector1">
              <a:avLst/>
            </a:prstGeom>
            <a:ln w="2540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TextBox 58"/>
                <p:cNvSpPr txBox="1"/>
                <p:nvPr/>
              </p:nvSpPr>
              <p:spPr>
                <a:xfrm>
                  <a:off x="3071813" y="5487100"/>
                  <a:ext cx="1158779" cy="4358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𝑑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𝜆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9" name="TextBox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71813" y="5487100"/>
                  <a:ext cx="1158779" cy="435825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b="-1389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/>
                <p:cNvSpPr txBox="1"/>
                <p:nvPr/>
              </p:nvSpPr>
              <p:spPr>
                <a:xfrm>
                  <a:off x="3572042" y="4276859"/>
                  <a:ext cx="928523" cy="378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</m:rad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0" name="TextBox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72042" y="4276859"/>
                  <a:ext cx="928523" cy="378565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b="-14516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TextBox 60"/>
                <p:cNvSpPr txBox="1"/>
                <p:nvPr/>
              </p:nvSpPr>
              <p:spPr>
                <a:xfrm>
                  <a:off x="4372138" y="4257811"/>
                  <a:ext cx="928523" cy="378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</m:rad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1" name="TextBox 6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72138" y="4257811"/>
                  <a:ext cx="928523" cy="378565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b="-1269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/>
                <p:cNvSpPr txBox="1"/>
                <p:nvPr/>
              </p:nvSpPr>
              <p:spPr>
                <a:xfrm>
                  <a:off x="5176837" y="4229235"/>
                  <a:ext cx="928523" cy="378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/</m:t>
                        </m:r>
                        <m:rad>
                          <m:radPr>
                            <m:degHide m:val="on"/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</m:rad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2" name="TextBox 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6837" y="4229235"/>
                  <a:ext cx="928523" cy="378565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b="-14516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619125" y="6524625"/>
                <a:ext cx="8848726" cy="913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Total power emitted into free space: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𝑁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Γ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type m:val="lin"/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24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lang="en-US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4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𝑁</m:t>
                                    </m:r>
                                  </m:e>
                                </m:rad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Γ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sSubSup>
                      <m:sSub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endParaRPr lang="en-GB" sz="2400" dirty="0" smtClean="0">
                  <a:solidFill>
                    <a:schemeClr val="tx1"/>
                  </a:solidFill>
                </a:endParaRPr>
              </a:p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Total power emitted into waveguide: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𝐍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Γ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𝐷</m:t>
                        </m:r>
                      </m:sub>
                    </m:sSub>
                    <m:sSubSup>
                      <m:sSub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125" y="6524625"/>
                <a:ext cx="8848726" cy="913840"/>
              </a:xfrm>
              <a:prstGeom prst="rect">
                <a:avLst/>
              </a:prstGeom>
              <a:blipFill rotWithShape="0">
                <a:blip r:embed="rId13"/>
                <a:stretch>
                  <a:fillRect l="-1103" b="-14667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00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wait…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630921"/>
          </a:xfrm>
        </p:spPr>
        <p:txBody>
          <a:bodyPr/>
          <a:lstStyle/>
          <a:p>
            <a:r>
              <a:rPr lang="en-US" dirty="0" smtClean="0"/>
              <a:t>This suggests that </a:t>
            </a:r>
            <a:r>
              <a:rPr lang="en-US" i="1" dirty="0" smtClean="0">
                <a:solidFill>
                  <a:srgbClr val="FF0000"/>
                </a:solidFill>
              </a:rPr>
              <a:t>all</a:t>
            </a:r>
            <a:r>
              <a:rPr lang="en-US" dirty="0" smtClean="0"/>
              <a:t> atoms behave identically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143125" y="3368675"/>
                <a:ext cx="5928418" cy="7791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Θ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d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𝑔𝑒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p>
                          </m:sSubSup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125" y="3368675"/>
                <a:ext cx="5928418" cy="779124"/>
              </a:xfrm>
              <a:prstGeom prst="rect">
                <a:avLst/>
              </a:prstGeom>
              <a:blipFill rotWithShape="0">
                <a:blip r:embed="rId2"/>
                <a:stretch>
                  <a:fillRect b="-787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143125" y="4145301"/>
                <a:ext cx="4799519" cy="7791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Θ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</m:d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𝑔𝑒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p>
                          </m:sSubSup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125" y="4145301"/>
                <a:ext cx="4799519" cy="77912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/>
          <p:cNvGrpSpPr/>
          <p:nvPr/>
        </p:nvGrpSpPr>
        <p:grpSpPr>
          <a:xfrm>
            <a:off x="403225" y="3451225"/>
            <a:ext cx="5854700" cy="3812897"/>
            <a:chOff x="161926" y="3705225"/>
            <a:chExt cx="5771599" cy="3781841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6" y="3705225"/>
              <a:ext cx="5292450" cy="3429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8" name="Group 7"/>
            <p:cNvGrpSpPr/>
            <p:nvPr/>
          </p:nvGrpSpPr>
          <p:grpSpPr>
            <a:xfrm>
              <a:off x="2600325" y="4197759"/>
              <a:ext cx="2438400" cy="607602"/>
              <a:chOff x="2600325" y="4197759"/>
              <a:chExt cx="2438400" cy="607602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2600325" y="4238625"/>
                <a:ext cx="207826" cy="22860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828925" y="4197759"/>
                <a:ext cx="2209800" cy="607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= local field intensity at atom j</a:t>
                </a:r>
                <a:endParaRPr lang="en-GB" dirty="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1022074" y="7134225"/>
                  <a:ext cx="4911451" cy="3528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rgbClr val="FF0000"/>
                      </a:solidFill>
                    </a:rPr>
                    <a:t>Total intensity profile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𝑹</m:t>
                                  </m:r>
                                </m:sub>
                              </m:s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a14:m>
                  <a:endParaRPr lang="en-GB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2074" y="7134225"/>
                  <a:ext cx="4911451" cy="352841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978" t="-11864" b="-25424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Right Arrow 9"/>
            <p:cNvSpPr/>
            <p:nvPr/>
          </p:nvSpPr>
          <p:spPr>
            <a:xfrm>
              <a:off x="314326" y="5391149"/>
              <a:ext cx="1142999" cy="266700"/>
            </a:xfrm>
            <a:prstGeom prst="rightArrow">
              <a:avLst/>
            </a:prstGeom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3425" y="4833937"/>
              <a:ext cx="1181100" cy="664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Input direction</a:t>
              </a:r>
              <a:endParaRPr lang="en-GB" sz="2000" dirty="0"/>
            </a:p>
          </p:txBody>
        </p:sp>
      </p:grpSp>
      <p:sp>
        <p:nvSpPr>
          <p:cNvPr id="14" name="Content Placeholder 2"/>
          <p:cNvSpPr txBox="1">
            <a:spLocks/>
          </p:cNvSpPr>
          <p:nvPr/>
        </p:nvSpPr>
        <p:spPr>
          <a:xfrm>
            <a:off x="5775325" y="4297680"/>
            <a:ext cx="4200524" cy="2379345"/>
          </a:xfrm>
          <a:prstGeom prst="rect">
            <a:avLst/>
          </a:prstGeom>
          <a:solidFill>
            <a:schemeClr val="bg1"/>
          </a:solidFill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Atoms really do see the same (local) field!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Atoms all sit near nodes to make the story self-consistent 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515620" y="1475575"/>
            <a:ext cx="9069705" cy="2820200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If the atomic array is highly reflecting…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Shouldn’t the first atom see a large incident field?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And the last atom a highly attenuated field?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Let’s use input-output to find the total field everywhere: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7550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 animBg="1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gold standard: cavity QED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620939"/>
          </a:xfrm>
        </p:spPr>
        <p:txBody>
          <a:bodyPr/>
          <a:lstStyle/>
          <a:p>
            <a:r>
              <a:rPr lang="en-US" dirty="0" smtClean="0"/>
              <a:t>Simple to model</a:t>
            </a:r>
            <a:endParaRPr lang="es-E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03762"/>
            <a:ext cx="3704400" cy="2171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34001" y="1520194"/>
            <a:ext cx="3233724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Jaynes-Cummings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399976" y="2007556"/>
                <a:ext cx="2915349" cy="39600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=ℏ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𝑔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𝑒𝑔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e>
                      </m:d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76" y="2007556"/>
                <a:ext cx="2915349" cy="396006"/>
              </a:xfrm>
              <a:prstGeom prst="rect">
                <a:avLst/>
              </a:prstGeom>
              <a:blipFill rotWithShape="0">
                <a:blip r:embed="rId3"/>
                <a:stretch>
                  <a:fillRect l="-1883" b="-2769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587657" y="2649883"/>
                <a:ext cx="5081199" cy="4394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s-E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ℏ</m:t>
                              </m:r>
                            </m:den>
                          </m:f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𝜅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†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7657" y="2649883"/>
                <a:ext cx="5081199" cy="439479"/>
              </a:xfrm>
              <a:prstGeom prst="rect">
                <a:avLst/>
              </a:prstGeom>
              <a:blipFill rotWithShape="0">
                <a:blip r:embed="rId4"/>
                <a:stretch>
                  <a:fillRect l="-600" t="-91667" b="-14027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2"/>
          <p:cNvSpPr txBox="1">
            <a:spLocks/>
          </p:cNvSpPr>
          <p:nvPr/>
        </p:nvSpPr>
        <p:spPr>
          <a:xfrm>
            <a:off x="489820" y="3902510"/>
            <a:ext cx="9069705" cy="2051137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Input-output formalism: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Relates what happens </a:t>
            </a:r>
            <a:r>
              <a:rPr lang="en-US" i="1" dirty="0" smtClean="0"/>
              <a:t>inside</a:t>
            </a:r>
            <a:r>
              <a:rPr lang="en-US" dirty="0" smtClean="0"/>
              <a:t> to what you see </a:t>
            </a:r>
            <a:r>
              <a:rPr lang="en-US" i="1" dirty="0" smtClean="0"/>
              <a:t>outside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435388" y="3389086"/>
            <a:ext cx="5270326" cy="620939"/>
          </a:xfrm>
          <a:prstGeom prst="rect">
            <a:avLst/>
          </a:prstGeom>
        </p:spPr>
        <p:txBody>
          <a:bodyPr vert="horz" lIns="100794" tIns="50397" rIns="100794" bIns="50397" rtlCol="0">
            <a:normAutofit fontScale="77500" lnSpcReduction="20000"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Can easily add pump fields, more levels, etc.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241207" y="4975573"/>
                <a:ext cx="3543855" cy="34727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ad>
                        <m:radPr>
                          <m:degHide m:val="on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𝜅</m:t>
                          </m:r>
                        </m:e>
                      </m:ra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1207" y="4975573"/>
                <a:ext cx="3543855" cy="347275"/>
              </a:xfrm>
              <a:prstGeom prst="rect">
                <a:avLst/>
              </a:prstGeom>
              <a:blipFill rotWithShape="0">
                <a:blip r:embed="rId5"/>
                <a:stretch>
                  <a:fillRect l="-516" t="-3509" r="-2410" b="-4035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5114925" y="5465190"/>
            <a:ext cx="4910124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Gardiner and </a:t>
            </a:r>
            <a:r>
              <a:rPr lang="en-US" b="1" dirty="0" err="1" smtClean="0">
                <a:solidFill>
                  <a:srgbClr val="C00000"/>
                </a:solidFill>
              </a:rPr>
              <a:t>Collett</a:t>
            </a:r>
            <a:r>
              <a:rPr lang="en-US" b="1" dirty="0" smtClean="0">
                <a:solidFill>
                  <a:srgbClr val="C00000"/>
                </a:solidFill>
              </a:rPr>
              <a:t>, PRA 31, 3761 (1985)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542925" y="5769932"/>
            <a:ext cx="9069705" cy="900830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An exact operator equation!</a:t>
            </a:r>
            <a:endParaRPr lang="en-US" i="1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819525" y="1647825"/>
                <a:ext cx="653576" cy="3434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9525" y="1647825"/>
                <a:ext cx="653576" cy="343492"/>
              </a:xfrm>
              <a:prstGeom prst="rect">
                <a:avLst/>
              </a:prstGeom>
              <a:blipFill rotWithShape="0">
                <a:blip r:embed="rId6"/>
                <a:stretch>
                  <a:fillRect l="-5607" r="-1869" b="-1578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Left Arrow 13"/>
          <p:cNvSpPr/>
          <p:nvPr/>
        </p:nvSpPr>
        <p:spPr>
          <a:xfrm>
            <a:off x="4134721" y="2079862"/>
            <a:ext cx="427800" cy="1219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768377" y="3160343"/>
                <a:ext cx="497508" cy="3434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8377" y="3160343"/>
                <a:ext cx="497508" cy="343492"/>
              </a:xfrm>
              <a:prstGeom prst="rect">
                <a:avLst/>
              </a:prstGeom>
              <a:blipFill rotWithShape="0">
                <a:blip r:embed="rId7"/>
                <a:stretch>
                  <a:fillRect l="-6098" r="-3659" b="-1754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ontent Placeholder 2"/>
          <p:cNvSpPr txBox="1">
            <a:spLocks/>
          </p:cNvSpPr>
          <p:nvPr/>
        </p:nvSpPr>
        <p:spPr>
          <a:xfrm>
            <a:off x="490916" y="6378488"/>
            <a:ext cx="9069705" cy="984337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There even exist standard “toolboxes” these days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e.g., S.M. Tan, Quantum Optics Toolbox for </a:t>
            </a:r>
            <a:r>
              <a:rPr lang="en-US" dirty="0" err="1" smtClean="0"/>
              <a:t>Matlab</a:t>
            </a:r>
            <a:endParaRPr lang="en-US" dirty="0" smtClean="0"/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val="425588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wait again…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3873" y="1008381"/>
                <a:ext cx="9069705" cy="2152258"/>
              </a:xfrm>
            </p:spPr>
            <p:txBody>
              <a:bodyPr/>
              <a:lstStyle/>
              <a:p>
                <a:r>
                  <a:rPr lang="en-US" dirty="0" smtClean="0"/>
                  <a:t>Spin model predicts this behavior as long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Even if we create a local “defect” by removing an atom, all </a:t>
                </a:r>
                <a:r>
                  <a:rPr lang="en-US" dirty="0" err="1" smtClean="0"/>
                  <a:t>spacings</a:t>
                </a:r>
                <a:r>
                  <a:rPr lang="en-US" dirty="0" smtClean="0"/>
                  <a:t> remain multiples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So nothing changes besides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→(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−1)</m:t>
                    </m:r>
                  </m:oMath>
                </a14:m>
                <a:r>
                  <a:rPr lang="en-US" dirty="0" smtClean="0"/>
                  <a:t>???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873" y="1008381"/>
                <a:ext cx="9069705" cy="2152258"/>
              </a:xfrm>
              <a:blipFill rotWithShape="0">
                <a:blip r:embed="rId2"/>
                <a:stretch>
                  <a:fillRect l="-941" t="-198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Content Placeholder 2"/>
          <p:cNvSpPr txBox="1">
            <a:spLocks/>
          </p:cNvSpPr>
          <p:nvPr/>
        </p:nvSpPr>
        <p:spPr>
          <a:xfrm>
            <a:off x="5775325" y="3597275"/>
            <a:ext cx="4200524" cy="2379345"/>
          </a:xfrm>
          <a:prstGeom prst="rect">
            <a:avLst/>
          </a:prstGeom>
          <a:solidFill>
            <a:schemeClr val="bg1"/>
          </a:solidFill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No local “healing” length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All atoms re-equilibrate to defect equally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Unique feature of infinite-range interactions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14325" y="3171825"/>
            <a:ext cx="5292450" cy="3807544"/>
            <a:chOff x="85725" y="1952625"/>
            <a:chExt cx="5292450" cy="3807544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5" y="1952625"/>
              <a:ext cx="5292450" cy="3429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Multiply 16"/>
            <p:cNvSpPr/>
            <p:nvPr/>
          </p:nvSpPr>
          <p:spPr>
            <a:xfrm>
              <a:off x="2190749" y="4729161"/>
              <a:ext cx="228600" cy="457200"/>
            </a:xfrm>
            <a:prstGeom prst="mathMultiply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52485" y="5410201"/>
              <a:ext cx="4191000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Single atom deleted from lattice</a:t>
              </a:r>
              <a:endParaRPr lang="en-GB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205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Atomic cavities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715645"/>
          </a:xfrm>
        </p:spPr>
        <p:txBody>
          <a:bodyPr/>
          <a:lstStyle/>
          <a:p>
            <a:r>
              <a:rPr lang="en-US" dirty="0" smtClean="0"/>
              <a:t>What can we do with good mirrors? Build cavities!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925" y="2285664"/>
            <a:ext cx="5691187" cy="1571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502920" y="1617980"/>
            <a:ext cx="9069705" cy="7156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Consider the following configuration: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638425" y="3857623"/>
            <a:ext cx="1638300" cy="1033054"/>
            <a:chOff x="2638425" y="3857623"/>
            <a:chExt cx="1638300" cy="1033054"/>
          </a:xfrm>
        </p:grpSpPr>
        <p:sp>
          <p:nvSpPr>
            <p:cNvPr id="7" name="Left Brace 6"/>
            <p:cNvSpPr/>
            <p:nvPr/>
          </p:nvSpPr>
          <p:spPr>
            <a:xfrm rot="16200000">
              <a:off x="3305174" y="3190874"/>
              <a:ext cx="304801" cy="1638300"/>
            </a:xfrm>
            <a:prstGeom prst="lef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2689225" y="4283075"/>
                  <a:ext cx="1524000" cy="6076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 smtClean="0"/>
                    <a:t>Mirror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𝑀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89225" y="4283075"/>
                  <a:ext cx="1524000" cy="607602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t="-9091" b="-1010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5" name="Group 14"/>
          <p:cNvGrpSpPr/>
          <p:nvPr/>
        </p:nvGrpSpPr>
        <p:grpSpPr>
          <a:xfrm>
            <a:off x="5686425" y="3857625"/>
            <a:ext cx="1638300" cy="1033054"/>
            <a:chOff x="5686425" y="3857625"/>
            <a:chExt cx="1638300" cy="1033054"/>
          </a:xfrm>
        </p:grpSpPr>
        <p:sp>
          <p:nvSpPr>
            <p:cNvPr id="9" name="Left Brace 8"/>
            <p:cNvSpPr/>
            <p:nvPr/>
          </p:nvSpPr>
          <p:spPr>
            <a:xfrm rot="16200000">
              <a:off x="6353174" y="3190876"/>
              <a:ext cx="304801" cy="1638300"/>
            </a:xfrm>
            <a:prstGeom prst="lef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5737225" y="4283077"/>
                  <a:ext cx="1524000" cy="6076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 smtClean="0"/>
                    <a:t>Mirror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𝑀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7225" y="4283077"/>
                  <a:ext cx="1524000" cy="60760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t="-9091" b="-1010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6" name="Group 15"/>
          <p:cNvGrpSpPr/>
          <p:nvPr/>
        </p:nvGrpSpPr>
        <p:grpSpPr>
          <a:xfrm>
            <a:off x="4225925" y="4162425"/>
            <a:ext cx="5613400" cy="1111968"/>
            <a:chOff x="4225925" y="4162425"/>
            <a:chExt cx="5613400" cy="111196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4225925" y="4162425"/>
                  <a:ext cx="1524000" cy="10899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 smtClean="0"/>
                    <a:t>“Impurity” atom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25925" y="4162425"/>
                  <a:ext cx="1524000" cy="1089914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t="-5028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TextBox 11"/>
            <p:cNvSpPr txBox="1"/>
            <p:nvPr/>
          </p:nvSpPr>
          <p:spPr>
            <a:xfrm>
              <a:off x="5648325" y="4924425"/>
              <a:ext cx="4191000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Impurity sits in antinode of cavity</a:t>
              </a:r>
              <a:endParaRPr lang="en-GB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98475" y="5351780"/>
            <a:ext cx="9069705" cy="2233295"/>
            <a:chOff x="498475" y="5351780"/>
            <a:chExt cx="9069705" cy="2233295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76625" y="5756372"/>
              <a:ext cx="3119760" cy="1828703"/>
            </a:xfrm>
            <a:prstGeom prst="rect">
              <a:avLst/>
            </a:prstGeom>
          </p:spPr>
        </p:pic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498475" y="5351780"/>
              <a:ext cx="9069705" cy="715645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Does the system behave like Jaynes-Cummings model?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37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Numerical results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710883"/>
          </a:xfrm>
        </p:spPr>
        <p:txBody>
          <a:bodyPr/>
          <a:lstStyle/>
          <a:p>
            <a:r>
              <a:rPr lang="en-US" dirty="0" smtClean="0"/>
              <a:t>Let’s drive the impurity atom on its own: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 txBox="1">
                <a:spLocks/>
              </p:cNvSpPr>
              <p:nvPr/>
            </p:nvSpPr>
            <p:spPr>
              <a:xfrm>
                <a:off x="498156" y="5457825"/>
                <a:ext cx="9069705" cy="1981200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rmAutofit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00B0F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00B0F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00B0F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00B0F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00B0F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FF0000"/>
                  </a:buClr>
                </a:pPr>
                <a:r>
                  <a:rPr lang="en-US" dirty="0" smtClean="0">
                    <a:solidFill>
                      <a:schemeClr val="tx1"/>
                    </a:solidFill>
                  </a:rPr>
                  <a:t>Normal-mode splitting consistent with strong coupling regime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𝑔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≫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𝜅</m:t>
                    </m:r>
                  </m:oMath>
                </a14:m>
                <a:endParaRPr lang="en-GB" dirty="0" smtClean="0">
                  <a:solidFill>
                    <a:schemeClr val="tx1"/>
                  </a:solidFill>
                </a:endParaRPr>
              </a:p>
              <a:p>
                <a:pPr lvl="1">
                  <a:buClr>
                    <a:srgbClr val="FF0000"/>
                  </a:buClr>
                </a:pPr>
                <a:r>
                  <a:rPr lang="en-US" dirty="0" smtClean="0">
                    <a:solidFill>
                      <a:schemeClr val="tx1"/>
                    </a:solidFill>
                  </a:rPr>
                  <a:t>Occurs for very low mirror atom number, </a:t>
                </a:r>
                <a:r>
                  <a:rPr lang="en-US" i="1" dirty="0" smtClean="0">
                    <a:solidFill>
                      <a:schemeClr val="tx1"/>
                    </a:solidFill>
                  </a:rPr>
                  <a:t>g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 scales with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𝑁</m:t>
                        </m:r>
                      </m:e>
                    </m:rad>
                  </m:oMath>
                </a14:m>
                <a:endParaRPr lang="en-GB" dirty="0" smtClean="0">
                  <a:solidFill>
                    <a:schemeClr val="tx1"/>
                  </a:solidFill>
                </a:endParaRPr>
              </a:p>
              <a:p>
                <a:pPr lvl="1">
                  <a:buClr>
                    <a:srgbClr val="FF0000"/>
                  </a:buClr>
                </a:pPr>
                <a:r>
                  <a:rPr lang="en-US" dirty="0" smtClean="0">
                    <a:solidFill>
                      <a:schemeClr val="tx1"/>
                    </a:solidFill>
                  </a:rPr>
                  <a:t>No apparent change in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𝜅</m:t>
                    </m:r>
                  </m:oMath>
                </a14:m>
                <a:r>
                  <a:rPr lang="en-GB" dirty="0" smtClean="0">
                    <a:solidFill>
                      <a:schemeClr val="tx1"/>
                    </a:solidFill>
                  </a:rPr>
                  <a:t> vs. </a:t>
                </a:r>
                <a:r>
                  <a:rPr lang="en-GB" dirty="0">
                    <a:solidFill>
                      <a:schemeClr val="tx1"/>
                    </a:solidFill>
                  </a:rPr>
                  <a:t>N</a:t>
                </a:r>
                <a:endParaRPr lang="en-GB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156" y="5457825"/>
                <a:ext cx="9069705" cy="1981200"/>
              </a:xfrm>
              <a:prstGeom prst="rect">
                <a:avLst/>
              </a:prstGeom>
              <a:blipFill rotWithShape="0">
                <a:blip r:embed="rId2"/>
                <a:stretch>
                  <a:fillRect l="-941" t="-369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990725" y="1571625"/>
                <a:ext cx="5486400" cy="468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/>
                  <a:t>Spin model   +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drive</m:t>
                        </m:r>
                      </m:sub>
                    </m:sSub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Sup>
                      <m:sSub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𝑒𝑔</m:t>
                        </m:r>
                      </m:sub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𝑖𝑚𝑝</m:t>
                        </m:r>
                      </m:sup>
                    </m:sSubSup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s-ES" sz="2000" dirty="0" smtClean="0">
                    <a:solidFill>
                      <a:srgbClr val="FF0000"/>
                    </a:solidFill>
                  </a:rPr>
                  <a:t>)</a:t>
                </a:r>
                <a:endParaRPr lang="es-E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0725" y="1571625"/>
                <a:ext cx="5486400" cy="468526"/>
              </a:xfrm>
              <a:prstGeom prst="rect">
                <a:avLst/>
              </a:prstGeom>
              <a:blipFill rotWithShape="0">
                <a:blip r:embed="rId5"/>
                <a:stretch>
                  <a:fillRect l="-1222" t="-1299" b="-1428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504825" y="2232342"/>
            <a:ext cx="9105900" cy="3220721"/>
            <a:chOff x="504825" y="2232342"/>
            <a:chExt cx="9105900" cy="3220721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4925" y="2881313"/>
              <a:ext cx="4029750" cy="2571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5419725" y="2974257"/>
                  <a:ext cx="4191000" cy="1895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𝚪</m:t>
                            </m:r>
                          </m:e>
                          <m:sub>
                            <m:r>
                              <a:rPr lang="en-US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𝟏</m:t>
                            </m:r>
                            <m:r>
                              <a:rPr lang="en-US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𝑫</m:t>
                            </m:r>
                          </m:sub>
                        </m:sSub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f>
                          <m:fPr>
                            <m:type m:val="lin"/>
                            <m:ctrlPr>
                              <a:rPr lang="en-US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1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𝚪</m:t>
                            </m:r>
                            <m:r>
                              <a:rPr lang="en-US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′</m:t>
                            </m:r>
                          </m:num>
                          <m:den>
                            <m:r>
                              <a:rPr lang="en-US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𝟒</m:t>
                            </m:r>
                          </m:den>
                        </m:f>
                      </m:oMath>
                    </m:oMathPara>
                  </a14:m>
                  <a:endParaRPr lang="en-US" b="1" dirty="0" smtClean="0">
                    <a:solidFill>
                      <a:schemeClr val="tx1"/>
                    </a:solidFill>
                  </a:endParaRPr>
                </a:p>
                <a:p>
                  <a:endParaRPr lang="en-GB" b="1" dirty="0" smtClean="0">
                    <a:solidFill>
                      <a:schemeClr val="tx1"/>
                    </a:solidFill>
                  </a:endParaRPr>
                </a:p>
                <a:p>
                  <a:r>
                    <a:rPr lang="en-GB" b="1" dirty="0" smtClean="0"/>
                    <a:t>Reflectance of atomic mirrors:</a:t>
                  </a:r>
                </a:p>
                <a:p>
                  <a:r>
                    <a:rPr lang="en-GB" dirty="0" smtClean="0"/>
                    <a:t>R=0.96 for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=300</m:t>
                      </m:r>
                    </m:oMath>
                  </a14:m>
                  <a:r>
                    <a:rPr lang="en-GB" dirty="0" smtClean="0">
                      <a:solidFill>
                        <a:schemeClr val="tx1"/>
                      </a:solidFill>
                    </a:rPr>
                    <a:t> mirror atoms</a:t>
                  </a:r>
                </a:p>
                <a:p>
                  <a:r>
                    <a:rPr lang="en-GB" dirty="0" smtClean="0"/>
                    <a:t>R=0.988 </a:t>
                  </a:r>
                  <a:r>
                    <a:rPr lang="en-GB" dirty="0"/>
                    <a:t>for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10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00</m:t>
                      </m:r>
                    </m:oMath>
                  </a14:m>
                  <a:endParaRPr lang="en-GB" dirty="0"/>
                </a:p>
                <a:p>
                  <a:r>
                    <a:rPr lang="en-GB" dirty="0" smtClean="0"/>
                    <a:t>R=0.996 </a:t>
                  </a:r>
                  <a:r>
                    <a:rPr lang="en-GB" dirty="0"/>
                    <a:t>for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00</m:t>
                      </m:r>
                    </m:oMath>
                  </a14:m>
                  <a:endParaRPr lang="en-GB" dirty="0"/>
                </a:p>
                <a:p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19725" y="2974257"/>
                  <a:ext cx="4191000" cy="1895775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1163" t="-23473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504825" y="2232342"/>
              <a:ext cx="9069705" cy="710883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Spectrum of </a:t>
              </a:r>
              <a:r>
                <a:rPr lang="en-US" dirty="0"/>
                <a:t>i</a:t>
              </a:r>
              <a:r>
                <a:rPr lang="en-US" dirty="0" smtClean="0"/>
                <a:t>ntra-cavity intensity versus drive frequency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6612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with conventional cavity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3873" y="1008380"/>
                <a:ext cx="9069705" cy="677545"/>
              </a:xfrm>
            </p:spPr>
            <p:txBody>
              <a:bodyPr/>
              <a:lstStyle/>
              <a:p>
                <a:r>
                  <a:rPr lang="en-US" dirty="0" smtClean="0"/>
                  <a:t>Cs atom in Fabry-Perot cavity,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/>
                          </a:rPr>
                          <m:t>beam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=1 </m:t>
                    </m:r>
                    <m:r>
                      <a:rPr lang="en-US" b="0" i="1" smtClean="0">
                        <a:latin typeface="Cambria Math"/>
                      </a:rPr>
                      <m:t>𝜇</m:t>
                    </m:r>
                  </m:oMath>
                </a14:m>
                <a:r>
                  <a:rPr lang="en-GB" dirty="0" smtClean="0"/>
                  <a:t>m,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b="0" i="1" smtClean="0">
                        <a:latin typeface="Cambria Math"/>
                      </a:rPr>
                      <m:t>~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0.999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873" y="1008380"/>
                <a:ext cx="9069705" cy="677545"/>
              </a:xfrm>
              <a:blipFill rotWithShape="0">
                <a:blip r:embed="rId2"/>
                <a:stretch>
                  <a:fillRect l="-941" t="-625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1913664" y="1685925"/>
            <a:ext cx="6173061" cy="4152900"/>
            <a:chOff x="1838325" y="1685925"/>
            <a:chExt cx="6173061" cy="4152900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8325" y="1685925"/>
              <a:ext cx="6173061" cy="4152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/>
                <p:cNvSpPr txBox="1"/>
                <p:nvPr/>
              </p:nvSpPr>
              <p:spPr>
                <a:xfrm>
                  <a:off x="4579144" y="3321844"/>
                  <a:ext cx="434734" cy="4358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Γ</m:t>
                        </m:r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4" name="Text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9144" y="3321844"/>
                  <a:ext cx="434734" cy="43582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5016242" y="3857625"/>
                  <a:ext cx="1346459" cy="73969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g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∝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2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𝐿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1/2</m:t>
                                </m:r>
                              </m:sup>
                            </m:sSup>
                          </m:den>
                        </m:f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16242" y="3857625"/>
                  <a:ext cx="1346459" cy="73969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4883944" y="2333625"/>
                  <a:ext cx="1001877" cy="73539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/>
                          </a:rPr>
                          <m:t>𝜅</m:t>
                        </m:r>
                        <m:r>
                          <a:rPr lang="en-US" sz="2400" b="0" i="1" smtClean="0">
                            <a:latin typeface="Cambria Math"/>
                          </a:rPr>
                          <m:t>∝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/>
                              </a:rPr>
                              <m:t>𝐿</m:t>
                            </m:r>
                          </m:den>
                        </m:f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83944" y="2333625"/>
                  <a:ext cx="1001877" cy="735394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" name="Content Placeholder 2"/>
          <p:cNvSpPr txBox="1">
            <a:spLocks/>
          </p:cNvSpPr>
          <p:nvPr/>
        </p:nvSpPr>
        <p:spPr>
          <a:xfrm>
            <a:off x="498156" y="6075680"/>
            <a:ext cx="9069705" cy="1134745"/>
          </a:xfrm>
          <a:prstGeom prst="rect">
            <a:avLst/>
          </a:prstGeom>
        </p:spPr>
        <p:txBody>
          <a:bodyPr vert="horz" lIns="100794" tIns="50397" rIns="100794" bIns="50397" rtlCol="0">
            <a:normAutofit fontScale="92500" lnSpcReduction="10000"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00B0F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00B0F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00B0F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00B0F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00B0F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</a:pPr>
            <a:r>
              <a:rPr lang="en-US" dirty="0" smtClean="0">
                <a:solidFill>
                  <a:schemeClr val="tx1"/>
                </a:solidFill>
              </a:rPr>
              <a:t>Never reach the strong coupling regime for any cavity length (no reversible dynamics)</a:t>
            </a:r>
          </a:p>
          <a:p>
            <a:pPr>
              <a:buClr>
                <a:srgbClr val="FF0000"/>
              </a:buClr>
            </a:pPr>
            <a:r>
              <a:rPr lang="en-US" dirty="0" smtClean="0">
                <a:solidFill>
                  <a:schemeClr val="tx1"/>
                </a:solidFill>
              </a:rPr>
              <a:t>Very different scaling than the atomic mirrors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74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Mapping onto J-C model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639445"/>
          </a:xfrm>
        </p:spPr>
        <p:txBody>
          <a:bodyPr/>
          <a:lstStyle/>
          <a:p>
            <a:r>
              <a:rPr lang="en-US" dirty="0" smtClean="0"/>
              <a:t>Start from the general quantum spin model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484309" y="1571625"/>
                <a:ext cx="5069016" cy="9676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eff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Γ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sub>
                          </m:sSub>
                        </m:num>
                        <m:den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  <m:brk m:alnAt="7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a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ll</m:t>
                          </m:r>
                          <m: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pairs</m:t>
                          </m:r>
                        </m:sub>
                        <m:sup/>
                        <m:e>
                          <m:sSubSup>
                            <m:sSub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𝑒𝑔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𝑔𝑒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p>
                          </m:sSubSup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sSub>
                                <m:sSubPr>
                                  <m:ctrlP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sSub>
                                <m:sSubPr>
                                  <m:ctrlP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GB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4309" y="1571625"/>
                <a:ext cx="5069016" cy="96763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504825" y="2562225"/>
            <a:ext cx="9069705" cy="2241550"/>
            <a:chOff x="504825" y="2562225"/>
            <a:chExt cx="9069705" cy="2241550"/>
          </a:xfrm>
        </p:grpSpPr>
        <p:sp>
          <p:nvSpPr>
            <p:cNvPr id="6" name="Content Placeholder 2"/>
            <p:cNvSpPr txBox="1">
              <a:spLocks/>
            </p:cNvSpPr>
            <p:nvPr/>
          </p:nvSpPr>
          <p:spPr>
            <a:xfrm>
              <a:off x="504825" y="2562225"/>
              <a:ext cx="9069705" cy="1172845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Specialize to the case where the atomic positions correspond to the “atomic cavity”</a:t>
              </a:r>
              <a:endParaRPr lang="es-E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1718406" y="3552825"/>
                  <a:ext cx="6063519" cy="7338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eff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𝑒𝑔</m:t>
                                </m:r>
                              </m:sub>
                              <m:sup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𝑖𝑚𝑝</m:t>
                                </m:r>
                              </m:sup>
                            </m:sSub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</m:d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Γ</m:t>
                            </m:r>
                          </m:num>
                          <m:den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Sup>
                          <m:sSub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𝑒𝑒</m:t>
                            </m:r>
                          </m:sub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𝑖𝑚𝑝</m:t>
                            </m:r>
                          </m:sup>
                        </m:sSub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𝜅</m:t>
                            </m:r>
                          </m:num>
                          <m:den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†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oMath>
                    </m:oMathPara>
                  </a14:m>
                  <a:endParaRPr lang="en-GB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18406" y="3552825"/>
                  <a:ext cx="6063519" cy="733855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TextBox 8"/>
            <p:cNvSpPr txBox="1"/>
            <p:nvPr/>
          </p:nvSpPr>
          <p:spPr>
            <a:xfrm>
              <a:off x="2765425" y="4453807"/>
              <a:ext cx="4953000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Exactly the Jaynes-Cummings model!</a:t>
              </a:r>
              <a:endParaRPr lang="en-GB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Content Placeholder 2"/>
          <p:cNvSpPr txBox="1">
            <a:spLocks/>
          </p:cNvSpPr>
          <p:nvPr/>
        </p:nvSpPr>
        <p:spPr>
          <a:xfrm>
            <a:off x="498475" y="5076825"/>
            <a:ext cx="9069705" cy="11728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Parameters: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847725" y="5610225"/>
                <a:ext cx="8991600" cy="5788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sub>
                            </m:sSub>
                          </m:e>
                        </m:rad>
                      </m:den>
                    </m:f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nary>
                          <m:naryPr>
                            <m:chr m:val="∑"/>
                            <m:supHide m:val="on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sz="24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𝜖</m:t>
                            </m:r>
                            <m:r>
                              <m:rPr>
                                <m:sty m:val="p"/>
                                <m:brk m:alnAt="7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eft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mirror</m:t>
                            </m:r>
                          </m:sub>
                          <m:sup/>
                          <m:e>
                            <m:sSubSup>
                              <m:sSubSup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𝑔𝑒</m:t>
                                </m:r>
                              </m:sub>
                              <m:sup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p>
                            </m:sSubSup>
                          </m:e>
                        </m:nary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nary>
                          <m:naryPr>
                            <m:chr m:val="∑"/>
                            <m:supHide m:val="on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sz="24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𝜖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right</m:t>
                            </m:r>
                            <m:r>
                              <a:rPr lang="en-US" sz="240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mirror</m:t>
                            </m:r>
                          </m:sub>
                          <m:sup/>
                          <m:e>
                            <m:sSubSup>
                              <m:sSubSup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𝑔𝑒</m:t>
                                </m:r>
                              </m:sub>
                              <m:sup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p>
                            </m:sSubSup>
                          </m:e>
                        </m:nary>
                      </m:e>
                    </m:d>
                  </m:oMath>
                </a14:m>
                <a:r>
                  <a:rPr lang="es-ES" sz="2400" dirty="0" smtClean="0"/>
                  <a:t>   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†</m:t>
                            </m:r>
                          </m:sup>
                        </m:sSup>
                      </m:e>
                    </m:d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≈1</m:t>
                    </m:r>
                  </m:oMath>
                </a14:m>
                <a:endParaRPr lang="es-ES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725" y="5610225"/>
                <a:ext cx="8991600" cy="578876"/>
              </a:xfrm>
              <a:prstGeom prst="rect">
                <a:avLst/>
              </a:prstGeom>
              <a:blipFill rotWithShape="0">
                <a:blip r:embed="rId4"/>
                <a:stretch>
                  <a:fillRect b="-2105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457325" y="6448425"/>
                <a:ext cx="6940683" cy="508281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𝑔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𝐷</m:t>
                          </m:r>
                        </m:sub>
                      </m:sSub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/2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        ≫       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Γ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𝐷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  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𝜅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</m:oMath>
                  </m:oMathPara>
                </a14:m>
                <a:endParaRPr lang="en-GB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7325" y="6448425"/>
                <a:ext cx="6940683" cy="50828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 w="254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755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Significance of result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2239645"/>
          </a:xfrm>
        </p:spPr>
        <p:txBody>
          <a:bodyPr/>
          <a:lstStyle/>
          <a:p>
            <a:r>
              <a:rPr lang="en-US" dirty="0" smtClean="0"/>
              <a:t>The cavity “photon” is actually a spin wave excitation of mirror atoms (superposition of excited mirror atoms)</a:t>
            </a:r>
          </a:p>
          <a:p>
            <a:pPr lvl="1"/>
            <a:r>
              <a:rPr lang="en-US" dirty="0" smtClean="0"/>
              <a:t>Mostly material energy as opposed to electromagnetic</a:t>
            </a:r>
          </a:p>
          <a:p>
            <a:r>
              <a:rPr lang="en-US" dirty="0" smtClean="0"/>
              <a:t>Can reach strong coupling even with low-finesse mirrors</a:t>
            </a:r>
            <a:endParaRPr lang="es-E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98475" y="4818380"/>
            <a:ext cx="9069705" cy="26206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System has all the functionality of normal J-C model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PLUS the atomic mirrors have quantum functionality, as compared to classical mirrors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We have turned an ensemble of atoms into a highly nonlinear system!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1228725" y="2943225"/>
            <a:ext cx="6172200" cy="1835140"/>
            <a:chOff x="1228725" y="2943225"/>
            <a:chExt cx="6172200" cy="183514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8725" y="2943225"/>
              <a:ext cx="2667000" cy="183514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4048125" y="3705225"/>
                  <a:ext cx="3352800" cy="8593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𝐑𝐚𝐛𝐢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𝐨𝐬𝐜𝐢𝐥𝐥𝐚𝐭𝐢𝐨𝐧𝐬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𝐨𝐟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𝐞𝐱𝐜𝐢𝐭𝐞𝐝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𝐬𝐭𝐚𝐭𝐞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𝐩𝐨𝐩𝐮𝐥𝐚𝐭𝐢𝐨𝐧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𝐨𝐟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𝐢𝐦𝐩𝐮𝐫𝐢𝐭𝐲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𝐚𝐭𝐨𝐦</m:t>
                        </m:r>
                      </m:oMath>
                    </m:oMathPara>
                  </a14:m>
                  <a:endParaRPr lang="en-US" b="1" dirty="0" smtClean="0">
                    <a:solidFill>
                      <a:srgbClr val="C00000"/>
                    </a:solidFill>
                  </a:endParaRPr>
                </a:p>
                <a:p>
                  <a:endParaRPr lang="en-GB" dirty="0" smtClean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48125" y="3705225"/>
                  <a:ext cx="3352800" cy="859338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r="-21091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54213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" y="3389025"/>
            <a:ext cx="10067924" cy="84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#3:</a:t>
            </a:r>
            <a:br>
              <a:rPr lang="en-US" dirty="0" smtClean="0"/>
            </a:br>
            <a:r>
              <a:rPr lang="en-US" dirty="0" smtClean="0"/>
              <a:t>Self-organization of atoms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147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1782445"/>
          </a:xfrm>
        </p:spPr>
        <p:txBody>
          <a:bodyPr/>
          <a:lstStyle/>
          <a:p>
            <a:r>
              <a:rPr lang="en-US" dirty="0" smtClean="0"/>
              <a:t>Atoms coupled to waveguides can act as very good mirrors</a:t>
            </a:r>
          </a:p>
          <a:p>
            <a:r>
              <a:rPr lang="en-US" dirty="0" smtClean="0"/>
              <a:t>But atoms are also very light mass – reflecting a photon leads to a large force</a:t>
            </a:r>
            <a:endParaRPr lang="es-E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4825" y="2837180"/>
            <a:ext cx="9069705" cy="1782445"/>
          </a:xfrm>
          <a:prstGeom prst="rect">
            <a:avLst/>
          </a:prstGeom>
        </p:spPr>
        <p:txBody>
          <a:bodyPr vert="horz" lIns="100794" tIns="50397" rIns="100794" bIns="50397" rtlCol="0">
            <a:normAutofit lnSpcReduction="10000"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If atoms are free to move, possibly rich interplay between: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Atomic positions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Optical response/scattering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Optical forces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2920" y="5123180"/>
            <a:ext cx="9069705" cy="17824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Any interesting emergent phenomena?</a:t>
            </a:r>
          </a:p>
        </p:txBody>
      </p:sp>
    </p:spTree>
    <p:extLst>
      <p:ext uri="{BB962C8B-B14F-4D97-AF65-F5344CB8AC3E}">
        <p14:creationId xmlns:p14="http://schemas.microsoft.com/office/powerpoint/2010/main" val="149324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639445"/>
          </a:xfrm>
        </p:spPr>
        <p:txBody>
          <a:bodyPr/>
          <a:lstStyle/>
          <a:p>
            <a:r>
              <a:rPr lang="en-US" dirty="0" smtClean="0"/>
              <a:t>Generic spin model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066925" y="1495425"/>
                <a:ext cx="5748881" cy="9676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eff</m:t>
                          </m:r>
                        </m:sub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(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𝑐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)</m:t>
                          </m:r>
                        </m:sup>
                      </m:sSub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Γ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sub>
                          </m:sSub>
                        </m:num>
                        <m:den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  <m:brk m:alnAt="7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a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ll</m:t>
                          </m:r>
                          <m: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pairs</m:t>
                          </m:r>
                        </m:sub>
                        <m:sup/>
                        <m:e>
                          <m:sSubSup>
                            <m:sSub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𝑒𝑔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𝑔𝑒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p>
                          </m:sSubSup>
                          <m:func>
                            <m:func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𝑘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0</m:t>
                                      </m:r>
                                    </m:sub>
                                  </m:sSub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en-US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en-US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</m:func>
                        </m:e>
                      </m:nary>
                    </m:oMath>
                  </m:oMathPara>
                </a14:m>
                <a:endParaRPr lang="en-GB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925" y="1495425"/>
                <a:ext cx="5748881" cy="96763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692903" y="2492375"/>
                <a:ext cx="6717672" cy="9676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𝐿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Γ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sub>
                          </m:sSub>
                        </m:num>
                        <m:den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  <m:brk m:alnAt="7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a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ll</m:t>
                          </m:r>
                          <m: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pairs</m:t>
                          </m:r>
                        </m:sub>
                        <m:sup/>
                        <m:e>
                          <m:sSubSup>
                            <m:sSub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𝑒𝑔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𝑔𝑒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p>
                          </m:sSubSup>
                          <m:func>
                            <m:func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𝑘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0</m:t>
                                      </m:r>
                                    </m:sub>
                                  </m:sSub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en-US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en-US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</m:func>
                        </m:e>
                      </m:nary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en-US" sz="2400" b="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903" y="2492375"/>
                <a:ext cx="6717672" cy="96763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roup 32"/>
          <p:cNvGrpSpPr/>
          <p:nvPr/>
        </p:nvGrpSpPr>
        <p:grpSpPr>
          <a:xfrm>
            <a:off x="1409185" y="3705225"/>
            <a:ext cx="6753740" cy="1853071"/>
            <a:chOff x="1762125" y="3881439"/>
            <a:chExt cx="6753740" cy="1853071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2125" y="5107875"/>
              <a:ext cx="6753740" cy="349950"/>
            </a:xfrm>
            <a:prstGeom prst="rect">
              <a:avLst/>
            </a:prstGeom>
            <a:noFill/>
            <a:effectLst/>
          </p:spPr>
        </p:pic>
        <p:grpSp>
          <p:nvGrpSpPr>
            <p:cNvPr id="7" name="Group 6"/>
            <p:cNvGrpSpPr/>
            <p:nvPr/>
          </p:nvGrpSpPr>
          <p:grpSpPr>
            <a:xfrm>
              <a:off x="2295525" y="3881439"/>
              <a:ext cx="1371600" cy="1371600"/>
              <a:chOff x="4338637" y="5222025"/>
              <a:chExt cx="1371600" cy="1371600"/>
            </a:xfrm>
          </p:grpSpPr>
          <p:sp>
            <p:nvSpPr>
              <p:cNvPr id="8" name="Line 20"/>
              <p:cNvSpPr>
                <a:spLocks noChangeShapeType="1"/>
              </p:cNvSpPr>
              <p:nvPr/>
            </p:nvSpPr>
            <p:spPr bwMode="auto">
              <a:xfrm>
                <a:off x="4822824" y="6149125"/>
                <a:ext cx="280987" cy="15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Line 23"/>
              <p:cNvSpPr>
                <a:spLocks noChangeShapeType="1"/>
              </p:cNvSpPr>
              <p:nvPr/>
            </p:nvSpPr>
            <p:spPr bwMode="auto">
              <a:xfrm>
                <a:off x="4822824" y="5601436"/>
                <a:ext cx="280987" cy="1588"/>
              </a:xfrm>
              <a:prstGeom prst="line">
                <a:avLst/>
              </a:prstGeom>
              <a:noFill/>
              <a:ln w="3672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Oval 24"/>
              <p:cNvSpPr>
                <a:spLocks noChangeArrowheads="1"/>
              </p:cNvSpPr>
              <p:nvPr/>
            </p:nvSpPr>
            <p:spPr bwMode="auto">
              <a:xfrm>
                <a:off x="4338637" y="5222025"/>
                <a:ext cx="1371600" cy="1371600"/>
              </a:xfrm>
              <a:prstGeom prst="ellipse">
                <a:avLst/>
              </a:prstGeom>
              <a:noFill/>
              <a:ln w="36720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 bwMode="auto">
              <a:xfrm>
                <a:off x="4891086" y="6079275"/>
                <a:ext cx="152400" cy="1524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Box 11"/>
                  <p:cNvSpPr txBox="1"/>
                  <p:nvPr/>
                </p:nvSpPr>
                <p:spPr>
                  <a:xfrm>
                    <a:off x="5007930" y="5958626"/>
                    <a:ext cx="591380" cy="3785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|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𝑔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〉</m:t>
                          </m:r>
                        </m:oMath>
                      </m:oMathPara>
                    </a14:m>
                    <a:endParaRPr lang="en-GB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1" name="TextBox 3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07930" y="5958626"/>
                    <a:ext cx="591380" cy="378565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 b="-15873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/>
                  <p:cNvSpPr txBox="1"/>
                  <p:nvPr/>
                </p:nvSpPr>
                <p:spPr>
                  <a:xfrm>
                    <a:off x="4991101" y="5396650"/>
                    <a:ext cx="562205" cy="3785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|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𝑒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〉</m:t>
                          </m:r>
                        </m:oMath>
                      </m:oMathPara>
                    </a14:m>
                    <a:endParaRPr lang="en-GB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2" name="TextBox 3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91101" y="5396650"/>
                    <a:ext cx="562205" cy="378565"/>
                  </a:xfrm>
                  <a:prstGeom prst="rect">
                    <a:avLst/>
                  </a:prstGeom>
                  <a:blipFill rotWithShape="1">
                    <a:blip r:embed="rId7"/>
                    <a:stretch>
                      <a:fillRect b="-1774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4" name="Group 13"/>
            <p:cNvGrpSpPr/>
            <p:nvPr/>
          </p:nvGrpSpPr>
          <p:grpSpPr>
            <a:xfrm>
              <a:off x="4124325" y="3888639"/>
              <a:ext cx="1371600" cy="1371600"/>
              <a:chOff x="4338637" y="5222025"/>
              <a:chExt cx="1371600" cy="1371600"/>
            </a:xfrm>
          </p:grpSpPr>
          <p:sp>
            <p:nvSpPr>
              <p:cNvPr id="15" name="Line 20"/>
              <p:cNvSpPr>
                <a:spLocks noChangeShapeType="1"/>
              </p:cNvSpPr>
              <p:nvPr/>
            </p:nvSpPr>
            <p:spPr bwMode="auto">
              <a:xfrm>
                <a:off x="4822824" y="6149125"/>
                <a:ext cx="280987" cy="15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Line 23"/>
              <p:cNvSpPr>
                <a:spLocks noChangeShapeType="1"/>
              </p:cNvSpPr>
              <p:nvPr/>
            </p:nvSpPr>
            <p:spPr bwMode="auto">
              <a:xfrm>
                <a:off x="4822824" y="5601436"/>
                <a:ext cx="280987" cy="1588"/>
              </a:xfrm>
              <a:prstGeom prst="line">
                <a:avLst/>
              </a:prstGeom>
              <a:noFill/>
              <a:ln w="3672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Oval 24"/>
              <p:cNvSpPr>
                <a:spLocks noChangeArrowheads="1"/>
              </p:cNvSpPr>
              <p:nvPr/>
            </p:nvSpPr>
            <p:spPr bwMode="auto">
              <a:xfrm>
                <a:off x="4338637" y="5222025"/>
                <a:ext cx="1371600" cy="1371600"/>
              </a:xfrm>
              <a:prstGeom prst="ellipse">
                <a:avLst/>
              </a:prstGeom>
              <a:noFill/>
              <a:ln w="36720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 bwMode="auto">
              <a:xfrm>
                <a:off x="4891086" y="6041176"/>
                <a:ext cx="152400" cy="1524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5007930" y="5958626"/>
                    <a:ext cx="591380" cy="3785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|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𝑔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〉</m:t>
                          </m:r>
                        </m:oMath>
                      </m:oMathPara>
                    </a14:m>
                    <a:endParaRPr lang="en-GB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52" name="TextBox 5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07930" y="5958626"/>
                    <a:ext cx="591380" cy="378565"/>
                  </a:xfrm>
                  <a:prstGeom prst="rect">
                    <a:avLst/>
                  </a:prstGeom>
                  <a:blipFill rotWithShape="1">
                    <a:blip r:embed="rId12"/>
                    <a:stretch>
                      <a:fillRect b="-1774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4991101" y="5396650"/>
                    <a:ext cx="562205" cy="3785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|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𝑒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〉</m:t>
                          </m:r>
                        </m:oMath>
                      </m:oMathPara>
                    </a14:m>
                    <a:endParaRPr lang="en-GB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53" name="TextBox 5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91101" y="5396650"/>
                    <a:ext cx="562205" cy="378565"/>
                  </a:xfrm>
                  <a:prstGeom prst="rect">
                    <a:avLst/>
                  </a:prstGeom>
                  <a:blipFill rotWithShape="1">
                    <a:blip r:embed="rId13"/>
                    <a:stretch>
                      <a:fillRect b="-15873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1" name="Group 20"/>
            <p:cNvGrpSpPr/>
            <p:nvPr/>
          </p:nvGrpSpPr>
          <p:grpSpPr>
            <a:xfrm>
              <a:off x="6791325" y="3888639"/>
              <a:ext cx="1371600" cy="1371600"/>
              <a:chOff x="4338637" y="5222025"/>
              <a:chExt cx="1371600" cy="1371600"/>
            </a:xfrm>
          </p:grpSpPr>
          <p:sp>
            <p:nvSpPr>
              <p:cNvPr id="22" name="Line 20"/>
              <p:cNvSpPr>
                <a:spLocks noChangeShapeType="1"/>
              </p:cNvSpPr>
              <p:nvPr/>
            </p:nvSpPr>
            <p:spPr bwMode="auto">
              <a:xfrm>
                <a:off x="4822824" y="6149125"/>
                <a:ext cx="280987" cy="15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Line 23"/>
              <p:cNvSpPr>
                <a:spLocks noChangeShapeType="1"/>
              </p:cNvSpPr>
              <p:nvPr/>
            </p:nvSpPr>
            <p:spPr bwMode="auto">
              <a:xfrm>
                <a:off x="4822824" y="5601436"/>
                <a:ext cx="280987" cy="1588"/>
              </a:xfrm>
              <a:prstGeom prst="line">
                <a:avLst/>
              </a:prstGeom>
              <a:noFill/>
              <a:ln w="3672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Oval 24"/>
              <p:cNvSpPr>
                <a:spLocks noChangeArrowheads="1"/>
              </p:cNvSpPr>
              <p:nvPr/>
            </p:nvSpPr>
            <p:spPr bwMode="auto">
              <a:xfrm>
                <a:off x="4338637" y="5222025"/>
                <a:ext cx="1371600" cy="1371600"/>
              </a:xfrm>
              <a:prstGeom prst="ellipse">
                <a:avLst/>
              </a:prstGeom>
              <a:noFill/>
              <a:ln w="36720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 bwMode="auto">
              <a:xfrm>
                <a:off x="4891086" y="6059375"/>
                <a:ext cx="152400" cy="1524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6" name="TextBox 25"/>
                  <p:cNvSpPr txBox="1"/>
                  <p:nvPr/>
                </p:nvSpPr>
                <p:spPr>
                  <a:xfrm>
                    <a:off x="5007930" y="5958626"/>
                    <a:ext cx="591380" cy="3785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|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𝑔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〉</m:t>
                          </m:r>
                        </m:oMath>
                      </m:oMathPara>
                    </a14:m>
                    <a:endParaRPr lang="en-GB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59" name="TextBox 5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07930" y="5958626"/>
                    <a:ext cx="591380" cy="378565"/>
                  </a:xfrm>
                  <a:prstGeom prst="rect">
                    <a:avLst/>
                  </a:prstGeom>
                  <a:blipFill rotWithShape="1">
                    <a:blip r:embed="rId12"/>
                    <a:stretch>
                      <a:fillRect b="-1774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7" name="TextBox 26"/>
                  <p:cNvSpPr txBox="1"/>
                  <p:nvPr/>
                </p:nvSpPr>
                <p:spPr>
                  <a:xfrm>
                    <a:off x="4991101" y="5396650"/>
                    <a:ext cx="562205" cy="3785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|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𝑒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〉</m:t>
                          </m:r>
                        </m:oMath>
                      </m:oMathPara>
                    </a14:m>
                    <a:endParaRPr lang="en-GB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0" name="TextBox 5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91101" y="5396650"/>
                    <a:ext cx="562205" cy="378565"/>
                  </a:xfrm>
                  <a:prstGeom prst="rect">
                    <a:avLst/>
                  </a:prstGeom>
                  <a:blipFill rotWithShape="1">
                    <a:blip r:embed="rId13"/>
                    <a:stretch>
                      <a:fillRect b="-15873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/>
                <p:cNvSpPr txBox="1"/>
                <p:nvPr/>
              </p:nvSpPr>
              <p:spPr>
                <a:xfrm>
                  <a:off x="2809875" y="5460540"/>
                  <a:ext cx="245324" cy="25763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30" name="TextBox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09875" y="5460540"/>
                  <a:ext cx="245324" cy="257635"/>
                </a:xfrm>
                <a:prstGeom prst="rect">
                  <a:avLst/>
                </a:prstGeom>
                <a:blipFill rotWithShape="0">
                  <a:blip r:embed="rId14"/>
                  <a:stretch>
                    <a:fillRect l="-12500" r="-7500" b="-21429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/>
                <p:cNvSpPr txBox="1"/>
                <p:nvPr/>
              </p:nvSpPr>
              <p:spPr>
                <a:xfrm>
                  <a:off x="4698151" y="5473240"/>
                  <a:ext cx="464935" cy="25763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31" name="TextBox 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8151" y="5473240"/>
                  <a:ext cx="464935" cy="257635"/>
                </a:xfrm>
                <a:prstGeom prst="rect">
                  <a:avLst/>
                </a:prstGeom>
                <a:blipFill rotWithShape="0">
                  <a:blip r:embed="rId15"/>
                  <a:stretch>
                    <a:fillRect l="-6579" r="-2632" b="-21429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7316990" y="5476875"/>
                  <a:ext cx="464935" cy="25763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+2</m:t>
                            </m:r>
                          </m:sub>
                        </m:sSub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16990" y="5476875"/>
                  <a:ext cx="464935" cy="257635"/>
                </a:xfrm>
                <a:prstGeom prst="rect">
                  <a:avLst/>
                </a:prstGeom>
                <a:blipFill rotWithShape="0">
                  <a:blip r:embed="rId16"/>
                  <a:stretch>
                    <a:fillRect l="-6494" r="-2597" b="-21429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7" name="Group 36"/>
          <p:cNvGrpSpPr/>
          <p:nvPr/>
        </p:nvGrpSpPr>
        <p:grpSpPr>
          <a:xfrm>
            <a:off x="498475" y="5762624"/>
            <a:ext cx="9462873" cy="1524001"/>
            <a:chOff x="498475" y="5762624"/>
            <a:chExt cx="9462873" cy="1524001"/>
          </a:xfrm>
        </p:grpSpPr>
        <p:sp>
          <p:nvSpPr>
            <p:cNvPr id="34" name="Down Arrow 33"/>
            <p:cNvSpPr/>
            <p:nvPr/>
          </p:nvSpPr>
          <p:spPr>
            <a:xfrm rot="10800000">
              <a:off x="2576628" y="5762624"/>
              <a:ext cx="4214697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498475" y="6647180"/>
              <a:ext cx="9069705" cy="639445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External driving laser</a:t>
              </a:r>
              <a:endParaRPr lang="es-E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/>
                <p:cNvSpPr txBox="1"/>
                <p:nvPr/>
              </p:nvSpPr>
              <p:spPr>
                <a:xfrm>
                  <a:off x="6562725" y="5946543"/>
                  <a:ext cx="3398623" cy="65428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𝑑𝑟𝑖𝑣𝑒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Ω</m:t>
                        </m:r>
                        <m:nary>
                          <m:naryPr>
                            <m:chr m:val="∑"/>
                            <m:sup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  <m:sup/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𝑒𝑔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p>
                                </m:sSubSup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𝜔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</m:d>
                          </m:e>
                        </m:nary>
                      </m:oMath>
                    </m:oMathPara>
                  </a14:m>
                  <a:endParaRPr lang="es-ES" dirty="0"/>
                </a:p>
              </p:txBody>
            </p:sp>
          </mc:Choice>
          <mc:Fallback xmlns="">
            <p:sp>
              <p:nvSpPr>
                <p:cNvPr id="36" name="TextBox 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62725" y="5946543"/>
                  <a:ext cx="3398623" cy="654282"/>
                </a:xfrm>
                <a:prstGeom prst="rect">
                  <a:avLst/>
                </a:prstGeom>
                <a:blipFill rotWithShape="0">
                  <a:blip r:embed="rId17"/>
                  <a:stretch>
                    <a:fillRect b="-926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1788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Spin-dependent forces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563245"/>
          </a:xfrm>
        </p:spPr>
        <p:txBody>
          <a:bodyPr/>
          <a:lstStyle/>
          <a:p>
            <a:r>
              <a:rPr lang="en-US" dirty="0" smtClean="0"/>
              <a:t>Consider atomic positions as dynamical degrees of freedom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033044" y="1594588"/>
                <a:ext cx="5714064" cy="9676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eff</m:t>
                          </m:r>
                        </m:sub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(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𝑐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)</m:t>
                          </m:r>
                        </m:sup>
                      </m:sSub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Γ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sub>
                          </m:sSub>
                        </m:num>
                        <m:den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  <m:brk m:alnAt="7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a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ll</m:t>
                          </m:r>
                          <m: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pairs</m:t>
                          </m:r>
                        </m:sub>
                        <m:sup/>
                        <m:e>
                          <m:sSubSup>
                            <m:sSub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𝑒𝑔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𝑔𝑒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p>
                          </m:sSubSup>
                          <m:func>
                            <m:func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𝑘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0</m:t>
                                      </m:r>
                                    </m:sub>
                                  </m:sSub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24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400" b="0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acc>
                                            <m:accPr>
                                              <m:chr m:val="̂"/>
                                              <m:ctrlPr>
                                                <a:rPr lang="en-US" sz="24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sz="24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</m:acc>
                                        </m:e>
                                        <m:sub>
                                          <m:r>
                                            <a:rPr lang="en-US" sz="2400" b="0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sz="2400" b="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acc>
                                            <m:accPr>
                                              <m:chr m:val="̂"/>
                                              <m:ctrlPr>
                                                <a:rPr lang="en-US" sz="2400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sz="2400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</m:acc>
                                        </m:e>
                                        <m:sub>
                                          <m:r>
                                            <a:rPr lang="en-US" sz="2400" b="0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</m:func>
                        </m:e>
                      </m:nary>
                    </m:oMath>
                  </m:oMathPara>
                </a14:m>
                <a:endParaRPr lang="en-GB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3044" y="1594588"/>
                <a:ext cx="5714064" cy="96763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 txBox="1">
                <a:spLocks/>
              </p:cNvSpPr>
              <p:nvPr/>
            </p:nvSpPr>
            <p:spPr>
              <a:xfrm>
                <a:off x="504825" y="2760980"/>
                <a:ext cx="9069705" cy="563245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rmAutofit fontScale="92500"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(Spin term) x (Mechanical potential)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s-ES" dirty="0" smtClean="0"/>
                  <a:t> </a:t>
                </a:r>
                <a:r>
                  <a:rPr lang="es-ES" i="1" dirty="0" smtClean="0">
                    <a:solidFill>
                      <a:srgbClr val="FF0000"/>
                    </a:solidFill>
                  </a:rPr>
                  <a:t>spin-</a:t>
                </a:r>
                <a:r>
                  <a:rPr lang="es-ES" i="1" dirty="0" err="1" smtClean="0">
                    <a:solidFill>
                      <a:srgbClr val="FF0000"/>
                    </a:solidFill>
                  </a:rPr>
                  <a:t>dependent</a:t>
                </a:r>
                <a:r>
                  <a:rPr lang="es-ES" i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s-ES" i="1" dirty="0" err="1" smtClean="0">
                    <a:solidFill>
                      <a:srgbClr val="FF0000"/>
                    </a:solidFill>
                  </a:rPr>
                  <a:t>force</a:t>
                </a:r>
                <a:endParaRPr lang="es-ES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825" y="2760980"/>
                <a:ext cx="9069705" cy="563245"/>
              </a:xfrm>
              <a:prstGeom prst="rect">
                <a:avLst/>
              </a:prstGeom>
              <a:blipFill rotWithShape="0">
                <a:blip r:embed="rId3"/>
                <a:stretch>
                  <a:fillRect t="-7609" b="-760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2"/>
          <p:cNvSpPr txBox="1">
            <a:spLocks/>
          </p:cNvSpPr>
          <p:nvPr/>
        </p:nvSpPr>
        <p:spPr>
          <a:xfrm>
            <a:off x="504825" y="3522980"/>
            <a:ext cx="9069705" cy="5632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Huge number of degrees of freedom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/>
              <p:cNvSpPr txBox="1">
                <a:spLocks/>
              </p:cNvSpPr>
              <p:nvPr/>
            </p:nvSpPr>
            <p:spPr>
              <a:xfrm>
                <a:off x="500061" y="4208780"/>
                <a:ext cx="9069705" cy="2849245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rmAutofit lnSpcReduction="10000"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Spontaneous emission tends to destroy quantum coherence (driving atoms back to ground state)</a:t>
                </a:r>
              </a:p>
              <a:p>
                <a:pPr lvl="1"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De-correlates atomic spins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𝜎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</m:sup>
                        </m:sSup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𝜎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𝑗</m:t>
                            </m:r>
                          </m:sup>
                        </m:sSup>
                      </m:e>
                    </m:d>
                    <m:r>
                      <a:rPr lang="en-US" b="0" i="1" smtClean="0">
                        <a:latin typeface="Cambria Math"/>
                      </a:rPr>
                      <m:t>≈</m:t>
                    </m:r>
                    <m:d>
                      <m:dPr>
                        <m:begChr m:val="⟨"/>
                        <m:endChr m:val="⟩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d>
                    <m:d>
                      <m:dPr>
                        <m:begChr m:val="⟨"/>
                        <m:endChr m:val="⟩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e>
                    </m:d>
                  </m:oMath>
                </a14:m>
                <a:endParaRPr lang="en-GB" dirty="0" smtClean="0"/>
              </a:p>
              <a:p>
                <a:pPr lvl="1"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Classical motion</a:t>
                </a:r>
              </a:p>
              <a:p>
                <a:pPr lvl="1"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b="1" dirty="0" smtClean="0"/>
                  <a:t>Physics of classical moving and radiating dipoles</a:t>
                </a:r>
              </a:p>
              <a:p>
                <a:pPr lvl="1"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3N degrees of freedom (internal, position, velocity)</a:t>
                </a:r>
                <a:endParaRPr lang="en-GB" dirty="0"/>
              </a:p>
            </p:txBody>
          </p:sp>
        </mc:Choice>
        <mc:Fallback xmlns="">
          <p:sp>
            <p:nvSpPr>
              <p:cNvPr id="7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061" y="4208780"/>
                <a:ext cx="9069705" cy="2849245"/>
              </a:xfrm>
              <a:prstGeom prst="rect">
                <a:avLst/>
              </a:prstGeom>
              <a:blipFill rotWithShape="0">
                <a:blip r:embed="rId4"/>
                <a:stretch>
                  <a:fillRect l="-941" t="-299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604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 applications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1096645"/>
          </a:xfrm>
        </p:spPr>
        <p:txBody>
          <a:bodyPr/>
          <a:lstStyle/>
          <a:p>
            <a:r>
              <a:rPr lang="en-US" dirty="0" smtClean="0"/>
              <a:t>The J-C model and input-output can be used to predict and quantify many important phenomena and applications</a:t>
            </a:r>
            <a:endParaRPr lang="es-ES" dirty="0"/>
          </a:p>
        </p:txBody>
      </p:sp>
      <p:grpSp>
        <p:nvGrpSpPr>
          <p:cNvPr id="13" name="Group 12"/>
          <p:cNvGrpSpPr/>
          <p:nvPr/>
        </p:nvGrpSpPr>
        <p:grpSpPr>
          <a:xfrm>
            <a:off x="97286" y="1952625"/>
            <a:ext cx="4910124" cy="2734939"/>
            <a:chOff x="97286" y="1952625"/>
            <a:chExt cx="4910124" cy="273493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7469" y="1952625"/>
              <a:ext cx="1218686" cy="21336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9141" y="2257425"/>
              <a:ext cx="2487584" cy="15240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97286" y="4079962"/>
              <a:ext cx="4910124" cy="6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C00000"/>
                  </a:solidFill>
                </a:rPr>
                <a:t>Photon blockade</a:t>
              </a:r>
            </a:p>
            <a:p>
              <a:pPr algn="ctr"/>
              <a:r>
                <a:rPr lang="en-US" b="1" dirty="0" smtClean="0">
                  <a:solidFill>
                    <a:srgbClr val="C00000"/>
                  </a:solidFill>
                </a:rPr>
                <a:t>K.M. Birnbaum et al, Nature 436, 87 (2005)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081601" y="2562225"/>
            <a:ext cx="4910124" cy="2131602"/>
            <a:chOff x="5081601" y="2562225"/>
            <a:chExt cx="4910124" cy="2131602"/>
          </a:xfrm>
        </p:grpSpPr>
        <p:sp>
          <p:nvSpPr>
            <p:cNvPr id="7" name="TextBox 6"/>
            <p:cNvSpPr txBox="1"/>
            <p:nvPr/>
          </p:nvSpPr>
          <p:spPr>
            <a:xfrm>
              <a:off x="5081601" y="4086225"/>
              <a:ext cx="4910124" cy="6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C00000"/>
                  </a:solidFill>
                </a:rPr>
                <a:t>Quantum network of atoms and cavities</a:t>
              </a:r>
            </a:p>
            <a:p>
              <a:pPr algn="ctr"/>
              <a:r>
                <a:rPr lang="en-US" b="1" dirty="0" smtClean="0">
                  <a:solidFill>
                    <a:srgbClr val="C00000"/>
                  </a:solidFill>
                </a:rPr>
                <a:t>S. Ritter et al, Nature 484, 195 (2012)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14925" y="2562225"/>
              <a:ext cx="4800600" cy="793947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91988" y="5000625"/>
            <a:ext cx="4910124" cy="2055402"/>
            <a:chOff x="91988" y="5000625"/>
            <a:chExt cx="4910124" cy="2055402"/>
          </a:xfrm>
        </p:grpSpPr>
        <p:sp>
          <p:nvSpPr>
            <p:cNvPr id="9" name="TextBox 8"/>
            <p:cNvSpPr txBox="1"/>
            <p:nvPr/>
          </p:nvSpPr>
          <p:spPr>
            <a:xfrm>
              <a:off x="91988" y="6448425"/>
              <a:ext cx="4910124" cy="6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C00000"/>
                  </a:solidFill>
                </a:rPr>
                <a:t>Two-photon quantum gate</a:t>
              </a:r>
            </a:p>
            <a:p>
              <a:pPr algn="ctr"/>
              <a:r>
                <a:rPr lang="en-US" b="1" dirty="0" err="1" smtClean="0">
                  <a:solidFill>
                    <a:srgbClr val="C00000"/>
                  </a:solidFill>
                </a:rPr>
                <a:t>Duan</a:t>
              </a:r>
              <a:r>
                <a:rPr lang="en-US" b="1" dirty="0" smtClean="0">
                  <a:solidFill>
                    <a:srgbClr val="C00000"/>
                  </a:solidFill>
                </a:rPr>
                <a:t> and Kimble, PRL 92, 127902 (2004)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5628" y="5000625"/>
              <a:ext cx="3458697" cy="1355023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4929201" y="4809200"/>
            <a:ext cx="4910124" cy="2246827"/>
            <a:chOff x="4929201" y="4809200"/>
            <a:chExt cx="4910124" cy="2246827"/>
          </a:xfrm>
        </p:grpSpPr>
        <p:sp>
          <p:nvSpPr>
            <p:cNvPr id="11" name="TextBox 10"/>
            <p:cNvSpPr txBox="1"/>
            <p:nvPr/>
          </p:nvSpPr>
          <p:spPr>
            <a:xfrm>
              <a:off x="4929201" y="6448425"/>
              <a:ext cx="4910124" cy="6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C00000"/>
                  </a:solidFill>
                </a:rPr>
                <a:t>Number-resolving photon detection</a:t>
              </a:r>
            </a:p>
            <a:p>
              <a:pPr algn="ctr"/>
              <a:r>
                <a:rPr lang="en-US" b="1" dirty="0" smtClean="0">
                  <a:solidFill>
                    <a:srgbClr val="C00000"/>
                  </a:solidFill>
                </a:rPr>
                <a:t>D.I. Schuster et al, Nature 445, 515 (2006)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16223" y="4809200"/>
              <a:ext cx="2751840" cy="1617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970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convenient parametrization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1020445"/>
          </a:xfrm>
        </p:spPr>
        <p:txBody>
          <a:bodyPr/>
          <a:lstStyle/>
          <a:p>
            <a:r>
              <a:rPr lang="en-US" dirty="0" smtClean="0"/>
              <a:t>Describe spacing between atoms in terms of an integer + fractional number of wavelengths</a:t>
            </a:r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2028825"/>
            <a:ext cx="783907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 txBox="1">
                <a:spLocks/>
              </p:cNvSpPr>
              <p:nvPr/>
            </p:nvSpPr>
            <p:spPr>
              <a:xfrm>
                <a:off x="517525" y="5046980"/>
                <a:ext cx="9069705" cy="1020445"/>
              </a:xfrm>
              <a:prstGeom prst="rect">
                <a:avLst/>
              </a:prstGeom>
            </p:spPr>
            <p:txBody>
              <a:bodyPr vert="horz" lIns="100794" tIns="50397" rIns="100794" bIns="50397" rtlCol="0">
                <a:normAutofit/>
              </a:bodyPr>
              <a:lstStyle>
                <a:lvl1pPr marL="377979" indent="-377979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18954" indent="-314982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59929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63900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67872" indent="-251986" algn="l" defTabSz="1007943" rtl="0" eaLnBrk="1" latinLnBrk="0" hangingPunct="1">
                  <a:spcBef>
                    <a:spcPct val="20000"/>
                  </a:spcBef>
                  <a:buClr>
                    <a:srgbClr val="FF0000"/>
                  </a:buClr>
                  <a:buSzPct val="100000"/>
                  <a:buFont typeface="Arial" pitchFamily="34" charset="0"/>
                  <a:buChar char="•"/>
                  <a:defRPr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771844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75815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9787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83758" indent="-251986" algn="l" defTabSz="1007943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dirty="0" smtClean="0"/>
                  <a:t>Spin model is periodic in distances, so integers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s-ES" dirty="0" smtClean="0"/>
                  <a:t> do </a:t>
                </a:r>
                <a:r>
                  <a:rPr lang="es-ES" dirty="0" err="1" smtClean="0"/>
                  <a:t>not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matter</a:t>
                </a:r>
                <a:endParaRPr lang="es-ES" dirty="0"/>
              </a:p>
            </p:txBody>
          </p:sp>
        </mc:Choice>
        <mc:Fallback xmlns="">
          <p:sp>
            <p:nvSpPr>
              <p:cNvPr id="5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525" y="5046980"/>
                <a:ext cx="9069705" cy="1020445"/>
              </a:xfrm>
              <a:prstGeom prst="rect">
                <a:avLst/>
              </a:prstGeom>
              <a:blipFill rotWithShape="0">
                <a:blip r:embed="rId3"/>
                <a:stretch>
                  <a:fillRect l="-941" t="-4790" b="-299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260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Weak-scattering limit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2684780"/>
            <a:ext cx="9069705" cy="71564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External pump field is much larger than scattered field, atoms have same induced dipole moment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5725" y="3296151"/>
            <a:ext cx="9960804" cy="1628274"/>
            <a:chOff x="85725" y="2790825"/>
            <a:chExt cx="9960804" cy="162827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/>
                <p:cNvSpPr txBox="1"/>
                <p:nvPr/>
              </p:nvSpPr>
              <p:spPr>
                <a:xfrm>
                  <a:off x="85725" y="3451462"/>
                  <a:ext cx="9960804" cy="96763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eff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Γ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𝐷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nary>
                          <m:naryPr>
                            <m:chr m:val="∑"/>
                            <m:supHide m:val="on"/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sty m:val="p"/>
                                <m:brk m:alnAt="7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a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ll</m:t>
                            </m:r>
                            <m: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pairs</m:t>
                            </m:r>
                          </m:sub>
                          <m:sup/>
                          <m:e>
                            <m:sSubSup>
                              <m:sSubSup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𝑒𝑔</m:t>
                                </m:r>
                              </m:sub>
                              <m:sup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𝑖</m:t>
                                </m:r>
                              </m:sup>
                            </m:sSubSup>
                            <m:sSubSup>
                              <m:sSubSup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𝑔𝑒</m:t>
                                </m:r>
                              </m:sub>
                              <m:sup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𝑗</m:t>
                                </m:r>
                              </m:sup>
                            </m:sSubSup>
                            <m:func>
                              <m:func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d>
                              </m:e>
                            </m:func>
                          </m:e>
                        </m:nary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≈</m:t>
                        </m:r>
                        <m:f>
                          <m:f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Γ</m:t>
                                </m:r>
                              </m:e>
                              <m:sub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𝐷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𝑒𝑒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nary>
                          <m:naryPr>
                            <m:chr m:val="∑"/>
                            <m:supHide m:val="on"/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sty m:val="p"/>
                                <m:brk m:alnAt="7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a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ll</m:t>
                            </m:r>
                            <m: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pairs</m:t>
                            </m:r>
                          </m:sub>
                          <m:sup/>
                          <m:e>
                            <m:func>
                              <m:func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d>
                              </m:e>
                            </m:func>
                          </m:e>
                        </m:nary>
                      </m:oMath>
                    </m:oMathPara>
                  </a14:m>
                  <a:endParaRPr lang="en-GB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" name="Text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725" y="3451462"/>
                  <a:ext cx="9960804" cy="967637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" name="Content Placeholder 2"/>
            <p:cNvSpPr txBox="1">
              <a:spLocks/>
            </p:cNvSpPr>
            <p:nvPr/>
          </p:nvSpPr>
          <p:spPr>
            <a:xfrm>
              <a:off x="528988" y="2790825"/>
              <a:ext cx="9069705" cy="976207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rgbClr val="FF0000"/>
                </a:buClr>
              </a:pPr>
              <a:r>
                <a:rPr lang="en-US" dirty="0" smtClean="0">
                  <a:solidFill>
                    <a:schemeClr val="tx1"/>
                  </a:solidFill>
                </a:rPr>
                <a:t>Minimization of mechanical potential energy</a:t>
              </a:r>
            </a:p>
            <a:p>
              <a:pPr marL="0" indent="0">
                <a:buFont typeface="Arial" pitchFamily="34" charset="0"/>
                <a:buNone/>
              </a:pPr>
              <a:endParaRPr lang="en-US" dirty="0" smtClean="0">
                <a:solidFill>
                  <a:schemeClr val="tx1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endParaRPr lang="en-GB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3" name="Straight Arrow Connector 12"/>
          <p:cNvCxnSpPr/>
          <p:nvPr/>
        </p:nvCxnSpPr>
        <p:spPr>
          <a:xfrm>
            <a:off x="2219325" y="1800225"/>
            <a:ext cx="57150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31283" y="14954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418435" y="14954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628019" y="14954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981325" y="14954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172325" y="14954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767717" y="1748560"/>
                <a:ext cx="2347822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𝛿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laser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7717" y="1748560"/>
                <a:ext cx="2347822" cy="435825"/>
              </a:xfrm>
              <a:prstGeom prst="rect">
                <a:avLst/>
              </a:prstGeom>
              <a:blipFill rotWithShape="0">
                <a:blip r:embed="rId3"/>
                <a:stretch>
                  <a:fillRect b="-563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816385" y="2146348"/>
                <a:ext cx="935834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𝑁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385" y="2146348"/>
                <a:ext cx="935834" cy="435825"/>
              </a:xfrm>
              <a:prstGeom prst="rect">
                <a:avLst/>
              </a:prstGeom>
              <a:blipFill rotWithShape="1">
                <a:blip r:embed="rId4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2400141" y="2202600"/>
                <a:ext cx="1165063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𝑁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0141" y="2202600"/>
                <a:ext cx="1165063" cy="435825"/>
              </a:xfrm>
              <a:prstGeom prst="rect">
                <a:avLst/>
              </a:prstGeom>
              <a:blipFill rotWithShape="1">
                <a:blip r:embed="rId5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812283" y="2188392"/>
                <a:ext cx="439544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2283" y="2188392"/>
                <a:ext cx="439544" cy="435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244439" y="2195433"/>
                <a:ext cx="663963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Γ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4439" y="2195433"/>
                <a:ext cx="663963" cy="43582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5245248" y="2187102"/>
                <a:ext cx="434734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Γ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5248" y="2187102"/>
                <a:ext cx="434734" cy="43582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Straight Arrow Connector 25"/>
          <p:cNvCxnSpPr/>
          <p:nvPr/>
        </p:nvCxnSpPr>
        <p:spPr>
          <a:xfrm>
            <a:off x="2400141" y="96202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7705725" y="96202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551651" y="4912640"/>
            <a:ext cx="8297074" cy="2541080"/>
            <a:chOff x="551651" y="4912640"/>
            <a:chExt cx="8297074" cy="2541080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651" y="4912640"/>
              <a:ext cx="4024769" cy="25410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Oval 6"/>
            <p:cNvSpPr/>
            <p:nvPr/>
          </p:nvSpPr>
          <p:spPr>
            <a:xfrm>
              <a:off x="1412121" y="6753225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5341749" y="5610225"/>
                  <a:ext cx="3506976" cy="6759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 dirty="0" smtClean="0">
                      <a:solidFill>
                        <a:schemeClr val="tx1"/>
                      </a:solidFill>
                    </a:rPr>
                    <a:t>2 atoms: </a:t>
                  </a:r>
                  <a14:m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𝒅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𝝀</m:t>
                          </m:r>
                        </m:num>
                        <m:den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</m:oMath>
                  </a14:m>
                  <a:endParaRPr lang="en-GB" sz="20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41749" y="5610225"/>
                  <a:ext cx="3506976" cy="675954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3472" b="-10811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Oval 29"/>
            <p:cNvSpPr/>
            <p:nvPr/>
          </p:nvSpPr>
          <p:spPr>
            <a:xfrm>
              <a:off x="892929" y="5869821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914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51" y="4912640"/>
            <a:ext cx="4024769" cy="254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Weak-scattering limit</a:t>
            </a:r>
            <a:endParaRPr lang="en-GB" dirty="0"/>
          </a:p>
        </p:txBody>
      </p:sp>
      <p:grpSp>
        <p:nvGrpSpPr>
          <p:cNvPr id="10" name="Group 9"/>
          <p:cNvGrpSpPr/>
          <p:nvPr/>
        </p:nvGrpSpPr>
        <p:grpSpPr>
          <a:xfrm>
            <a:off x="85725" y="3296151"/>
            <a:ext cx="9960804" cy="1628274"/>
            <a:chOff x="85725" y="2790825"/>
            <a:chExt cx="9960804" cy="162827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/>
                <p:cNvSpPr txBox="1"/>
                <p:nvPr/>
              </p:nvSpPr>
              <p:spPr>
                <a:xfrm>
                  <a:off x="85725" y="3451462"/>
                  <a:ext cx="9960804" cy="96763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eff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Γ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𝐷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nary>
                          <m:naryPr>
                            <m:chr m:val="∑"/>
                            <m:supHide m:val="on"/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sty m:val="p"/>
                                <m:brk m:alnAt="7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a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ll</m:t>
                            </m:r>
                            <m: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pairs</m:t>
                            </m:r>
                          </m:sub>
                          <m:sup/>
                          <m:e>
                            <m:sSubSup>
                              <m:sSubSup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𝑒𝑔</m:t>
                                </m:r>
                              </m:sub>
                              <m:sup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𝑖</m:t>
                                </m:r>
                              </m:sup>
                            </m:sSubSup>
                            <m:sSubSup>
                              <m:sSubSup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𝑔𝑒</m:t>
                                </m:r>
                              </m:sub>
                              <m:sup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𝑗</m:t>
                                </m:r>
                              </m:sup>
                            </m:sSubSup>
                            <m:func>
                              <m:func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US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d>
                              </m:e>
                            </m:func>
                          </m:e>
                        </m:nary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≈</m:t>
                        </m:r>
                        <m:f>
                          <m:f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Γ</m:t>
                                </m:r>
                              </m:e>
                              <m:sub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𝐷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𝑒𝑒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nary>
                          <m:naryPr>
                            <m:chr m:val="∑"/>
                            <m:supHide m:val="on"/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sty m:val="p"/>
                                <m:brk m:alnAt="7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a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ll</m:t>
                            </m:r>
                            <m: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pairs</m:t>
                            </m:r>
                          </m:sub>
                          <m:sup/>
                          <m:e>
                            <m:func>
                              <m:func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US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d>
                              </m:e>
                            </m:func>
                          </m:e>
                        </m:nary>
                      </m:oMath>
                    </m:oMathPara>
                  </a14:m>
                  <a:endParaRPr lang="en-GB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" name="Text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725" y="3451462"/>
                  <a:ext cx="9960804" cy="96763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" name="Content Placeholder 2"/>
            <p:cNvSpPr txBox="1">
              <a:spLocks/>
            </p:cNvSpPr>
            <p:nvPr/>
          </p:nvSpPr>
          <p:spPr>
            <a:xfrm>
              <a:off x="528988" y="2790825"/>
              <a:ext cx="9069705" cy="976207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00B0F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rgbClr val="FF0000"/>
                </a:buClr>
              </a:pPr>
              <a:r>
                <a:rPr lang="en-US" dirty="0" smtClean="0">
                  <a:solidFill>
                    <a:schemeClr val="tx1"/>
                  </a:solidFill>
                </a:rPr>
                <a:t>Minimization of mechanical potential energy</a:t>
              </a:r>
            </a:p>
            <a:p>
              <a:pPr marL="0" indent="0">
                <a:buFont typeface="Arial" pitchFamily="34" charset="0"/>
                <a:buNone/>
              </a:pPr>
              <a:endParaRPr lang="en-US" dirty="0" smtClean="0">
                <a:solidFill>
                  <a:schemeClr val="tx1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endParaRPr lang="en-GB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Oval 6"/>
          <p:cNvSpPr/>
          <p:nvPr/>
        </p:nvSpPr>
        <p:spPr>
          <a:xfrm>
            <a:off x="1594227" y="5975727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341749" y="5610225"/>
                <a:ext cx="4256944" cy="669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FF0000"/>
                    </a:solidFill>
                  </a:rPr>
                  <a:t>N atoms: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𝒅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𝝀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(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𝟏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𝑵</m:t>
                        </m:r>
                      </m:den>
                    </m:f>
                    <m:r>
                      <a:rPr lang="en-US" sz="2800" b="1" i="0" smtClean="0">
                        <a:solidFill>
                          <a:srgbClr val="FF000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GB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1749" y="5610225"/>
                <a:ext cx="4256944" cy="669222"/>
              </a:xfrm>
              <a:prstGeom prst="rect">
                <a:avLst/>
              </a:prstGeom>
              <a:blipFill rotWithShape="1">
                <a:blip r:embed="rId4"/>
                <a:stretch>
                  <a:fillRect l="-2861" t="-909" b="-1090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/>
          <p:cNvCxnSpPr/>
          <p:nvPr/>
        </p:nvCxnSpPr>
        <p:spPr>
          <a:xfrm>
            <a:off x="2219325" y="1800225"/>
            <a:ext cx="57150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31283" y="14954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418435" y="14954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628019" y="14954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981325" y="14954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172325" y="14954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816385" y="2146348"/>
                <a:ext cx="935834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𝑁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385" y="2146348"/>
                <a:ext cx="935834" cy="435825"/>
              </a:xfrm>
              <a:prstGeom prst="rect">
                <a:avLst/>
              </a:prstGeom>
              <a:blipFill rotWithShape="1">
                <a:blip r:embed="rId6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2400141" y="2202600"/>
                <a:ext cx="1165063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𝑁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0141" y="2202600"/>
                <a:ext cx="1165063" cy="435825"/>
              </a:xfrm>
              <a:prstGeom prst="rect">
                <a:avLst/>
              </a:prstGeom>
              <a:blipFill rotWithShape="1">
                <a:blip r:embed="rId7"/>
                <a:stretch>
                  <a:fillRect b="-13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812283" y="2188392"/>
                <a:ext cx="439544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2283" y="2188392"/>
                <a:ext cx="439544" cy="43582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244439" y="2195433"/>
                <a:ext cx="663963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Γ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4439" y="2195433"/>
                <a:ext cx="663963" cy="43582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5245248" y="2187102"/>
                <a:ext cx="434734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Γ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5248" y="2187102"/>
                <a:ext cx="434734" cy="43582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Straight Arrow Connector 25"/>
          <p:cNvCxnSpPr/>
          <p:nvPr/>
        </p:nvCxnSpPr>
        <p:spPr>
          <a:xfrm>
            <a:off x="2400141" y="96202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7705725" y="96202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892929" y="5869821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2250321" y="6159123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2936121" y="6317175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3574137" y="6524625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71925" y="5984121"/>
            <a:ext cx="656094" cy="921504"/>
          </a:xfrm>
          <a:prstGeom prst="rect">
            <a:avLst/>
          </a:prstGeom>
          <a:solidFill>
            <a:srgbClr val="FF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503873" y="2684780"/>
            <a:ext cx="9069705" cy="715645"/>
          </a:xfrm>
          <a:prstGeom prst="rect">
            <a:avLst/>
          </a:prstGeom>
        </p:spPr>
        <p:txBody>
          <a:bodyPr vert="horz" lIns="100794" tIns="50397" rIns="100794" bIns="50397" rtlCol="0">
            <a:normAutofit fontScale="92500" lnSpcReduction="20000"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External pump field is much larger than scattered field, atoms have same induced dipole moment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7767717" y="1748560"/>
                <a:ext cx="2347822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𝛿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laser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7717" y="1748560"/>
                <a:ext cx="2347822" cy="435825"/>
              </a:xfrm>
              <a:prstGeom prst="rect">
                <a:avLst/>
              </a:prstGeom>
              <a:blipFill rotWithShape="0">
                <a:blip r:embed="rId11"/>
                <a:stretch>
                  <a:fillRect b="-563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660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 detuning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3873" y="2760980"/>
                <a:ext cx="9069705" cy="1249045"/>
              </a:xfrm>
            </p:spPr>
            <p:txBody>
              <a:bodyPr/>
              <a:lstStyle/>
              <a:p>
                <a:r>
                  <a:rPr lang="en-US" dirty="0" smtClean="0">
                    <a:solidFill>
                      <a:schemeClr val="tx1"/>
                    </a:solidFill>
                  </a:rPr>
                  <a:t>Atoms have an effective refractive index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eff</m:t>
                        </m:r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&gt;1</m:t>
                    </m:r>
                  </m:oMath>
                </a14:m>
                <a:endParaRPr lang="en-GB" dirty="0" smtClean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</a:rPr>
                  <a:t>Expect a contraction of lattice constant</a:t>
                </a:r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873" y="2760980"/>
                <a:ext cx="9069705" cy="1249045"/>
              </a:xfrm>
              <a:blipFill rotWithShape="1">
                <a:blip r:embed="rId2"/>
                <a:stretch>
                  <a:fillRect l="-941" t="-34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609725" y="3705225"/>
                <a:ext cx="7010400" cy="6381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600" b="1" dirty="0" smtClean="0">
                    <a:solidFill>
                      <a:schemeClr val="tx1"/>
                    </a:solidFill>
                  </a:rPr>
                  <a:t>N atoms: </a:t>
                </a:r>
                <a14:m>
                  <m:oMath xmlns:m="http://schemas.openxmlformats.org/officeDocument/2006/math">
                    <m:r>
                      <a:rPr lang="en-US" sz="2600" b="1" i="1" smtClean="0">
                        <a:solidFill>
                          <a:schemeClr val="tx1"/>
                        </a:solidFill>
                        <a:latin typeface="Cambria Math"/>
                      </a:rPr>
                      <m:t>𝒅</m:t>
                    </m:r>
                    <m:r>
                      <a:rPr lang="en-US" sz="2600" b="1" i="1" smtClean="0">
                        <a:solidFill>
                          <a:schemeClr val="tx1"/>
                        </a:solidFill>
                        <a:latin typeface="Cambria Math"/>
                      </a:rPr>
                      <m:t>≈</m:t>
                    </m:r>
                    <m:sSub>
                      <m:sSubPr>
                        <m:ctrlP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𝝀</m:t>
                        </m:r>
                      </m:e>
                      <m:sub>
                        <m:r>
                          <a:rPr lang="en-US" sz="26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𝐞𝐟𝐟</m:t>
                        </m:r>
                      </m:sub>
                    </m:sSub>
                    <m:r>
                      <a:rPr lang="en-US" sz="2600" b="1" i="1" smtClean="0">
                        <a:solidFill>
                          <a:schemeClr val="tx1"/>
                        </a:solidFill>
                        <a:latin typeface="Cambria Math"/>
                      </a:rPr>
                      <m:t>(</m:t>
                    </m:r>
                    <m:r>
                      <a:rPr lang="en-US" sz="2600" b="1" i="1" smtClean="0">
                        <a:solidFill>
                          <a:schemeClr val="tx1"/>
                        </a:solidFill>
                        <a:latin typeface="Cambria Math"/>
                      </a:rPr>
                      <m:t>𝟏</m:t>
                    </m:r>
                    <m:r>
                      <a:rPr lang="en-US" sz="2600" b="1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𝑵</m:t>
                        </m:r>
                      </m:den>
                    </m:f>
                    <m:r>
                      <a:rPr lang="en-US" sz="2600" b="1" i="0" smtClean="0">
                        <a:solidFill>
                          <a:schemeClr val="tx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GB" sz="2600" b="1" dirty="0" smtClean="0">
                    <a:solidFill>
                      <a:schemeClr val="tx1"/>
                    </a:solidFill>
                  </a:rPr>
                  <a:t>,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𝝀</m:t>
                        </m:r>
                      </m:e>
                      <m:sub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𝒆𝒇𝒇</m:t>
                        </m:r>
                      </m:sub>
                    </m:sSub>
                    <m:r>
                      <a:rPr lang="en-US" sz="2600" b="1" i="1" smtClean="0">
                        <a:solidFill>
                          <a:schemeClr val="tx1"/>
                        </a:solidFill>
                        <a:latin typeface="Cambria Math"/>
                      </a:rPr>
                      <m:t>&lt;</m:t>
                    </m:r>
                    <m:sSub>
                      <m:sSubPr>
                        <m:ctrlP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𝝀</m:t>
                        </m:r>
                      </m:e>
                      <m:sub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endParaRPr lang="en-GB" sz="26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9725" y="3705225"/>
                <a:ext cx="7010400" cy="638123"/>
              </a:xfrm>
              <a:prstGeom prst="rect">
                <a:avLst/>
              </a:prstGeom>
              <a:blipFill rotWithShape="1">
                <a:blip r:embed="rId3"/>
                <a:stretch>
                  <a:fillRect l="-1478" t="-962" b="-86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/>
          <p:cNvCxnSpPr/>
          <p:nvPr/>
        </p:nvCxnSpPr>
        <p:spPr>
          <a:xfrm>
            <a:off x="2219325" y="1876425"/>
            <a:ext cx="57150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031283" y="15716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418435" y="15716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628019" y="15716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981325" y="15716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172325" y="15716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816385" y="2222548"/>
                <a:ext cx="935834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𝑁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385" y="2222548"/>
                <a:ext cx="935834" cy="435825"/>
              </a:xfrm>
              <a:prstGeom prst="rect">
                <a:avLst/>
              </a:prstGeom>
              <a:blipFill rotWithShape="1">
                <a:blip r:embed="rId5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400141" y="2278800"/>
                <a:ext cx="1165063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𝑁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0141" y="2278800"/>
                <a:ext cx="1165063" cy="435825"/>
              </a:xfrm>
              <a:prstGeom prst="rect">
                <a:avLst/>
              </a:prstGeom>
              <a:blipFill rotWithShape="1">
                <a:blip r:embed="rId6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812283" y="2264592"/>
                <a:ext cx="439544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2283" y="2264592"/>
                <a:ext cx="439544" cy="43582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244439" y="2271633"/>
                <a:ext cx="663963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Γ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4439" y="2271633"/>
                <a:ext cx="663963" cy="43582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245248" y="2263302"/>
                <a:ext cx="434734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Γ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5248" y="2263302"/>
                <a:ext cx="434734" cy="43582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Arrow Connector 18"/>
          <p:cNvCxnSpPr/>
          <p:nvPr/>
        </p:nvCxnSpPr>
        <p:spPr>
          <a:xfrm>
            <a:off x="2400141" y="103822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737227" y="103693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042027" y="1052433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346827" y="103822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711039" y="103951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4048125" y="103822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4352925" y="1053723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4657725" y="103951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4948317" y="103693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398582" y="4394608"/>
            <a:ext cx="9516943" cy="3168242"/>
            <a:chOff x="398582" y="4394608"/>
            <a:chExt cx="9516943" cy="316824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582" y="4394608"/>
              <a:ext cx="4563943" cy="3168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5076825" y="5381625"/>
                  <a:ext cx="4838700" cy="7970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 smtClean="0">
                      <a:solidFill>
                        <a:srgbClr val="FF0000"/>
                      </a:solidFill>
                    </a:rPr>
                    <a:t>Simulation vs. effective index model,</a:t>
                  </a:r>
                </a:p>
                <a:p>
                  <a:r>
                    <a:rPr lang="en-US" sz="2000" dirty="0" smtClean="0">
                      <a:solidFill>
                        <a:srgbClr val="FF0000"/>
                      </a:solidFill>
                    </a:rPr>
                    <a:t>N=150 atoms,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Γ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Γ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=0.25</m:t>
                      </m:r>
                    </m:oMath>
                  </a14:m>
                  <a:endParaRPr lang="en-GB" sz="20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76825" y="5381625"/>
                  <a:ext cx="4838700" cy="797013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l="-1385" t="-6107" b="-458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7767717" y="1748560"/>
                <a:ext cx="2347822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𝛿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laser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7717" y="1748560"/>
                <a:ext cx="2347822" cy="435825"/>
              </a:xfrm>
              <a:prstGeom prst="rect">
                <a:avLst/>
              </a:prstGeom>
              <a:blipFill rotWithShape="0">
                <a:blip r:embed="rId12"/>
                <a:stretch>
                  <a:fillRect b="-563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171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Blue detuning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3873" y="2760980"/>
                <a:ext cx="9069705" cy="1249045"/>
              </a:xfrm>
            </p:spPr>
            <p:txBody>
              <a:bodyPr/>
              <a:lstStyle/>
              <a:p>
                <a:r>
                  <a:rPr lang="en-US" dirty="0" smtClean="0">
                    <a:solidFill>
                      <a:schemeClr val="tx1"/>
                    </a:solidFill>
                  </a:rPr>
                  <a:t>Naïvely: expansion of lattice constant</a:t>
                </a:r>
                <a:endParaRPr lang="en-GB" dirty="0" smtClean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</a:rPr>
                  <a:t>But if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𝑑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≈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𝜆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dirty="0" smtClean="0">
                    <a:solidFill>
                      <a:schemeClr val="tx1"/>
                    </a:solidFill>
                  </a:rPr>
                  <a:t>, a collective super-atom forms</a:t>
                </a:r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3873" y="2760980"/>
                <a:ext cx="9069705" cy="1249045"/>
              </a:xfrm>
              <a:blipFill rotWithShape="1">
                <a:blip r:embed="rId2"/>
                <a:stretch>
                  <a:fillRect l="-941" t="-34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/>
          <p:cNvCxnSpPr/>
          <p:nvPr/>
        </p:nvCxnSpPr>
        <p:spPr>
          <a:xfrm>
            <a:off x="2219325" y="1876425"/>
            <a:ext cx="57150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031283" y="15716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418435" y="15716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628019" y="15716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981325" y="15716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172325" y="1571625"/>
            <a:ext cx="0" cy="6858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816385" y="2222548"/>
                <a:ext cx="935834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𝑁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385" y="2222548"/>
                <a:ext cx="935834" cy="435825"/>
              </a:xfrm>
              <a:prstGeom prst="rect">
                <a:avLst/>
              </a:prstGeom>
              <a:blipFill rotWithShape="1">
                <a:blip r:embed="rId4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400141" y="2278800"/>
                <a:ext cx="1165063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𝑁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Γ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0141" y="2278800"/>
                <a:ext cx="1165063" cy="435825"/>
              </a:xfrm>
              <a:prstGeom prst="rect">
                <a:avLst/>
              </a:prstGeom>
              <a:blipFill rotWithShape="1">
                <a:blip r:embed="rId5"/>
                <a:stretch>
                  <a:fillRect b="-28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812283" y="2264592"/>
                <a:ext cx="439544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2283" y="2264592"/>
                <a:ext cx="439544" cy="435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244439" y="2271633"/>
                <a:ext cx="663963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Γ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4439" y="2271633"/>
                <a:ext cx="663963" cy="43582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245248" y="2263302"/>
                <a:ext cx="434734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Γ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5248" y="2263302"/>
                <a:ext cx="434734" cy="43582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Arrow Connector 18"/>
          <p:cNvCxnSpPr/>
          <p:nvPr/>
        </p:nvCxnSpPr>
        <p:spPr>
          <a:xfrm>
            <a:off x="5648325" y="103822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985411" y="103693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290211" y="1052433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595011" y="103822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6959223" y="1039515"/>
            <a:ext cx="0" cy="78653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25" y="4924425"/>
            <a:ext cx="5438703" cy="1957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Content Placeholder 2"/>
          <p:cNvSpPr txBox="1">
            <a:spLocks/>
          </p:cNvSpPr>
          <p:nvPr/>
        </p:nvSpPr>
        <p:spPr>
          <a:xfrm>
            <a:off x="497721" y="3903980"/>
            <a:ext cx="9069705" cy="1249045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00B0F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00B0F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00B0F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00B0F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00B0F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</a:pPr>
            <a:r>
              <a:rPr lang="en-US" dirty="0" smtClean="0">
                <a:solidFill>
                  <a:schemeClr val="tx1"/>
                </a:solidFill>
              </a:rPr>
              <a:t>Actual: </a:t>
            </a:r>
            <a:r>
              <a:rPr lang="en-US" dirty="0">
                <a:solidFill>
                  <a:schemeClr val="tx1"/>
                </a:solidFill>
              </a:rPr>
              <a:t>t</a:t>
            </a:r>
            <a:r>
              <a:rPr lang="en-US" dirty="0" smtClean="0">
                <a:solidFill>
                  <a:schemeClr val="tx1"/>
                </a:solidFill>
              </a:rPr>
              <a:t>wo “bound collective super-atoms”</a:t>
            </a:r>
          </a:p>
          <a:p>
            <a:pPr lvl="1">
              <a:buClr>
                <a:srgbClr val="FF0000"/>
              </a:buClr>
            </a:pPr>
            <a:r>
              <a:rPr lang="en-US" dirty="0" smtClean="0">
                <a:solidFill>
                  <a:schemeClr val="tx1"/>
                </a:solidFill>
              </a:rPr>
              <a:t>Minimize effective two- “super-atom” potential</a:t>
            </a:r>
            <a:endParaRPr lang="en-GB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7767717" y="1748560"/>
                <a:ext cx="2347822" cy="435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𝛿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laser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7717" y="1748560"/>
                <a:ext cx="2347822" cy="435825"/>
              </a:xfrm>
              <a:prstGeom prst="rect">
                <a:avLst/>
              </a:prstGeom>
              <a:blipFill rotWithShape="0">
                <a:blip r:embed="rId10"/>
                <a:stretch>
                  <a:fillRect b="-563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820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</a:t>
            </a:r>
            <a:endParaRPr lang="en-GB" dirty="0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1" y="2143126"/>
            <a:ext cx="6086475" cy="501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791845"/>
          </a:xfrm>
        </p:spPr>
        <p:txBody>
          <a:bodyPr/>
          <a:lstStyle/>
          <a:p>
            <a:r>
              <a:rPr lang="en-US" dirty="0" smtClean="0"/>
              <a:t>Numerical simulation of N=150 atoms, random initial positions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957513" y="1716790"/>
                <a:ext cx="4838700" cy="4072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0000"/>
                    </a:solidFill>
                  </a:rPr>
                  <a:t>Fractional positions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GB" sz="2000" dirty="0" smtClean="0">
                    <a:solidFill>
                      <a:srgbClr val="FF0000"/>
                    </a:solidFill>
                  </a:rPr>
                  <a:t> versus time</a:t>
                </a:r>
                <a:endParaRPr lang="en-GB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7513" y="1716790"/>
                <a:ext cx="4838700" cy="407291"/>
              </a:xfrm>
              <a:prstGeom prst="rect">
                <a:avLst/>
              </a:prstGeom>
              <a:blipFill rotWithShape="1">
                <a:blip r:embed="rId3"/>
                <a:stretch>
                  <a:fillRect l="-1259" t="-12121" b="-2121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4757738" y="4162425"/>
            <a:ext cx="2490787" cy="95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Possible because of infinite-range interactions!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01969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Signatures of self-organization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Distinct transmission and reflection spectra of probe beams</a:t>
            </a:r>
          </a:p>
          <a:p>
            <a:pPr lvl="1"/>
            <a:r>
              <a:rPr lang="en-US" dirty="0" smtClean="0"/>
              <a:t>Photonic band structure and band gaps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390525" y="3463016"/>
            <a:ext cx="8929688" cy="4009346"/>
            <a:chOff x="390525" y="3463016"/>
            <a:chExt cx="8929688" cy="4009346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525" y="3463016"/>
              <a:ext cx="5106533" cy="4009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5700713" y="4619625"/>
                  <a:ext cx="3619500" cy="1075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 smtClean="0">
                      <a:solidFill>
                        <a:srgbClr val="FF0000"/>
                      </a:solidFill>
                    </a:rPr>
                    <a:t>Reflection versus pump and probe </a:t>
                  </a:r>
                  <a:r>
                    <a:rPr lang="en-US" sz="2000" dirty="0" err="1" smtClean="0">
                      <a:solidFill>
                        <a:srgbClr val="FF0000"/>
                      </a:solidFill>
                    </a:rPr>
                    <a:t>detunings</a:t>
                  </a:r>
                  <a:endParaRPr lang="en-US" sz="2000" dirty="0" smtClean="0">
                    <a:solidFill>
                      <a:srgbClr val="FF0000"/>
                    </a:solidFill>
                  </a:endParaRPr>
                </a:p>
                <a:p>
                  <a:r>
                    <a:rPr lang="en-US" sz="2000" dirty="0" smtClean="0">
                      <a:solidFill>
                        <a:srgbClr val="FF0000"/>
                      </a:solidFill>
                    </a:rPr>
                    <a:t>N=150 atoms,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Γ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Γ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=0.25</m:t>
                      </m:r>
                    </m:oMath>
                  </a14:m>
                  <a:endParaRPr lang="en-GB" sz="20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00713" y="4619625"/>
                  <a:ext cx="3619500" cy="1075551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1684" t="-4545" b="-3977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1876426"/>
            <a:ext cx="4800600" cy="1586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665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New system: quantum emitters and waveguides 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Waveguide: continuum of propagating modes, instead of discrete mode</a:t>
            </a:r>
          </a:p>
          <a:p>
            <a:r>
              <a:rPr lang="en-US" dirty="0" smtClean="0"/>
              <a:t>Many emerging experimental realizations</a:t>
            </a:r>
            <a:endParaRPr lang="es-ES" dirty="0"/>
          </a:p>
        </p:txBody>
      </p:sp>
      <p:grpSp>
        <p:nvGrpSpPr>
          <p:cNvPr id="15" name="Group 14"/>
          <p:cNvGrpSpPr/>
          <p:nvPr/>
        </p:nvGrpSpPr>
        <p:grpSpPr>
          <a:xfrm>
            <a:off x="161925" y="2347898"/>
            <a:ext cx="3886200" cy="2384311"/>
            <a:chOff x="161925" y="2347898"/>
            <a:chExt cx="3886200" cy="238431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535" y="2347898"/>
              <a:ext cx="2632189" cy="162226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61925" y="3952957"/>
              <a:ext cx="3886200" cy="779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QD’s coupled to </a:t>
              </a:r>
              <a:r>
                <a:rPr lang="en-US" sz="1600" b="1" dirty="0" err="1" smtClean="0">
                  <a:solidFill>
                    <a:srgbClr val="C00000"/>
                  </a:solidFill>
                </a:rPr>
                <a:t>plasmonic</a:t>
              </a:r>
              <a:r>
                <a:rPr lang="en-US" sz="1600" b="1" dirty="0" smtClean="0">
                  <a:solidFill>
                    <a:srgbClr val="C00000"/>
                  </a:solidFill>
                </a:rPr>
                <a:t> nanowires</a:t>
              </a:r>
            </a:p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A.V. </a:t>
              </a:r>
              <a:r>
                <a:rPr lang="en-US" sz="1600" b="1" dirty="0" err="1" smtClean="0">
                  <a:solidFill>
                    <a:srgbClr val="C00000"/>
                  </a:solidFill>
                </a:rPr>
                <a:t>Akimov</a:t>
              </a:r>
              <a:r>
                <a:rPr lang="en-US" sz="1600" b="1" dirty="0" smtClean="0">
                  <a:solidFill>
                    <a:srgbClr val="C00000"/>
                  </a:solidFill>
                </a:rPr>
                <a:t> et al, Nature 450, 402 (2007)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896107" y="2773962"/>
            <a:ext cx="3132101" cy="1869752"/>
            <a:chOff x="3896107" y="2773962"/>
            <a:chExt cx="3132101" cy="186975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031" y="2773962"/>
              <a:ext cx="2782252" cy="935926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896107" y="3864462"/>
              <a:ext cx="3132101" cy="779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Circuit waveguides</a:t>
              </a:r>
            </a:p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A.F. van Loo et al, Science 342, 1494 (2013)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3198" y="4871276"/>
            <a:ext cx="4016624" cy="2433347"/>
            <a:chOff x="73198" y="4871276"/>
            <a:chExt cx="4016624" cy="2433347"/>
          </a:xfrm>
        </p:grpSpPr>
        <p:sp>
          <p:nvSpPr>
            <p:cNvPr id="8" name="TextBox 7"/>
            <p:cNvSpPr txBox="1"/>
            <p:nvPr/>
          </p:nvSpPr>
          <p:spPr>
            <a:xfrm>
              <a:off x="73198" y="6067425"/>
              <a:ext cx="4016623" cy="1237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Cold atoms and photonic crystal fibers/waveguides</a:t>
              </a:r>
            </a:p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M. </a:t>
              </a:r>
              <a:r>
                <a:rPr lang="en-US" sz="1600" b="1" dirty="0" err="1" smtClean="0">
                  <a:solidFill>
                    <a:srgbClr val="C00000"/>
                  </a:solidFill>
                </a:rPr>
                <a:t>Bajcsy</a:t>
              </a:r>
              <a:r>
                <a:rPr lang="en-US" sz="1600" b="1" dirty="0" smtClean="0">
                  <a:solidFill>
                    <a:srgbClr val="C00000"/>
                  </a:solidFill>
                </a:rPr>
                <a:t> et al, PRL 102, 203902 (2009)</a:t>
              </a:r>
            </a:p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A. </a:t>
              </a:r>
              <a:r>
                <a:rPr lang="en-US" sz="1600" b="1" dirty="0" err="1" smtClean="0">
                  <a:solidFill>
                    <a:srgbClr val="C00000"/>
                  </a:solidFill>
                </a:rPr>
                <a:t>Goban</a:t>
              </a:r>
              <a:r>
                <a:rPr lang="en-US" sz="1600" b="1" dirty="0" smtClean="0">
                  <a:solidFill>
                    <a:srgbClr val="C00000"/>
                  </a:solidFill>
                </a:rPr>
                <a:t> et al, Nat. </a:t>
              </a:r>
              <a:r>
                <a:rPr lang="en-US" sz="1600" b="1" dirty="0" err="1" smtClean="0">
                  <a:solidFill>
                    <a:srgbClr val="C00000"/>
                  </a:solidFill>
                </a:rPr>
                <a:t>Commun</a:t>
              </a:r>
              <a:r>
                <a:rPr lang="en-US" sz="1600" b="1" dirty="0" smtClean="0">
                  <a:solidFill>
                    <a:srgbClr val="C00000"/>
                  </a:solidFill>
                </a:rPr>
                <a:t>. 5, 3808 (2014)</a:t>
              </a:r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091" y="4885494"/>
              <a:ext cx="1491511" cy="11304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5469" y="4871276"/>
              <a:ext cx="2074353" cy="1100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6"/>
          <p:cNvGrpSpPr/>
          <p:nvPr/>
        </p:nvGrpSpPr>
        <p:grpSpPr>
          <a:xfrm>
            <a:off x="6854997" y="2347898"/>
            <a:ext cx="3365328" cy="2288979"/>
            <a:chOff x="6854997" y="2347898"/>
            <a:chExt cx="3365328" cy="228897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419714" y="2347898"/>
              <a:ext cx="2048716" cy="1430336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6854997" y="3857625"/>
              <a:ext cx="3365328" cy="779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QD’s - </a:t>
              </a:r>
              <a:r>
                <a:rPr lang="en-US" sz="1600" b="1" dirty="0" err="1" smtClean="0">
                  <a:solidFill>
                    <a:srgbClr val="C00000"/>
                  </a:solidFill>
                </a:rPr>
                <a:t>PhC</a:t>
              </a:r>
              <a:r>
                <a:rPr lang="en-US" sz="1600" b="1" dirty="0" smtClean="0">
                  <a:solidFill>
                    <a:srgbClr val="C00000"/>
                  </a:solidFill>
                </a:rPr>
                <a:t> waveguides</a:t>
              </a:r>
            </a:p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M. </a:t>
              </a:r>
              <a:r>
                <a:rPr lang="en-US" sz="1600" b="1" dirty="0" err="1" smtClean="0">
                  <a:solidFill>
                    <a:srgbClr val="C00000"/>
                  </a:solidFill>
                </a:rPr>
                <a:t>Arcari</a:t>
              </a:r>
              <a:r>
                <a:rPr lang="en-US" sz="1600" b="1" dirty="0" smtClean="0">
                  <a:solidFill>
                    <a:srgbClr val="C00000"/>
                  </a:solidFill>
                </a:rPr>
                <a:t> et al, PRL 113, 093603 (2014)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136902" y="4649403"/>
            <a:ext cx="4016623" cy="2714168"/>
            <a:chOff x="5136902" y="4649403"/>
            <a:chExt cx="4016623" cy="2714168"/>
          </a:xfrm>
        </p:grpSpPr>
        <p:sp>
          <p:nvSpPr>
            <p:cNvPr id="13" name="TextBox 12"/>
            <p:cNvSpPr txBox="1"/>
            <p:nvPr/>
          </p:nvSpPr>
          <p:spPr>
            <a:xfrm>
              <a:off x="5136902" y="6584319"/>
              <a:ext cx="4016623" cy="779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Atomic ensembles in free space (!)</a:t>
              </a:r>
            </a:p>
            <a:p>
              <a:pPr algn="ctr"/>
              <a:r>
                <a:rPr lang="en-US" sz="1600" b="1" dirty="0" smtClean="0">
                  <a:solidFill>
                    <a:srgbClr val="C00000"/>
                  </a:solidFill>
                </a:rPr>
                <a:t>Rydberg EIT: T. </a:t>
              </a:r>
              <a:r>
                <a:rPr lang="en-US" sz="1600" b="1" dirty="0" err="1" smtClean="0">
                  <a:solidFill>
                    <a:srgbClr val="C00000"/>
                  </a:solidFill>
                </a:rPr>
                <a:t>Peyronel</a:t>
              </a:r>
              <a:r>
                <a:rPr lang="en-US" sz="1600" b="1" dirty="0" smtClean="0">
                  <a:solidFill>
                    <a:srgbClr val="C00000"/>
                  </a:solidFill>
                </a:rPr>
                <a:t> et al, Nature 488, 57 (2012)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775673" y="4649403"/>
              <a:ext cx="2624181" cy="19290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753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(Relatively) unknown frontier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1858645"/>
          </a:xfrm>
        </p:spPr>
        <p:txBody>
          <a:bodyPr/>
          <a:lstStyle/>
          <a:p>
            <a:r>
              <a:rPr lang="en-US" dirty="0" smtClean="0"/>
              <a:t>What kinds of interesting phenomena can we see in these systems?</a:t>
            </a:r>
          </a:p>
          <a:p>
            <a:r>
              <a:rPr lang="en-US" dirty="0" smtClean="0"/>
              <a:t>What are the best ways to utilize these systems for applications such as quantum information processing?</a:t>
            </a:r>
            <a:endParaRPr lang="es-ES" dirty="0"/>
          </a:p>
        </p:txBody>
      </p:sp>
      <p:grpSp>
        <p:nvGrpSpPr>
          <p:cNvPr id="7" name="Group 6"/>
          <p:cNvGrpSpPr/>
          <p:nvPr/>
        </p:nvGrpSpPr>
        <p:grpSpPr>
          <a:xfrm>
            <a:off x="504303" y="2872376"/>
            <a:ext cx="9069705" cy="1747249"/>
            <a:chOff x="504303" y="2872376"/>
            <a:chExt cx="9069705" cy="1747249"/>
          </a:xfrm>
        </p:grpSpPr>
        <p:sp>
          <p:nvSpPr>
            <p:cNvPr id="4" name="Content Placeholder 2"/>
            <p:cNvSpPr txBox="1">
              <a:spLocks/>
            </p:cNvSpPr>
            <p:nvPr/>
          </p:nvSpPr>
          <p:spPr>
            <a:xfrm>
              <a:off x="504303" y="3980180"/>
              <a:ext cx="9069705" cy="639445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What is the best way to theoretically treat these systems?</a:t>
              </a:r>
              <a:endParaRPr lang="es-ES" dirty="0"/>
            </a:p>
          </p:txBody>
        </p:sp>
        <p:sp>
          <p:nvSpPr>
            <p:cNvPr id="5" name="Up-Down Arrow 4"/>
            <p:cNvSpPr/>
            <p:nvPr/>
          </p:nvSpPr>
          <p:spPr>
            <a:xfrm>
              <a:off x="4581525" y="2872376"/>
              <a:ext cx="609600" cy="1069064"/>
            </a:xfrm>
            <a:prstGeom prst="upDownArrow">
              <a:avLst/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05325" y="3154946"/>
              <a:ext cx="4910124" cy="550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C00000"/>
                  </a:solidFill>
                </a:rPr>
                <a:t>Related issues!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90916" y="4646147"/>
            <a:ext cx="9069705" cy="2856552"/>
            <a:chOff x="490916" y="4646147"/>
            <a:chExt cx="9069705" cy="2856552"/>
          </a:xfrm>
        </p:grpSpPr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490916" y="4646147"/>
              <a:ext cx="9069705" cy="1345078"/>
            </a:xfrm>
            <a:prstGeom prst="rect">
              <a:avLst/>
            </a:prstGeom>
          </p:spPr>
          <p:txBody>
            <a:bodyPr vert="horz" lIns="100794" tIns="50397" rIns="100794" bIns="50397" rtlCol="0">
              <a:normAutofit fontScale="85000" lnSpcReduction="20000"/>
            </a:bodyPr>
            <a:lstStyle>
              <a:lvl1pPr marL="377979" indent="-377979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18954" indent="-314982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9929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63900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67872" indent="-251986" algn="l" defTabSz="1007943" rtl="0" eaLnBrk="1" latinLnBrk="0" hangingPunct="1">
                <a:spcBef>
                  <a:spcPct val="20000"/>
                </a:spcBef>
                <a:buClr>
                  <a:srgbClr val="FF0000"/>
                </a:buClr>
                <a:buSzPct val="100000"/>
                <a:buFont typeface="Arial" pitchFamily="34" charset="0"/>
                <a:buChar char="•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771844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75815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9787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3758" indent="-251986" algn="l" defTabSz="100794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Possible difficulties</a:t>
              </a:r>
            </a:p>
            <a:p>
              <a:pPr lvl="1"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Infinite Hilbert space associated with continuum of modes, photons can re-shape</a:t>
              </a:r>
            </a:p>
            <a:p>
              <a:pPr lvl="1" fontAlgn="auto">
                <a:lnSpc>
                  <a:spcPct val="100000"/>
                </a:lnSpc>
                <a:spcAft>
                  <a:spcPts val="0"/>
                </a:spcAft>
              </a:pPr>
              <a:r>
                <a:rPr lang="en-US" dirty="0" smtClean="0"/>
                <a:t>Frequency generation and multiple scattering</a:t>
              </a:r>
              <a:endParaRPr lang="es-ES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81328" y="5922639"/>
              <a:ext cx="5102876" cy="15800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469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formalism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73" y="1008380"/>
            <a:ext cx="9069705" cy="1858645"/>
          </a:xfrm>
        </p:spPr>
        <p:txBody>
          <a:bodyPr/>
          <a:lstStyle/>
          <a:p>
            <a:r>
              <a:rPr lang="en-US" dirty="0" smtClean="0"/>
              <a:t>To compare: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90916" y="4162425"/>
            <a:ext cx="9069705" cy="3200400"/>
          </a:xfrm>
          <a:prstGeom prst="rect">
            <a:avLst/>
          </a:prstGeom>
        </p:spPr>
        <p:txBody>
          <a:bodyPr vert="horz" lIns="100794" tIns="50397" rIns="100794" bIns="50397" rtlCol="0">
            <a:normAutofit fontScale="92500"/>
          </a:bodyPr>
          <a:lstStyle>
            <a:lvl1pPr marL="377979" indent="-377979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8954" indent="-314982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spcBef>
                <a:spcPct val="20000"/>
              </a:spcBef>
              <a:buClr>
                <a:srgbClr val="FF0000"/>
              </a:buClr>
              <a:buSzPct val="10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Positive attributes: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Finite Hilbert space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Easy to use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Based on standard quantum optics “recipes” (master equation, H.-L., quantum jump, …)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Easily adaptable (level structure, pump fields, time dependence)</a:t>
            </a:r>
          </a:p>
          <a:p>
            <a:pPr lvl="1" fontAlgn="auto">
              <a:lnSpc>
                <a:spcPct val="100000"/>
              </a:lnSpc>
              <a:spcAft>
                <a:spcPts val="0"/>
              </a:spcAft>
            </a:pPr>
            <a:r>
              <a:rPr lang="en-US" dirty="0" smtClean="0"/>
              <a:t>Numerically exact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6788" y="1574060"/>
            <a:ext cx="3886200" cy="378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Cavity QED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95325" y="2105025"/>
            <a:ext cx="3352800" cy="624523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Jaynes-Cummings model</a:t>
            </a:r>
            <a:endParaRPr lang="es-ES" b="1" dirty="0"/>
          </a:p>
        </p:txBody>
      </p:sp>
      <p:sp>
        <p:nvSpPr>
          <p:cNvPr id="8" name="Down Arrow 7"/>
          <p:cNvSpPr/>
          <p:nvPr/>
        </p:nvSpPr>
        <p:spPr>
          <a:xfrm>
            <a:off x="1978199" y="2829756"/>
            <a:ext cx="6858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ounded Rectangle 12"/>
          <p:cNvSpPr/>
          <p:nvPr/>
        </p:nvSpPr>
        <p:spPr>
          <a:xfrm>
            <a:off x="682799" y="3195833"/>
            <a:ext cx="3352800" cy="62452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Input-output formalism</a:t>
            </a:r>
            <a:endParaRPr lang="es-E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343525" y="1577888"/>
            <a:ext cx="3886200" cy="378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Waveguide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648325" y="2105025"/>
            <a:ext cx="3352800" cy="624523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Quantum spin chain</a:t>
            </a:r>
            <a:endParaRPr lang="es-ES" b="1" dirty="0"/>
          </a:p>
        </p:txBody>
      </p:sp>
      <p:sp>
        <p:nvSpPr>
          <p:cNvPr id="16" name="Down Arrow 15"/>
          <p:cNvSpPr/>
          <p:nvPr/>
        </p:nvSpPr>
        <p:spPr>
          <a:xfrm>
            <a:off x="6931199" y="2829756"/>
            <a:ext cx="6858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Rounded Rectangle 16"/>
          <p:cNvSpPr/>
          <p:nvPr/>
        </p:nvSpPr>
        <p:spPr>
          <a:xfrm>
            <a:off x="5635799" y="3195833"/>
            <a:ext cx="3352800" cy="62452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Generalized input-output formalism</a:t>
            </a:r>
            <a:endParaRPr lang="es-ES" b="1" dirty="0"/>
          </a:p>
        </p:txBody>
      </p:sp>
      <p:sp>
        <p:nvSpPr>
          <p:cNvPr id="10" name="Rectangle 9"/>
          <p:cNvSpPr/>
          <p:nvPr/>
        </p:nvSpPr>
        <p:spPr>
          <a:xfrm>
            <a:off x="5419725" y="2028825"/>
            <a:ext cx="3810000" cy="198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 smtClean="0">
                <a:solidFill>
                  <a:schemeClr val="tx1"/>
                </a:solidFill>
              </a:rPr>
              <a:t>???</a:t>
            </a:r>
            <a:endParaRPr lang="es-E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54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Introduce a model Hamiltonian for atom-waveguide systems</a:t>
            </a:r>
          </a:p>
          <a:p>
            <a:endParaRPr lang="en-US" dirty="0" smtClean="0"/>
          </a:p>
          <a:p>
            <a:r>
              <a:rPr lang="en-US" dirty="0" smtClean="0"/>
              <a:t>Derive the spin model and generalized input-output relation for waveguides</a:t>
            </a:r>
          </a:p>
          <a:p>
            <a:endParaRPr lang="en-US" dirty="0"/>
          </a:p>
          <a:p>
            <a:r>
              <a:rPr lang="en-US" dirty="0" smtClean="0"/>
              <a:t>Let’s use it!</a:t>
            </a:r>
          </a:p>
          <a:p>
            <a:pPr lvl="1"/>
            <a:r>
              <a:rPr lang="en-US" dirty="0" smtClean="0"/>
              <a:t>A single atom: single-photon transistor</a:t>
            </a:r>
          </a:p>
          <a:p>
            <a:pPr lvl="1"/>
            <a:r>
              <a:rPr lang="en-US" dirty="0" smtClean="0"/>
              <a:t>Many atoms: cavity QED with atomic mirrors</a:t>
            </a:r>
          </a:p>
          <a:p>
            <a:pPr lvl="1"/>
            <a:r>
              <a:rPr lang="en-US" dirty="0" smtClean="0"/>
              <a:t>Many atoms + motion: atomic self-organization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15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13426</TotalTime>
  <Words>2443</Words>
  <Application>Microsoft Office PowerPoint</Application>
  <PresentationFormat>Custom</PresentationFormat>
  <Paragraphs>485</Paragraphs>
  <Slides>56</Slides>
  <Notes>8</Notes>
  <HiddenSlides>1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7" baseType="lpstr">
      <vt:lpstr>Arial Unicode MS</vt:lpstr>
      <vt:lpstr>MS Gothic</vt:lpstr>
      <vt:lpstr>Arial</vt:lpstr>
      <vt:lpstr>Calibri</vt:lpstr>
      <vt:lpstr>Cambria Math</vt:lpstr>
      <vt:lpstr>Lucida Sans Unicode</vt:lpstr>
      <vt:lpstr>Mathematica3</vt:lpstr>
      <vt:lpstr>Symbol</vt:lpstr>
      <vt:lpstr>Times New Roman</vt:lpstr>
      <vt:lpstr>1_Office Theme</vt:lpstr>
      <vt:lpstr>Equation</vt:lpstr>
      <vt:lpstr>PowerPoint Presentation</vt:lpstr>
      <vt:lpstr>A gold standard: cavity QED</vt:lpstr>
      <vt:lpstr>A gold standard: cavity QED</vt:lpstr>
      <vt:lpstr>A gold standard: cavity QED</vt:lpstr>
      <vt:lpstr>Important applications</vt:lpstr>
      <vt:lpstr>New system: quantum emitters and waveguides </vt:lpstr>
      <vt:lpstr>(Relatively) unknown frontier</vt:lpstr>
      <vt:lpstr>A new formalism</vt:lpstr>
      <vt:lpstr>Outline</vt:lpstr>
      <vt:lpstr>Relevant literature</vt:lpstr>
      <vt:lpstr>Outline of derivation</vt:lpstr>
      <vt:lpstr>Why derive these equations here?</vt:lpstr>
      <vt:lpstr>To review</vt:lpstr>
      <vt:lpstr>Example #1: Single-photon transistor</vt:lpstr>
      <vt:lpstr>Single-atom reflection and transmission</vt:lpstr>
      <vt:lpstr>Cooperativity factors</vt:lpstr>
      <vt:lpstr>Single-atom reflection and transmission</vt:lpstr>
      <vt:lpstr>Transmission and reflection coefficients</vt:lpstr>
      <vt:lpstr>Interpretation</vt:lpstr>
      <vt:lpstr>Limitation of classical interpretation</vt:lpstr>
      <vt:lpstr>Second-order correlation function</vt:lpstr>
      <vt:lpstr>Density matrix picture</vt:lpstr>
      <vt:lpstr>Density matrix picture</vt:lpstr>
      <vt:lpstr>Correlation function of atom mirror</vt:lpstr>
      <vt:lpstr>Application: single-photon transistor</vt:lpstr>
      <vt:lpstr>Single-photon transistor</vt:lpstr>
      <vt:lpstr>Single-photon transistor</vt:lpstr>
      <vt:lpstr>Single-photon transport for three-level atom</vt:lpstr>
      <vt:lpstr>Single-photon generation</vt:lpstr>
      <vt:lpstr>Reversability and photon storage</vt:lpstr>
      <vt:lpstr>Single-photon transistor</vt:lpstr>
      <vt:lpstr>Single-photon transistor</vt:lpstr>
      <vt:lpstr>Single-photon transistor</vt:lpstr>
      <vt:lpstr>Example #2: Cavity QED with atomic mirrors</vt:lpstr>
      <vt:lpstr>Better atomic mirrors?</vt:lpstr>
      <vt:lpstr>Better atomic mirrors?</vt:lpstr>
      <vt:lpstr>Reflecting super-atoms</vt:lpstr>
      <vt:lpstr>Collective enhancement &amp; superradiance</vt:lpstr>
      <vt:lpstr>But wait…</vt:lpstr>
      <vt:lpstr>But wait again…</vt:lpstr>
      <vt:lpstr>Atomic cavities</vt:lpstr>
      <vt:lpstr>Numerical results</vt:lpstr>
      <vt:lpstr>Comparison with conventional cavity</vt:lpstr>
      <vt:lpstr>Mapping onto J-C model</vt:lpstr>
      <vt:lpstr>Significance of result</vt:lpstr>
      <vt:lpstr>Example #3: Self-organization of atoms</vt:lpstr>
      <vt:lpstr>Motivation</vt:lpstr>
      <vt:lpstr>Model</vt:lpstr>
      <vt:lpstr>Spin-dependent forces</vt:lpstr>
      <vt:lpstr>A convenient parametrization</vt:lpstr>
      <vt:lpstr>Weak-scattering limit</vt:lpstr>
      <vt:lpstr>Weak-scattering limit</vt:lpstr>
      <vt:lpstr>Red detuning</vt:lpstr>
      <vt:lpstr>Blue detuning</vt:lpstr>
      <vt:lpstr>Simulation</vt:lpstr>
      <vt:lpstr>Signatures of self-organization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Darrick</dc:creator>
  <cp:lastModifiedBy>Darrick Chang</cp:lastModifiedBy>
  <cp:revision>861</cp:revision>
  <cp:lastPrinted>1601-01-01T00:00:00Z</cp:lastPrinted>
  <dcterms:created xsi:type="dcterms:W3CDTF">1601-01-01T00:00:00Z</dcterms:created>
  <dcterms:modified xsi:type="dcterms:W3CDTF">2015-06-10T06:35:36Z</dcterms:modified>
</cp:coreProperties>
</file>