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</p:sldMasterIdLst>
  <p:notesMasterIdLst>
    <p:notesMasterId r:id="rId38"/>
  </p:notesMasterIdLst>
  <p:sldIdLst>
    <p:sldId id="342" r:id="rId2"/>
    <p:sldId id="608" r:id="rId3"/>
    <p:sldId id="609" r:id="rId4"/>
    <p:sldId id="593" r:id="rId5"/>
    <p:sldId id="543" r:id="rId6"/>
    <p:sldId id="602" r:id="rId7"/>
    <p:sldId id="525" r:id="rId8"/>
    <p:sldId id="526" r:id="rId9"/>
    <p:sldId id="594" r:id="rId10"/>
    <p:sldId id="558" r:id="rId11"/>
    <p:sldId id="610" r:id="rId12"/>
    <p:sldId id="611" r:id="rId13"/>
    <p:sldId id="612" r:id="rId14"/>
    <p:sldId id="560" r:id="rId15"/>
    <p:sldId id="561" r:id="rId16"/>
    <p:sldId id="562" r:id="rId17"/>
    <p:sldId id="596" r:id="rId18"/>
    <p:sldId id="605" r:id="rId19"/>
    <p:sldId id="606" r:id="rId20"/>
    <p:sldId id="568" r:id="rId21"/>
    <p:sldId id="603" r:id="rId22"/>
    <p:sldId id="595" r:id="rId23"/>
    <p:sldId id="580" r:id="rId24"/>
    <p:sldId id="592" r:id="rId25"/>
    <p:sldId id="584" r:id="rId26"/>
    <p:sldId id="582" r:id="rId27"/>
    <p:sldId id="613" r:id="rId28"/>
    <p:sldId id="583" r:id="rId29"/>
    <p:sldId id="585" r:id="rId30"/>
    <p:sldId id="586" r:id="rId31"/>
    <p:sldId id="587" r:id="rId32"/>
    <p:sldId id="588" r:id="rId33"/>
    <p:sldId id="589" r:id="rId34"/>
    <p:sldId id="590" r:id="rId35"/>
    <p:sldId id="591" r:id="rId36"/>
    <p:sldId id="519" r:id="rId37"/>
  </p:sldIdLst>
  <p:sldSz cx="10077450" cy="7562850"/>
  <p:notesSz cx="7772400" cy="10058400"/>
  <p:defaultTextStyle>
    <a:defPPr>
      <a:defRPr lang="en-GB"/>
    </a:defPPr>
    <a:lvl1pPr algn="l" defTabSz="457152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S Gothic" charset="-128"/>
        <a:cs typeface="+mn-cs"/>
      </a:defRPr>
    </a:lvl1pPr>
    <a:lvl2pPr marL="742873" indent="-285721" algn="l" defTabSz="457152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S Gothic" charset="-128"/>
        <a:cs typeface="+mn-cs"/>
      </a:defRPr>
    </a:lvl2pPr>
    <a:lvl3pPr marL="1142881" indent="-228576" algn="l" defTabSz="457152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S Gothic" charset="-128"/>
        <a:cs typeface="+mn-cs"/>
      </a:defRPr>
    </a:lvl3pPr>
    <a:lvl4pPr marL="1600034" indent="-228576" algn="l" defTabSz="457152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S Gothic" charset="-128"/>
        <a:cs typeface="+mn-cs"/>
      </a:defRPr>
    </a:lvl4pPr>
    <a:lvl5pPr marL="2057187" indent="-228576" algn="l" defTabSz="457152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S Gothic" charset="-128"/>
        <a:cs typeface="+mn-cs"/>
      </a:defRPr>
    </a:lvl5pPr>
    <a:lvl6pPr marL="2285763" algn="l" defTabSz="914305" rtl="0" eaLnBrk="1" latinLnBrk="0" hangingPunct="1">
      <a:defRPr kern="1200">
        <a:solidFill>
          <a:schemeClr val="tx1"/>
        </a:solidFill>
        <a:latin typeface="Arial" charset="0"/>
        <a:ea typeface="MS Gothic" charset="-128"/>
        <a:cs typeface="+mn-cs"/>
      </a:defRPr>
    </a:lvl6pPr>
    <a:lvl7pPr marL="2742916" algn="l" defTabSz="914305" rtl="0" eaLnBrk="1" latinLnBrk="0" hangingPunct="1">
      <a:defRPr kern="1200">
        <a:solidFill>
          <a:schemeClr val="tx1"/>
        </a:solidFill>
        <a:latin typeface="Arial" charset="0"/>
        <a:ea typeface="MS Gothic" charset="-128"/>
        <a:cs typeface="+mn-cs"/>
      </a:defRPr>
    </a:lvl7pPr>
    <a:lvl8pPr marL="3200068" algn="l" defTabSz="914305" rtl="0" eaLnBrk="1" latinLnBrk="0" hangingPunct="1">
      <a:defRPr kern="1200">
        <a:solidFill>
          <a:schemeClr val="tx1"/>
        </a:solidFill>
        <a:latin typeface="Arial" charset="0"/>
        <a:ea typeface="MS Gothic" charset="-128"/>
        <a:cs typeface="+mn-cs"/>
      </a:defRPr>
    </a:lvl8pPr>
    <a:lvl9pPr marL="3657221" algn="l" defTabSz="914305" rtl="0" eaLnBrk="1" latinLnBrk="0" hangingPunct="1">
      <a:defRPr kern="1200">
        <a:solidFill>
          <a:schemeClr val="tx1"/>
        </a:solidFill>
        <a:latin typeface="Arial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91625"/>
    <a:srgbClr val="01043D"/>
    <a:srgbClr val="0710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1253" y="2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0944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48F812-BC73-4529-A5DA-B71BF366D0B7}" type="doc">
      <dgm:prSet loTypeId="urn:microsoft.com/office/officeart/2005/8/layout/defaul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BD20DCF1-7D01-4A98-B10F-660AB50EA457}">
      <dgm:prSet phldrT="[Text]" custT="1"/>
      <dgm:spPr/>
      <dgm:t>
        <a:bodyPr/>
        <a:lstStyle/>
        <a:p>
          <a:r>
            <a:rPr lang="en-US" sz="2800" b="1" dirty="0" smtClean="0"/>
            <a:t>Quantum information processing</a:t>
          </a:r>
          <a:endParaRPr lang="en-GB" sz="2800" b="1" dirty="0"/>
        </a:p>
      </dgm:t>
    </dgm:pt>
    <dgm:pt modelId="{1BE13568-C563-4F32-9205-8FB983740BA5}" type="parTrans" cxnId="{2EA08DC9-65CA-4C0C-9AF4-D9E588CF3DD3}">
      <dgm:prSet/>
      <dgm:spPr/>
      <dgm:t>
        <a:bodyPr/>
        <a:lstStyle/>
        <a:p>
          <a:endParaRPr lang="en-GB"/>
        </a:p>
      </dgm:t>
    </dgm:pt>
    <dgm:pt modelId="{D6AE8687-4918-4053-9F46-8CF49EEB550A}" type="sibTrans" cxnId="{2EA08DC9-65CA-4C0C-9AF4-D9E588CF3DD3}">
      <dgm:prSet/>
      <dgm:spPr/>
      <dgm:t>
        <a:bodyPr/>
        <a:lstStyle/>
        <a:p>
          <a:endParaRPr lang="en-GB"/>
        </a:p>
      </dgm:t>
    </dgm:pt>
    <dgm:pt modelId="{07FA92C8-28B5-4BD8-AEF1-46E4B3CC3699}">
      <dgm:prSet phldrT="[Text]" custT="1"/>
      <dgm:spPr/>
      <dgm:t>
        <a:bodyPr/>
        <a:lstStyle/>
        <a:p>
          <a:r>
            <a:rPr lang="en-US" sz="2800" b="1" dirty="0" smtClean="0"/>
            <a:t>Single-photon nonlinear optics</a:t>
          </a:r>
          <a:endParaRPr lang="en-GB" sz="4000" b="1" dirty="0"/>
        </a:p>
      </dgm:t>
    </dgm:pt>
    <dgm:pt modelId="{CC1E5AC3-47E4-4296-8B3A-CE0DC9962B0A}" type="parTrans" cxnId="{F4CA990F-EE0C-43E8-B0C8-7028E2082F67}">
      <dgm:prSet/>
      <dgm:spPr/>
      <dgm:t>
        <a:bodyPr/>
        <a:lstStyle/>
        <a:p>
          <a:endParaRPr lang="en-GB"/>
        </a:p>
      </dgm:t>
    </dgm:pt>
    <dgm:pt modelId="{6A4A01C2-BCE6-47F1-84E8-A9D624785069}" type="sibTrans" cxnId="{F4CA990F-EE0C-43E8-B0C8-7028E2082F67}">
      <dgm:prSet/>
      <dgm:spPr/>
      <dgm:t>
        <a:bodyPr/>
        <a:lstStyle/>
        <a:p>
          <a:endParaRPr lang="en-GB"/>
        </a:p>
      </dgm:t>
    </dgm:pt>
    <dgm:pt modelId="{97C86DCF-6602-43CA-BCB2-7CCD94E98EAA}">
      <dgm:prSet phldrT="[Text]" custT="1"/>
      <dgm:spPr/>
      <dgm:t>
        <a:bodyPr/>
        <a:lstStyle/>
        <a:p>
          <a:r>
            <a:rPr lang="en-US" sz="2800" b="1" dirty="0" smtClean="0"/>
            <a:t>Many-body physics</a:t>
          </a:r>
          <a:endParaRPr lang="en-GB" sz="2800" b="1" dirty="0"/>
        </a:p>
      </dgm:t>
    </dgm:pt>
    <dgm:pt modelId="{8928B8E9-2486-472E-B783-348E702843B9}" type="parTrans" cxnId="{F04D34AF-3E4D-42E2-B9D5-0C1118863070}">
      <dgm:prSet/>
      <dgm:spPr/>
      <dgm:t>
        <a:bodyPr/>
        <a:lstStyle/>
        <a:p>
          <a:endParaRPr lang="en-GB"/>
        </a:p>
      </dgm:t>
    </dgm:pt>
    <dgm:pt modelId="{DAA65A27-1D27-4752-A1CA-7F6075BB01E1}" type="sibTrans" cxnId="{F04D34AF-3E4D-42E2-B9D5-0C1118863070}">
      <dgm:prSet/>
      <dgm:spPr/>
      <dgm:t>
        <a:bodyPr/>
        <a:lstStyle/>
        <a:p>
          <a:endParaRPr lang="en-GB"/>
        </a:p>
      </dgm:t>
    </dgm:pt>
    <dgm:pt modelId="{79BBB699-47FD-49D2-9208-F9480D523014}">
      <dgm:prSet phldrT="[Text]" custT="1"/>
      <dgm:spPr/>
      <dgm:t>
        <a:bodyPr/>
        <a:lstStyle/>
        <a:p>
          <a:r>
            <a:rPr lang="en-US" sz="2800" b="1" dirty="0" smtClean="0"/>
            <a:t>Atom trapping</a:t>
          </a:r>
          <a:endParaRPr lang="en-GB" sz="2800" b="1" dirty="0"/>
        </a:p>
      </dgm:t>
    </dgm:pt>
    <dgm:pt modelId="{A2CADC0A-6C4E-40BD-9884-E01314847961}" type="parTrans" cxnId="{4EF39F40-4541-46BF-93C2-86BAF46C8050}">
      <dgm:prSet/>
      <dgm:spPr/>
      <dgm:t>
        <a:bodyPr/>
        <a:lstStyle/>
        <a:p>
          <a:endParaRPr lang="en-GB"/>
        </a:p>
      </dgm:t>
    </dgm:pt>
    <dgm:pt modelId="{EF72993D-BBB9-4097-BDDA-CD8996D7A519}" type="sibTrans" cxnId="{4EF39F40-4541-46BF-93C2-86BAF46C8050}">
      <dgm:prSet/>
      <dgm:spPr/>
      <dgm:t>
        <a:bodyPr/>
        <a:lstStyle/>
        <a:p>
          <a:endParaRPr lang="en-GB"/>
        </a:p>
      </dgm:t>
    </dgm:pt>
    <dgm:pt modelId="{6E13EFD3-395A-4C76-BA25-67B059F1F13B}" type="pres">
      <dgm:prSet presAssocID="{7C48F812-BC73-4529-A5DA-B71BF366D0B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94039A5F-B597-4FBC-85D1-03DA68555F98}" type="pres">
      <dgm:prSet presAssocID="{BD20DCF1-7D01-4A98-B10F-660AB50EA457}" presName="node" presStyleLbl="node1" presStyleIdx="0" presStyleCnt="4" custScaleX="149567" custScaleY="6300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054B87B-3CED-474A-BC76-CBE276E73E5E}" type="pres">
      <dgm:prSet presAssocID="{D6AE8687-4918-4053-9F46-8CF49EEB550A}" presName="sibTrans" presStyleCnt="0"/>
      <dgm:spPr/>
    </dgm:pt>
    <dgm:pt modelId="{74BED7DD-F74F-4AC5-8D69-27FBCF48E7F0}" type="pres">
      <dgm:prSet presAssocID="{07FA92C8-28B5-4BD8-AEF1-46E4B3CC3699}" presName="node" presStyleLbl="node1" presStyleIdx="1" presStyleCnt="4" custScaleX="148387" custScaleY="5958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D11FC92-F6FE-43F6-A593-1F66034BED5E}" type="pres">
      <dgm:prSet presAssocID="{6A4A01C2-BCE6-47F1-84E8-A9D624785069}" presName="sibTrans" presStyleCnt="0"/>
      <dgm:spPr/>
    </dgm:pt>
    <dgm:pt modelId="{DC9C8510-D9CF-4CB6-8AD7-B7823EC827A2}" type="pres">
      <dgm:prSet presAssocID="{97C86DCF-6602-43CA-BCB2-7CCD94E98EAA}" presName="node" presStyleLbl="node1" presStyleIdx="2" presStyleCnt="4" custScaleX="147424" custScaleY="39399" custLinFactNeighborX="680" custLinFactNeighborY="-452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3C859A3-8B31-4565-9F19-F7F9DA457F5A}" type="pres">
      <dgm:prSet presAssocID="{DAA65A27-1D27-4752-A1CA-7F6075BB01E1}" presName="sibTrans" presStyleCnt="0"/>
      <dgm:spPr/>
    </dgm:pt>
    <dgm:pt modelId="{F156F62B-4615-4902-BC9F-5F81CB59626D}" type="pres">
      <dgm:prSet presAssocID="{79BBB699-47FD-49D2-9208-F9480D523014}" presName="node" presStyleLbl="node1" presStyleIdx="3" presStyleCnt="4" custScaleX="144742" custScaleY="39399" custLinFactNeighborX="564" custLinFactNeighborY="-579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4EF39F40-4541-46BF-93C2-86BAF46C8050}" srcId="{7C48F812-BC73-4529-A5DA-B71BF366D0B7}" destId="{79BBB699-47FD-49D2-9208-F9480D523014}" srcOrd="3" destOrd="0" parTransId="{A2CADC0A-6C4E-40BD-9884-E01314847961}" sibTransId="{EF72993D-BBB9-4097-BDDA-CD8996D7A519}"/>
    <dgm:cxn modelId="{27DFA1A8-982B-4F25-87F9-DFF5EEB7251A}" type="presOf" srcId="{7C48F812-BC73-4529-A5DA-B71BF366D0B7}" destId="{6E13EFD3-395A-4C76-BA25-67B059F1F13B}" srcOrd="0" destOrd="0" presId="urn:microsoft.com/office/officeart/2005/8/layout/default"/>
    <dgm:cxn modelId="{2EA08DC9-65CA-4C0C-9AF4-D9E588CF3DD3}" srcId="{7C48F812-BC73-4529-A5DA-B71BF366D0B7}" destId="{BD20DCF1-7D01-4A98-B10F-660AB50EA457}" srcOrd="0" destOrd="0" parTransId="{1BE13568-C563-4F32-9205-8FB983740BA5}" sibTransId="{D6AE8687-4918-4053-9F46-8CF49EEB550A}"/>
    <dgm:cxn modelId="{5887B7E7-2EE7-474F-A827-1A9EAB00AB6E}" type="presOf" srcId="{BD20DCF1-7D01-4A98-B10F-660AB50EA457}" destId="{94039A5F-B597-4FBC-85D1-03DA68555F98}" srcOrd="0" destOrd="0" presId="urn:microsoft.com/office/officeart/2005/8/layout/default"/>
    <dgm:cxn modelId="{AAB5C166-F4E3-45EE-8754-D0CFB65628EC}" type="presOf" srcId="{07FA92C8-28B5-4BD8-AEF1-46E4B3CC3699}" destId="{74BED7DD-F74F-4AC5-8D69-27FBCF48E7F0}" srcOrd="0" destOrd="0" presId="urn:microsoft.com/office/officeart/2005/8/layout/default"/>
    <dgm:cxn modelId="{F4CA990F-EE0C-43E8-B0C8-7028E2082F67}" srcId="{7C48F812-BC73-4529-A5DA-B71BF366D0B7}" destId="{07FA92C8-28B5-4BD8-AEF1-46E4B3CC3699}" srcOrd="1" destOrd="0" parTransId="{CC1E5AC3-47E4-4296-8B3A-CE0DC9962B0A}" sibTransId="{6A4A01C2-BCE6-47F1-84E8-A9D624785069}"/>
    <dgm:cxn modelId="{55A5EBF0-AD4B-4147-A97B-3945EC7CB6C4}" type="presOf" srcId="{97C86DCF-6602-43CA-BCB2-7CCD94E98EAA}" destId="{DC9C8510-D9CF-4CB6-8AD7-B7823EC827A2}" srcOrd="0" destOrd="0" presId="urn:microsoft.com/office/officeart/2005/8/layout/default"/>
    <dgm:cxn modelId="{12A6ED3F-A00C-4760-8D32-2039E7A8E418}" type="presOf" srcId="{79BBB699-47FD-49D2-9208-F9480D523014}" destId="{F156F62B-4615-4902-BC9F-5F81CB59626D}" srcOrd="0" destOrd="0" presId="urn:microsoft.com/office/officeart/2005/8/layout/default"/>
    <dgm:cxn modelId="{F04D34AF-3E4D-42E2-B9D5-0C1118863070}" srcId="{7C48F812-BC73-4529-A5DA-B71BF366D0B7}" destId="{97C86DCF-6602-43CA-BCB2-7CCD94E98EAA}" srcOrd="2" destOrd="0" parTransId="{8928B8E9-2486-472E-B783-348E702843B9}" sibTransId="{DAA65A27-1D27-4752-A1CA-7F6075BB01E1}"/>
    <dgm:cxn modelId="{F1AD0888-0AC5-413C-8AF4-71AF8D2047FA}" type="presParOf" srcId="{6E13EFD3-395A-4C76-BA25-67B059F1F13B}" destId="{94039A5F-B597-4FBC-85D1-03DA68555F98}" srcOrd="0" destOrd="0" presId="urn:microsoft.com/office/officeart/2005/8/layout/default"/>
    <dgm:cxn modelId="{0F2719BD-D5AE-46B3-ACD3-8C5D9BE5D9FE}" type="presParOf" srcId="{6E13EFD3-395A-4C76-BA25-67B059F1F13B}" destId="{3054B87B-3CED-474A-BC76-CBE276E73E5E}" srcOrd="1" destOrd="0" presId="urn:microsoft.com/office/officeart/2005/8/layout/default"/>
    <dgm:cxn modelId="{C942F7E5-C584-4386-9734-696980A35FEA}" type="presParOf" srcId="{6E13EFD3-395A-4C76-BA25-67B059F1F13B}" destId="{74BED7DD-F74F-4AC5-8D69-27FBCF48E7F0}" srcOrd="2" destOrd="0" presId="urn:microsoft.com/office/officeart/2005/8/layout/default"/>
    <dgm:cxn modelId="{BF88FE63-936F-4A67-B253-D389C4A7FEF7}" type="presParOf" srcId="{6E13EFD3-395A-4C76-BA25-67B059F1F13B}" destId="{CD11FC92-F6FE-43F6-A593-1F66034BED5E}" srcOrd="3" destOrd="0" presId="urn:microsoft.com/office/officeart/2005/8/layout/default"/>
    <dgm:cxn modelId="{23E9C3DB-2632-496D-9505-B89DC6F7009B}" type="presParOf" srcId="{6E13EFD3-395A-4C76-BA25-67B059F1F13B}" destId="{DC9C8510-D9CF-4CB6-8AD7-B7823EC827A2}" srcOrd="4" destOrd="0" presId="urn:microsoft.com/office/officeart/2005/8/layout/default"/>
    <dgm:cxn modelId="{A124F401-7A72-4B19-9097-0378EBE0C6C5}" type="presParOf" srcId="{6E13EFD3-395A-4C76-BA25-67B059F1F13B}" destId="{A3C859A3-8B31-4565-9F19-F7F9DA457F5A}" srcOrd="5" destOrd="0" presId="urn:microsoft.com/office/officeart/2005/8/layout/default"/>
    <dgm:cxn modelId="{765DEF92-8144-4971-9DFD-C1DC426E3A51}" type="presParOf" srcId="{6E13EFD3-395A-4C76-BA25-67B059F1F13B}" destId="{F156F62B-4615-4902-BC9F-5F81CB59626D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48F812-BC73-4529-A5DA-B71BF366D0B7}" type="doc">
      <dgm:prSet loTypeId="urn:microsoft.com/office/officeart/2005/8/layout/defaul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BD20DCF1-7D01-4A98-B10F-660AB50EA457}">
      <dgm:prSet phldrT="[Text]" custT="1"/>
      <dgm:spPr/>
      <dgm:t>
        <a:bodyPr/>
        <a:lstStyle/>
        <a:p>
          <a:r>
            <a:rPr lang="en-US" sz="2800" b="1" dirty="0" smtClean="0"/>
            <a:t>Quantum information processing</a:t>
          </a:r>
          <a:endParaRPr lang="en-GB" sz="2800" b="1" dirty="0"/>
        </a:p>
      </dgm:t>
    </dgm:pt>
    <dgm:pt modelId="{1BE13568-C563-4F32-9205-8FB983740BA5}" type="parTrans" cxnId="{2EA08DC9-65CA-4C0C-9AF4-D9E588CF3DD3}">
      <dgm:prSet/>
      <dgm:spPr/>
      <dgm:t>
        <a:bodyPr/>
        <a:lstStyle/>
        <a:p>
          <a:endParaRPr lang="en-GB"/>
        </a:p>
      </dgm:t>
    </dgm:pt>
    <dgm:pt modelId="{D6AE8687-4918-4053-9F46-8CF49EEB550A}" type="sibTrans" cxnId="{2EA08DC9-65CA-4C0C-9AF4-D9E588CF3DD3}">
      <dgm:prSet/>
      <dgm:spPr/>
      <dgm:t>
        <a:bodyPr/>
        <a:lstStyle/>
        <a:p>
          <a:endParaRPr lang="en-GB"/>
        </a:p>
      </dgm:t>
    </dgm:pt>
    <dgm:pt modelId="{07FA92C8-28B5-4BD8-AEF1-46E4B3CC3699}">
      <dgm:prSet phldrT="[Text]" custT="1"/>
      <dgm:spPr/>
      <dgm:t>
        <a:bodyPr/>
        <a:lstStyle/>
        <a:p>
          <a:r>
            <a:rPr lang="en-US" sz="2800" b="1" dirty="0" smtClean="0"/>
            <a:t>Single-photon nonlinear optics</a:t>
          </a:r>
          <a:endParaRPr lang="en-GB" sz="4000" b="1" dirty="0"/>
        </a:p>
      </dgm:t>
    </dgm:pt>
    <dgm:pt modelId="{CC1E5AC3-47E4-4296-8B3A-CE0DC9962B0A}" type="parTrans" cxnId="{F4CA990F-EE0C-43E8-B0C8-7028E2082F67}">
      <dgm:prSet/>
      <dgm:spPr/>
      <dgm:t>
        <a:bodyPr/>
        <a:lstStyle/>
        <a:p>
          <a:endParaRPr lang="en-GB"/>
        </a:p>
      </dgm:t>
    </dgm:pt>
    <dgm:pt modelId="{6A4A01C2-BCE6-47F1-84E8-A9D624785069}" type="sibTrans" cxnId="{F4CA990F-EE0C-43E8-B0C8-7028E2082F67}">
      <dgm:prSet/>
      <dgm:spPr/>
      <dgm:t>
        <a:bodyPr/>
        <a:lstStyle/>
        <a:p>
          <a:endParaRPr lang="en-GB"/>
        </a:p>
      </dgm:t>
    </dgm:pt>
    <dgm:pt modelId="{97C86DCF-6602-43CA-BCB2-7CCD94E98EAA}">
      <dgm:prSet phldrT="[Text]" custT="1"/>
      <dgm:spPr/>
      <dgm:t>
        <a:bodyPr/>
        <a:lstStyle/>
        <a:p>
          <a:r>
            <a:rPr lang="en-US" sz="2800" b="1" dirty="0" smtClean="0"/>
            <a:t>Many-body physics</a:t>
          </a:r>
          <a:endParaRPr lang="en-GB" sz="2800" b="1" dirty="0"/>
        </a:p>
      </dgm:t>
    </dgm:pt>
    <dgm:pt modelId="{8928B8E9-2486-472E-B783-348E702843B9}" type="parTrans" cxnId="{F04D34AF-3E4D-42E2-B9D5-0C1118863070}">
      <dgm:prSet/>
      <dgm:spPr/>
      <dgm:t>
        <a:bodyPr/>
        <a:lstStyle/>
        <a:p>
          <a:endParaRPr lang="en-GB"/>
        </a:p>
      </dgm:t>
    </dgm:pt>
    <dgm:pt modelId="{DAA65A27-1D27-4752-A1CA-7F6075BB01E1}" type="sibTrans" cxnId="{F04D34AF-3E4D-42E2-B9D5-0C1118863070}">
      <dgm:prSet/>
      <dgm:spPr/>
      <dgm:t>
        <a:bodyPr/>
        <a:lstStyle/>
        <a:p>
          <a:endParaRPr lang="en-GB"/>
        </a:p>
      </dgm:t>
    </dgm:pt>
    <dgm:pt modelId="{79BBB699-47FD-49D2-9208-F9480D523014}">
      <dgm:prSet phldrT="[Text]" custT="1"/>
      <dgm:spPr/>
      <dgm:t>
        <a:bodyPr/>
        <a:lstStyle/>
        <a:p>
          <a:r>
            <a:rPr lang="en-US" sz="2800" b="1" dirty="0" smtClean="0"/>
            <a:t>Atom trapping</a:t>
          </a:r>
          <a:endParaRPr lang="en-GB" sz="2800" b="1" dirty="0"/>
        </a:p>
      </dgm:t>
    </dgm:pt>
    <dgm:pt modelId="{A2CADC0A-6C4E-40BD-9884-E01314847961}" type="parTrans" cxnId="{4EF39F40-4541-46BF-93C2-86BAF46C8050}">
      <dgm:prSet/>
      <dgm:spPr/>
      <dgm:t>
        <a:bodyPr/>
        <a:lstStyle/>
        <a:p>
          <a:endParaRPr lang="en-GB"/>
        </a:p>
      </dgm:t>
    </dgm:pt>
    <dgm:pt modelId="{EF72993D-BBB9-4097-BDDA-CD8996D7A519}" type="sibTrans" cxnId="{4EF39F40-4541-46BF-93C2-86BAF46C8050}">
      <dgm:prSet/>
      <dgm:spPr/>
      <dgm:t>
        <a:bodyPr/>
        <a:lstStyle/>
        <a:p>
          <a:endParaRPr lang="en-GB"/>
        </a:p>
      </dgm:t>
    </dgm:pt>
    <dgm:pt modelId="{6E13EFD3-395A-4C76-BA25-67B059F1F13B}" type="pres">
      <dgm:prSet presAssocID="{7C48F812-BC73-4529-A5DA-B71BF366D0B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94039A5F-B597-4FBC-85D1-03DA68555F98}" type="pres">
      <dgm:prSet presAssocID="{BD20DCF1-7D01-4A98-B10F-660AB50EA457}" presName="node" presStyleLbl="node1" presStyleIdx="0" presStyleCnt="4" custScaleX="149567" custScaleY="6300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054B87B-3CED-474A-BC76-CBE276E73E5E}" type="pres">
      <dgm:prSet presAssocID="{D6AE8687-4918-4053-9F46-8CF49EEB550A}" presName="sibTrans" presStyleCnt="0"/>
      <dgm:spPr/>
    </dgm:pt>
    <dgm:pt modelId="{74BED7DD-F74F-4AC5-8D69-27FBCF48E7F0}" type="pres">
      <dgm:prSet presAssocID="{07FA92C8-28B5-4BD8-AEF1-46E4B3CC3699}" presName="node" presStyleLbl="node1" presStyleIdx="1" presStyleCnt="4" custScaleX="148387" custScaleY="5958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D11FC92-F6FE-43F6-A593-1F66034BED5E}" type="pres">
      <dgm:prSet presAssocID="{6A4A01C2-BCE6-47F1-84E8-A9D624785069}" presName="sibTrans" presStyleCnt="0"/>
      <dgm:spPr/>
    </dgm:pt>
    <dgm:pt modelId="{DC9C8510-D9CF-4CB6-8AD7-B7823EC827A2}" type="pres">
      <dgm:prSet presAssocID="{97C86DCF-6602-43CA-BCB2-7CCD94E98EAA}" presName="node" presStyleLbl="node1" presStyleIdx="2" presStyleCnt="4" custScaleX="147424" custScaleY="39399" custLinFactNeighborX="680" custLinFactNeighborY="-452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3C859A3-8B31-4565-9F19-F7F9DA457F5A}" type="pres">
      <dgm:prSet presAssocID="{DAA65A27-1D27-4752-A1CA-7F6075BB01E1}" presName="sibTrans" presStyleCnt="0"/>
      <dgm:spPr/>
    </dgm:pt>
    <dgm:pt modelId="{F156F62B-4615-4902-BC9F-5F81CB59626D}" type="pres">
      <dgm:prSet presAssocID="{79BBB699-47FD-49D2-9208-F9480D523014}" presName="node" presStyleLbl="node1" presStyleIdx="3" presStyleCnt="4" custScaleX="144742" custScaleY="39399" custLinFactNeighborX="564" custLinFactNeighborY="-579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F04D34AF-3E4D-42E2-B9D5-0C1118863070}" srcId="{7C48F812-BC73-4529-A5DA-B71BF366D0B7}" destId="{97C86DCF-6602-43CA-BCB2-7CCD94E98EAA}" srcOrd="2" destOrd="0" parTransId="{8928B8E9-2486-472E-B783-348E702843B9}" sibTransId="{DAA65A27-1D27-4752-A1CA-7F6075BB01E1}"/>
    <dgm:cxn modelId="{4EF39F40-4541-46BF-93C2-86BAF46C8050}" srcId="{7C48F812-BC73-4529-A5DA-B71BF366D0B7}" destId="{79BBB699-47FD-49D2-9208-F9480D523014}" srcOrd="3" destOrd="0" parTransId="{A2CADC0A-6C4E-40BD-9884-E01314847961}" sibTransId="{EF72993D-BBB9-4097-BDDA-CD8996D7A519}"/>
    <dgm:cxn modelId="{053461D3-A7B8-468F-B8AB-A6553A381EAA}" type="presOf" srcId="{BD20DCF1-7D01-4A98-B10F-660AB50EA457}" destId="{94039A5F-B597-4FBC-85D1-03DA68555F98}" srcOrd="0" destOrd="0" presId="urn:microsoft.com/office/officeart/2005/8/layout/default"/>
    <dgm:cxn modelId="{0C76BF42-F178-43A9-ABDC-2FBCCFF3BC63}" type="presOf" srcId="{97C86DCF-6602-43CA-BCB2-7CCD94E98EAA}" destId="{DC9C8510-D9CF-4CB6-8AD7-B7823EC827A2}" srcOrd="0" destOrd="0" presId="urn:microsoft.com/office/officeart/2005/8/layout/default"/>
    <dgm:cxn modelId="{2EA08DC9-65CA-4C0C-9AF4-D9E588CF3DD3}" srcId="{7C48F812-BC73-4529-A5DA-B71BF366D0B7}" destId="{BD20DCF1-7D01-4A98-B10F-660AB50EA457}" srcOrd="0" destOrd="0" parTransId="{1BE13568-C563-4F32-9205-8FB983740BA5}" sibTransId="{D6AE8687-4918-4053-9F46-8CF49EEB550A}"/>
    <dgm:cxn modelId="{F4CA990F-EE0C-43E8-B0C8-7028E2082F67}" srcId="{7C48F812-BC73-4529-A5DA-B71BF366D0B7}" destId="{07FA92C8-28B5-4BD8-AEF1-46E4B3CC3699}" srcOrd="1" destOrd="0" parTransId="{CC1E5AC3-47E4-4296-8B3A-CE0DC9962B0A}" sibTransId="{6A4A01C2-BCE6-47F1-84E8-A9D624785069}"/>
    <dgm:cxn modelId="{A2C7C4BE-9609-4BAA-9503-CB6375B552C1}" type="presOf" srcId="{79BBB699-47FD-49D2-9208-F9480D523014}" destId="{F156F62B-4615-4902-BC9F-5F81CB59626D}" srcOrd="0" destOrd="0" presId="urn:microsoft.com/office/officeart/2005/8/layout/default"/>
    <dgm:cxn modelId="{BDA3E842-30FE-4E0E-89C3-A3E701F05629}" type="presOf" srcId="{7C48F812-BC73-4529-A5DA-B71BF366D0B7}" destId="{6E13EFD3-395A-4C76-BA25-67B059F1F13B}" srcOrd="0" destOrd="0" presId="urn:microsoft.com/office/officeart/2005/8/layout/default"/>
    <dgm:cxn modelId="{8E727E16-1073-49A0-8B07-CD04DFD9C36C}" type="presOf" srcId="{07FA92C8-28B5-4BD8-AEF1-46E4B3CC3699}" destId="{74BED7DD-F74F-4AC5-8D69-27FBCF48E7F0}" srcOrd="0" destOrd="0" presId="urn:microsoft.com/office/officeart/2005/8/layout/default"/>
    <dgm:cxn modelId="{A486B430-D0F4-47BE-8924-B6CA17A7B746}" type="presParOf" srcId="{6E13EFD3-395A-4C76-BA25-67B059F1F13B}" destId="{94039A5F-B597-4FBC-85D1-03DA68555F98}" srcOrd="0" destOrd="0" presId="urn:microsoft.com/office/officeart/2005/8/layout/default"/>
    <dgm:cxn modelId="{66086147-985C-4044-A584-C046675E3221}" type="presParOf" srcId="{6E13EFD3-395A-4C76-BA25-67B059F1F13B}" destId="{3054B87B-3CED-474A-BC76-CBE276E73E5E}" srcOrd="1" destOrd="0" presId="urn:microsoft.com/office/officeart/2005/8/layout/default"/>
    <dgm:cxn modelId="{24F75BC2-DC4F-4740-B983-272C2D1C58DE}" type="presParOf" srcId="{6E13EFD3-395A-4C76-BA25-67B059F1F13B}" destId="{74BED7DD-F74F-4AC5-8D69-27FBCF48E7F0}" srcOrd="2" destOrd="0" presId="urn:microsoft.com/office/officeart/2005/8/layout/default"/>
    <dgm:cxn modelId="{E552377D-D46F-487D-AE55-807DF06B347C}" type="presParOf" srcId="{6E13EFD3-395A-4C76-BA25-67B059F1F13B}" destId="{CD11FC92-F6FE-43F6-A593-1F66034BED5E}" srcOrd="3" destOrd="0" presId="urn:microsoft.com/office/officeart/2005/8/layout/default"/>
    <dgm:cxn modelId="{073A9402-4897-42D2-9279-D8F127A121EC}" type="presParOf" srcId="{6E13EFD3-395A-4C76-BA25-67B059F1F13B}" destId="{DC9C8510-D9CF-4CB6-8AD7-B7823EC827A2}" srcOrd="4" destOrd="0" presId="urn:microsoft.com/office/officeart/2005/8/layout/default"/>
    <dgm:cxn modelId="{EEAF2C3B-BEA9-4E9D-8A0C-882EB5E0AF12}" type="presParOf" srcId="{6E13EFD3-395A-4C76-BA25-67B059F1F13B}" destId="{A3C859A3-8B31-4565-9F19-F7F9DA457F5A}" srcOrd="5" destOrd="0" presId="urn:microsoft.com/office/officeart/2005/8/layout/default"/>
    <dgm:cxn modelId="{88A2C984-A8C5-4B3B-BAC8-65DC954CD272}" type="presParOf" srcId="{6E13EFD3-395A-4C76-BA25-67B059F1F13B}" destId="{F156F62B-4615-4902-BC9F-5F81CB59626D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C48F812-BC73-4529-A5DA-B71BF366D0B7}" type="doc">
      <dgm:prSet loTypeId="urn:microsoft.com/office/officeart/2005/8/layout/defaul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BD20DCF1-7D01-4A98-B10F-660AB50EA457}">
      <dgm:prSet phldrT="[Text]" custT="1"/>
      <dgm:spPr/>
      <dgm:t>
        <a:bodyPr/>
        <a:lstStyle/>
        <a:p>
          <a:r>
            <a:rPr lang="en-US" sz="2800" b="1" dirty="0" smtClean="0"/>
            <a:t>Quantum information processing</a:t>
          </a:r>
          <a:endParaRPr lang="en-GB" sz="2800" b="1" dirty="0"/>
        </a:p>
      </dgm:t>
    </dgm:pt>
    <dgm:pt modelId="{1BE13568-C563-4F32-9205-8FB983740BA5}" type="parTrans" cxnId="{2EA08DC9-65CA-4C0C-9AF4-D9E588CF3DD3}">
      <dgm:prSet/>
      <dgm:spPr/>
      <dgm:t>
        <a:bodyPr/>
        <a:lstStyle/>
        <a:p>
          <a:endParaRPr lang="en-GB"/>
        </a:p>
      </dgm:t>
    </dgm:pt>
    <dgm:pt modelId="{D6AE8687-4918-4053-9F46-8CF49EEB550A}" type="sibTrans" cxnId="{2EA08DC9-65CA-4C0C-9AF4-D9E588CF3DD3}">
      <dgm:prSet/>
      <dgm:spPr/>
      <dgm:t>
        <a:bodyPr/>
        <a:lstStyle/>
        <a:p>
          <a:endParaRPr lang="en-GB"/>
        </a:p>
      </dgm:t>
    </dgm:pt>
    <dgm:pt modelId="{07FA92C8-28B5-4BD8-AEF1-46E4B3CC3699}">
      <dgm:prSet phldrT="[Text]" custT="1"/>
      <dgm:spPr/>
      <dgm:t>
        <a:bodyPr/>
        <a:lstStyle/>
        <a:p>
          <a:r>
            <a:rPr lang="en-US" sz="2800" b="1" dirty="0" smtClean="0"/>
            <a:t>Single-photon nonlinear optics</a:t>
          </a:r>
          <a:endParaRPr lang="en-GB" sz="4000" b="1" dirty="0"/>
        </a:p>
      </dgm:t>
    </dgm:pt>
    <dgm:pt modelId="{CC1E5AC3-47E4-4296-8B3A-CE0DC9962B0A}" type="parTrans" cxnId="{F4CA990F-EE0C-43E8-B0C8-7028E2082F67}">
      <dgm:prSet/>
      <dgm:spPr/>
      <dgm:t>
        <a:bodyPr/>
        <a:lstStyle/>
        <a:p>
          <a:endParaRPr lang="en-GB"/>
        </a:p>
      </dgm:t>
    </dgm:pt>
    <dgm:pt modelId="{6A4A01C2-BCE6-47F1-84E8-A9D624785069}" type="sibTrans" cxnId="{F4CA990F-EE0C-43E8-B0C8-7028E2082F67}">
      <dgm:prSet/>
      <dgm:spPr/>
      <dgm:t>
        <a:bodyPr/>
        <a:lstStyle/>
        <a:p>
          <a:endParaRPr lang="en-GB"/>
        </a:p>
      </dgm:t>
    </dgm:pt>
    <dgm:pt modelId="{97C86DCF-6602-43CA-BCB2-7CCD94E98EAA}">
      <dgm:prSet phldrT="[Text]" custT="1"/>
      <dgm:spPr/>
      <dgm:t>
        <a:bodyPr/>
        <a:lstStyle/>
        <a:p>
          <a:r>
            <a:rPr lang="en-US" sz="2800" b="1" dirty="0" smtClean="0"/>
            <a:t>Many-body physics</a:t>
          </a:r>
          <a:endParaRPr lang="en-GB" sz="2800" b="1" dirty="0"/>
        </a:p>
      </dgm:t>
    </dgm:pt>
    <dgm:pt modelId="{8928B8E9-2486-472E-B783-348E702843B9}" type="parTrans" cxnId="{F04D34AF-3E4D-42E2-B9D5-0C1118863070}">
      <dgm:prSet/>
      <dgm:spPr/>
      <dgm:t>
        <a:bodyPr/>
        <a:lstStyle/>
        <a:p>
          <a:endParaRPr lang="en-GB"/>
        </a:p>
      </dgm:t>
    </dgm:pt>
    <dgm:pt modelId="{DAA65A27-1D27-4752-A1CA-7F6075BB01E1}" type="sibTrans" cxnId="{F04D34AF-3E4D-42E2-B9D5-0C1118863070}">
      <dgm:prSet/>
      <dgm:spPr/>
      <dgm:t>
        <a:bodyPr/>
        <a:lstStyle/>
        <a:p>
          <a:endParaRPr lang="en-GB"/>
        </a:p>
      </dgm:t>
    </dgm:pt>
    <dgm:pt modelId="{79BBB699-47FD-49D2-9208-F9480D523014}">
      <dgm:prSet phldrT="[Text]" custT="1"/>
      <dgm:spPr/>
      <dgm:t>
        <a:bodyPr/>
        <a:lstStyle/>
        <a:p>
          <a:r>
            <a:rPr lang="en-US" sz="2800" b="1" dirty="0" smtClean="0"/>
            <a:t>Atom trapping</a:t>
          </a:r>
          <a:endParaRPr lang="en-GB" sz="2800" b="1" dirty="0"/>
        </a:p>
      </dgm:t>
    </dgm:pt>
    <dgm:pt modelId="{A2CADC0A-6C4E-40BD-9884-E01314847961}" type="parTrans" cxnId="{4EF39F40-4541-46BF-93C2-86BAF46C8050}">
      <dgm:prSet/>
      <dgm:spPr/>
      <dgm:t>
        <a:bodyPr/>
        <a:lstStyle/>
        <a:p>
          <a:endParaRPr lang="en-GB"/>
        </a:p>
      </dgm:t>
    </dgm:pt>
    <dgm:pt modelId="{EF72993D-BBB9-4097-BDDA-CD8996D7A519}" type="sibTrans" cxnId="{4EF39F40-4541-46BF-93C2-86BAF46C8050}">
      <dgm:prSet/>
      <dgm:spPr/>
      <dgm:t>
        <a:bodyPr/>
        <a:lstStyle/>
        <a:p>
          <a:endParaRPr lang="en-GB"/>
        </a:p>
      </dgm:t>
    </dgm:pt>
    <dgm:pt modelId="{6E13EFD3-395A-4C76-BA25-67B059F1F13B}" type="pres">
      <dgm:prSet presAssocID="{7C48F812-BC73-4529-A5DA-B71BF366D0B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94039A5F-B597-4FBC-85D1-03DA68555F98}" type="pres">
      <dgm:prSet presAssocID="{BD20DCF1-7D01-4A98-B10F-660AB50EA457}" presName="node" presStyleLbl="node1" presStyleIdx="0" presStyleCnt="4" custScaleX="149567" custScaleY="6300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054B87B-3CED-474A-BC76-CBE276E73E5E}" type="pres">
      <dgm:prSet presAssocID="{D6AE8687-4918-4053-9F46-8CF49EEB550A}" presName="sibTrans" presStyleCnt="0"/>
      <dgm:spPr/>
    </dgm:pt>
    <dgm:pt modelId="{74BED7DD-F74F-4AC5-8D69-27FBCF48E7F0}" type="pres">
      <dgm:prSet presAssocID="{07FA92C8-28B5-4BD8-AEF1-46E4B3CC3699}" presName="node" presStyleLbl="node1" presStyleIdx="1" presStyleCnt="4" custScaleX="148387" custScaleY="5958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D11FC92-F6FE-43F6-A593-1F66034BED5E}" type="pres">
      <dgm:prSet presAssocID="{6A4A01C2-BCE6-47F1-84E8-A9D624785069}" presName="sibTrans" presStyleCnt="0"/>
      <dgm:spPr/>
    </dgm:pt>
    <dgm:pt modelId="{DC9C8510-D9CF-4CB6-8AD7-B7823EC827A2}" type="pres">
      <dgm:prSet presAssocID="{97C86DCF-6602-43CA-BCB2-7CCD94E98EAA}" presName="node" presStyleLbl="node1" presStyleIdx="2" presStyleCnt="4" custScaleX="147424" custScaleY="39399" custLinFactNeighborX="680" custLinFactNeighborY="-452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3C859A3-8B31-4565-9F19-F7F9DA457F5A}" type="pres">
      <dgm:prSet presAssocID="{DAA65A27-1D27-4752-A1CA-7F6075BB01E1}" presName="sibTrans" presStyleCnt="0"/>
      <dgm:spPr/>
    </dgm:pt>
    <dgm:pt modelId="{F156F62B-4615-4902-BC9F-5F81CB59626D}" type="pres">
      <dgm:prSet presAssocID="{79BBB699-47FD-49D2-9208-F9480D523014}" presName="node" presStyleLbl="node1" presStyleIdx="3" presStyleCnt="4" custScaleX="144742" custScaleY="39399" custLinFactNeighborX="564" custLinFactNeighborY="-579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F04D34AF-3E4D-42E2-B9D5-0C1118863070}" srcId="{7C48F812-BC73-4529-A5DA-B71BF366D0B7}" destId="{97C86DCF-6602-43CA-BCB2-7CCD94E98EAA}" srcOrd="2" destOrd="0" parTransId="{8928B8E9-2486-472E-B783-348E702843B9}" sibTransId="{DAA65A27-1D27-4752-A1CA-7F6075BB01E1}"/>
    <dgm:cxn modelId="{4EF39F40-4541-46BF-93C2-86BAF46C8050}" srcId="{7C48F812-BC73-4529-A5DA-B71BF366D0B7}" destId="{79BBB699-47FD-49D2-9208-F9480D523014}" srcOrd="3" destOrd="0" parTransId="{A2CADC0A-6C4E-40BD-9884-E01314847961}" sibTransId="{EF72993D-BBB9-4097-BDDA-CD8996D7A519}"/>
    <dgm:cxn modelId="{B98BAEA8-ED81-4773-B8A7-749C5B6E6BA4}" type="presOf" srcId="{79BBB699-47FD-49D2-9208-F9480D523014}" destId="{F156F62B-4615-4902-BC9F-5F81CB59626D}" srcOrd="0" destOrd="0" presId="urn:microsoft.com/office/officeart/2005/8/layout/default"/>
    <dgm:cxn modelId="{8D418AFF-AFA3-4FBC-B403-3EDCB16B3A12}" type="presOf" srcId="{7C48F812-BC73-4529-A5DA-B71BF366D0B7}" destId="{6E13EFD3-395A-4C76-BA25-67B059F1F13B}" srcOrd="0" destOrd="0" presId="urn:microsoft.com/office/officeart/2005/8/layout/default"/>
    <dgm:cxn modelId="{2EA08DC9-65CA-4C0C-9AF4-D9E588CF3DD3}" srcId="{7C48F812-BC73-4529-A5DA-B71BF366D0B7}" destId="{BD20DCF1-7D01-4A98-B10F-660AB50EA457}" srcOrd="0" destOrd="0" parTransId="{1BE13568-C563-4F32-9205-8FB983740BA5}" sibTransId="{D6AE8687-4918-4053-9F46-8CF49EEB550A}"/>
    <dgm:cxn modelId="{57B0B3F2-582B-46AC-9CE3-512F79A30A3A}" type="presOf" srcId="{BD20DCF1-7D01-4A98-B10F-660AB50EA457}" destId="{94039A5F-B597-4FBC-85D1-03DA68555F98}" srcOrd="0" destOrd="0" presId="urn:microsoft.com/office/officeart/2005/8/layout/default"/>
    <dgm:cxn modelId="{C7C80867-DBD3-4D30-8E35-1A45B7AF4110}" type="presOf" srcId="{07FA92C8-28B5-4BD8-AEF1-46E4B3CC3699}" destId="{74BED7DD-F74F-4AC5-8D69-27FBCF48E7F0}" srcOrd="0" destOrd="0" presId="urn:microsoft.com/office/officeart/2005/8/layout/default"/>
    <dgm:cxn modelId="{F4CA990F-EE0C-43E8-B0C8-7028E2082F67}" srcId="{7C48F812-BC73-4529-A5DA-B71BF366D0B7}" destId="{07FA92C8-28B5-4BD8-AEF1-46E4B3CC3699}" srcOrd="1" destOrd="0" parTransId="{CC1E5AC3-47E4-4296-8B3A-CE0DC9962B0A}" sibTransId="{6A4A01C2-BCE6-47F1-84E8-A9D624785069}"/>
    <dgm:cxn modelId="{59F064D1-F451-405F-87F5-3166ACBEF8FC}" type="presOf" srcId="{97C86DCF-6602-43CA-BCB2-7CCD94E98EAA}" destId="{DC9C8510-D9CF-4CB6-8AD7-B7823EC827A2}" srcOrd="0" destOrd="0" presId="urn:microsoft.com/office/officeart/2005/8/layout/default"/>
    <dgm:cxn modelId="{A1F8650B-E01B-4713-AD9B-548037E86BF2}" type="presParOf" srcId="{6E13EFD3-395A-4C76-BA25-67B059F1F13B}" destId="{94039A5F-B597-4FBC-85D1-03DA68555F98}" srcOrd="0" destOrd="0" presId="urn:microsoft.com/office/officeart/2005/8/layout/default"/>
    <dgm:cxn modelId="{50D32C1F-2242-4350-9F25-FA89D3A43A16}" type="presParOf" srcId="{6E13EFD3-395A-4C76-BA25-67B059F1F13B}" destId="{3054B87B-3CED-474A-BC76-CBE276E73E5E}" srcOrd="1" destOrd="0" presId="urn:microsoft.com/office/officeart/2005/8/layout/default"/>
    <dgm:cxn modelId="{C8FDA0AE-D081-44AD-9992-3623475F1CB8}" type="presParOf" srcId="{6E13EFD3-395A-4C76-BA25-67B059F1F13B}" destId="{74BED7DD-F74F-4AC5-8D69-27FBCF48E7F0}" srcOrd="2" destOrd="0" presId="urn:microsoft.com/office/officeart/2005/8/layout/default"/>
    <dgm:cxn modelId="{B30CE590-A013-4B78-A9E7-C424ED949B6B}" type="presParOf" srcId="{6E13EFD3-395A-4C76-BA25-67B059F1F13B}" destId="{CD11FC92-F6FE-43F6-A593-1F66034BED5E}" srcOrd="3" destOrd="0" presId="urn:microsoft.com/office/officeart/2005/8/layout/default"/>
    <dgm:cxn modelId="{E9D561EF-1427-44BD-BCBE-2F321FE5F7E9}" type="presParOf" srcId="{6E13EFD3-395A-4C76-BA25-67B059F1F13B}" destId="{DC9C8510-D9CF-4CB6-8AD7-B7823EC827A2}" srcOrd="4" destOrd="0" presId="urn:microsoft.com/office/officeart/2005/8/layout/default"/>
    <dgm:cxn modelId="{337340A0-4B02-4DE9-9A9F-97492E0F7E3B}" type="presParOf" srcId="{6E13EFD3-395A-4C76-BA25-67B059F1F13B}" destId="{A3C859A3-8B31-4565-9F19-F7F9DA457F5A}" srcOrd="5" destOrd="0" presId="urn:microsoft.com/office/officeart/2005/8/layout/default"/>
    <dgm:cxn modelId="{C2E81301-C4B7-4395-A553-6B0A87F147C3}" type="presParOf" srcId="{6E13EFD3-395A-4C76-BA25-67B059F1F13B}" destId="{F156F62B-4615-4902-BC9F-5F81CB59626D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039A5F-B597-4FBC-85D1-03DA68555F98}">
      <dsp:nvSpPr>
        <dsp:cNvPr id="0" name=""/>
        <dsp:cNvSpPr/>
      </dsp:nvSpPr>
      <dsp:spPr>
        <a:xfrm>
          <a:off x="208" y="451229"/>
          <a:ext cx="3915790" cy="98966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Quantum information processing</a:t>
          </a:r>
          <a:endParaRPr lang="en-GB" sz="2800" b="1" kern="1200" dirty="0"/>
        </a:p>
      </dsp:txBody>
      <dsp:txXfrm>
        <a:off x="208" y="451229"/>
        <a:ext cx="3915790" cy="989667"/>
      </dsp:txXfrm>
    </dsp:sp>
    <dsp:sp modelId="{74BED7DD-F74F-4AC5-8D69-27FBCF48E7F0}">
      <dsp:nvSpPr>
        <dsp:cNvPr id="0" name=""/>
        <dsp:cNvSpPr/>
      </dsp:nvSpPr>
      <dsp:spPr>
        <a:xfrm>
          <a:off x="4177807" y="478043"/>
          <a:ext cx="3884897" cy="93603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Single-photon nonlinear optics</a:t>
          </a:r>
          <a:endParaRPr lang="en-GB" sz="4000" b="1" kern="1200" dirty="0"/>
        </a:p>
      </dsp:txBody>
      <dsp:txXfrm>
        <a:off x="4177807" y="478043"/>
        <a:ext cx="3884897" cy="936038"/>
      </dsp:txXfrm>
    </dsp:sp>
    <dsp:sp modelId="{DC9C8510-D9CF-4CB6-8AD7-B7823EC827A2}">
      <dsp:nvSpPr>
        <dsp:cNvPr id="0" name=""/>
        <dsp:cNvSpPr/>
      </dsp:nvSpPr>
      <dsp:spPr>
        <a:xfrm>
          <a:off x="93778" y="1631577"/>
          <a:ext cx="3859684" cy="61889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Many-body physics</a:t>
          </a:r>
          <a:endParaRPr lang="en-GB" sz="2800" b="1" kern="1200" dirty="0"/>
        </a:p>
      </dsp:txBody>
      <dsp:txXfrm>
        <a:off x="93778" y="1631577"/>
        <a:ext cx="3859684" cy="618899"/>
      </dsp:txXfrm>
    </dsp:sp>
    <dsp:sp modelId="{F156F62B-4615-4902-BC9F-5F81CB59626D}">
      <dsp:nvSpPr>
        <dsp:cNvPr id="0" name=""/>
        <dsp:cNvSpPr/>
      </dsp:nvSpPr>
      <dsp:spPr>
        <a:xfrm>
          <a:off x="4212235" y="1611642"/>
          <a:ext cx="3789467" cy="618899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Atom trapping</a:t>
          </a:r>
          <a:endParaRPr lang="en-GB" sz="2800" b="1" kern="1200" dirty="0"/>
        </a:p>
      </dsp:txBody>
      <dsp:txXfrm>
        <a:off x="4212235" y="1611642"/>
        <a:ext cx="3789467" cy="6188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3188" y="763588"/>
            <a:ext cx="5024437" cy="3770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6650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3718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398963" y="0"/>
            <a:ext cx="33718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9555163"/>
            <a:ext cx="33718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fld id="{E94C23B0-DF74-45E9-9B70-72429D44538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6079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152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873" indent="-285721" algn="l" defTabSz="457152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2881" indent="-228576" algn="l" defTabSz="457152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034" indent="-228576" algn="l" defTabSz="457152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187" indent="-228576" algn="l" defTabSz="457152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5763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16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68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21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E94C23B0-DF74-45E9-9B70-72429D44538E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055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E94C23B0-DF74-45E9-9B70-72429D44538E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055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E94C23B0-DF74-45E9-9B70-72429D44538E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05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gradFill>
          <a:gsLst>
            <a:gs pos="0">
              <a:schemeClr val="bg1"/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" y="5290"/>
            <a:ext cx="10067925" cy="836712"/>
          </a:xfrm>
          <a:prstGeom prst="rect">
            <a:avLst/>
          </a:prstGeom>
          <a:solidFill>
            <a:schemeClr val="bg1"/>
          </a:solidFill>
          <a:effectLst>
            <a:reflection blurRad="25400" stA="44000" endPos="150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" y="-2"/>
            <a:ext cx="10067924" cy="849600"/>
          </a:xfrm>
          <a:solidFill>
            <a:schemeClr val="bg1">
              <a:alpha val="45000"/>
            </a:schemeClr>
          </a:solidFill>
        </p:spPr>
        <p:txBody>
          <a:bodyPr>
            <a:normAutofit/>
          </a:bodyPr>
          <a:lstStyle>
            <a:lvl1pPr>
              <a:defRPr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873" y="1008380"/>
            <a:ext cx="9069705" cy="6386407"/>
          </a:xfrm>
        </p:spPr>
        <p:txBody>
          <a:bodyPr>
            <a:normAutofit/>
          </a:bodyPr>
          <a:lstStyle>
            <a:lvl1pPr>
              <a:buClr>
                <a:srgbClr val="FF0000"/>
              </a:buClr>
              <a:buSzPct val="100000"/>
              <a:buFont typeface="Arial" pitchFamily="34" charset="0"/>
              <a:buChar char="•"/>
              <a:defRPr sz="2600">
                <a:solidFill>
                  <a:schemeClr val="tx1"/>
                </a:solidFill>
              </a:defRPr>
            </a:lvl1pPr>
            <a:lvl2pPr>
              <a:buClr>
                <a:srgbClr val="FF0000"/>
              </a:buClr>
              <a:buSzPct val="100000"/>
              <a:buFont typeface="Arial" pitchFamily="34" charset="0"/>
              <a:buChar char="•"/>
              <a:defRPr sz="2600">
                <a:solidFill>
                  <a:schemeClr val="tx1"/>
                </a:solidFill>
              </a:defRPr>
            </a:lvl2pPr>
            <a:lvl3pPr>
              <a:buClr>
                <a:srgbClr val="FF0000"/>
              </a:buClr>
              <a:buSzPct val="100000"/>
              <a:buFont typeface="Arial" pitchFamily="34" charset="0"/>
              <a:buChar char="•"/>
              <a:defRPr sz="2600">
                <a:solidFill>
                  <a:schemeClr val="tx1"/>
                </a:solidFill>
              </a:defRPr>
            </a:lvl3pPr>
            <a:lvl4pPr>
              <a:buClr>
                <a:srgbClr val="FF0000"/>
              </a:buClr>
              <a:buSzPct val="100000"/>
              <a:buFont typeface="Arial" pitchFamily="34" charset="0"/>
              <a:buChar char="•"/>
              <a:defRPr sz="2600">
                <a:solidFill>
                  <a:schemeClr val="tx1"/>
                </a:solidFill>
              </a:defRPr>
            </a:lvl4pPr>
            <a:lvl5pPr>
              <a:buClr>
                <a:srgbClr val="FF0000"/>
              </a:buClr>
              <a:buSzPct val="100000"/>
              <a:buFont typeface="Arial" pitchFamily="34" charset="0"/>
              <a:buChar char="•"/>
              <a:defRPr sz="2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248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B24D8-E8C4-44BE-AB0B-6D7A1A281C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1F76E-5F2A-4CAD-8090-51BDE89257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953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>
                <a:lumMod val="85000"/>
                <a:lumOff val="15000"/>
              </a:schemeClr>
            </a:gs>
            <a:gs pos="55000">
              <a:schemeClr val="tx1">
                <a:lumMod val="50000"/>
                <a:lumOff val="50000"/>
              </a:schemeClr>
            </a:gs>
            <a:gs pos="100000">
              <a:schemeClr val="tx1">
                <a:lumMod val="85000"/>
                <a:lumOff val="1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3873" y="302865"/>
            <a:ext cx="9069705" cy="1260475"/>
          </a:xfrm>
          <a:prstGeom prst="rect">
            <a:avLst/>
          </a:prstGeom>
        </p:spPr>
        <p:txBody>
          <a:bodyPr vert="horz" lIns="100794" tIns="50397" rIns="100794" bIns="50397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873" y="1764666"/>
            <a:ext cx="9069705" cy="4991131"/>
          </a:xfrm>
          <a:prstGeom prst="rect">
            <a:avLst/>
          </a:prstGeom>
        </p:spPr>
        <p:txBody>
          <a:bodyPr vert="horz" lIns="100794" tIns="50397" rIns="100794" bIns="5039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3873" y="7009642"/>
            <a:ext cx="2351405" cy="402652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07943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BEDB24D8-E8C4-44BE-AB0B-6D7A1A281C9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1007943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6/9/2015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43129" y="7009642"/>
            <a:ext cx="3191193" cy="402652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07943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2173" y="7009642"/>
            <a:ext cx="2351405" cy="402652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07943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1E91F76E-5F2A-4CAD-8090-51BDE89257F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1007943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83106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7" r:id="rId2"/>
  </p:sldLayoutIdLst>
  <p:timing>
    <p:tnLst>
      <p:par>
        <p:cTn id="1" dur="indefinite" restart="never" nodeType="tmRoot"/>
      </p:par>
    </p:tnLst>
  </p:timing>
  <p:txStyles>
    <p:titleStyle>
      <a:lvl1pPr algn="ctr" defTabSz="1007943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7979" indent="-377979" algn="l" defTabSz="1007943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18954" indent="-314982" algn="l" defTabSz="1007943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3.png"/><Relationship Id="rId4" Type="http://schemas.openxmlformats.org/officeDocument/2006/relationships/image" Target="../media/image9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0.png"/><Relationship Id="rId2" Type="http://schemas.openxmlformats.org/officeDocument/2006/relationships/image" Target="../media/image9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50.png"/><Relationship Id="rId5" Type="http://schemas.openxmlformats.org/officeDocument/2006/relationships/image" Target="../media/image430.png"/><Relationship Id="rId4" Type="http://schemas.openxmlformats.org/officeDocument/2006/relationships/image" Target="../media/image94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0.png"/><Relationship Id="rId13" Type="http://schemas.openxmlformats.org/officeDocument/2006/relationships/image" Target="../media/image99.png"/><Relationship Id="rId3" Type="http://schemas.openxmlformats.org/officeDocument/2006/relationships/image" Target="../media/image451.png"/><Relationship Id="rId7" Type="http://schemas.openxmlformats.org/officeDocument/2006/relationships/image" Target="../media/image480.png"/><Relationship Id="rId12" Type="http://schemas.openxmlformats.org/officeDocument/2006/relationships/image" Target="../media/image98.png"/><Relationship Id="rId2" Type="http://schemas.openxmlformats.org/officeDocument/2006/relationships/image" Target="../media/image44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0.png"/><Relationship Id="rId11" Type="http://schemas.openxmlformats.org/officeDocument/2006/relationships/image" Target="../media/image97.png"/><Relationship Id="rId10" Type="http://schemas.openxmlformats.org/officeDocument/2006/relationships/image" Target="../media/image510.png"/><Relationship Id="rId4" Type="http://schemas.openxmlformats.org/officeDocument/2006/relationships/image" Target="../media/image420.png"/><Relationship Id="rId9" Type="http://schemas.openxmlformats.org/officeDocument/2006/relationships/image" Target="../media/image50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00.png"/><Relationship Id="rId18" Type="http://schemas.openxmlformats.org/officeDocument/2006/relationships/image" Target="../media/image450.png"/><Relationship Id="rId3" Type="http://schemas.openxmlformats.org/officeDocument/2006/relationships/image" Target="../media/image38.emf"/><Relationship Id="rId7" Type="http://schemas.openxmlformats.org/officeDocument/2006/relationships/image" Target="../media/image43.png"/><Relationship Id="rId12" Type="http://schemas.openxmlformats.org/officeDocument/2006/relationships/image" Target="../media/image361.png"/><Relationship Id="rId17" Type="http://schemas.openxmlformats.org/officeDocument/2006/relationships/image" Target="../media/image44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4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11" Type="http://schemas.openxmlformats.org/officeDocument/2006/relationships/image" Target="../media/image350.png"/><Relationship Id="rId5" Type="http://schemas.openxmlformats.org/officeDocument/2006/relationships/image" Target="../media/image41.png"/><Relationship Id="rId15" Type="http://schemas.openxmlformats.org/officeDocument/2006/relationships/image" Target="../media/image42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Relationship Id="rId14" Type="http://schemas.openxmlformats.org/officeDocument/2006/relationships/image" Target="../media/image41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60.png"/><Relationship Id="rId3" Type="http://schemas.openxmlformats.org/officeDocument/2006/relationships/image" Target="../media/image38.emf"/><Relationship Id="rId7" Type="http://schemas.openxmlformats.org/officeDocument/2006/relationships/image" Target="../media/image43.png"/><Relationship Id="rId12" Type="http://schemas.openxmlformats.org/officeDocument/2006/relationships/image" Target="../media/image361.png"/><Relationship Id="rId17" Type="http://schemas.openxmlformats.org/officeDocument/2006/relationships/image" Target="../media/image471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44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11" Type="http://schemas.openxmlformats.org/officeDocument/2006/relationships/image" Target="../media/image350.png"/><Relationship Id="rId5" Type="http://schemas.openxmlformats.org/officeDocument/2006/relationships/image" Target="../media/image41.png"/><Relationship Id="rId15" Type="http://schemas.openxmlformats.org/officeDocument/2006/relationships/image" Target="../media/image43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Relationship Id="rId14" Type="http://schemas.openxmlformats.org/officeDocument/2006/relationships/image" Target="../media/image42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60.png"/><Relationship Id="rId3" Type="http://schemas.openxmlformats.org/officeDocument/2006/relationships/image" Target="../media/image38.emf"/><Relationship Id="rId7" Type="http://schemas.openxmlformats.org/officeDocument/2006/relationships/image" Target="../media/image43.png"/><Relationship Id="rId12" Type="http://schemas.openxmlformats.org/officeDocument/2006/relationships/image" Target="../media/image361.png"/><Relationship Id="rId17" Type="http://schemas.openxmlformats.org/officeDocument/2006/relationships/image" Target="../media/image481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44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11" Type="http://schemas.openxmlformats.org/officeDocument/2006/relationships/image" Target="../media/image350.png"/><Relationship Id="rId5" Type="http://schemas.openxmlformats.org/officeDocument/2006/relationships/image" Target="../media/image41.png"/><Relationship Id="rId15" Type="http://schemas.openxmlformats.org/officeDocument/2006/relationships/image" Target="../media/image43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Relationship Id="rId14" Type="http://schemas.openxmlformats.org/officeDocument/2006/relationships/image" Target="../media/image4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1.png"/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emf"/><Relationship Id="rId4" Type="http://schemas.openxmlformats.org/officeDocument/2006/relationships/image" Target="../media/image3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0.png"/><Relationship Id="rId3" Type="http://schemas.openxmlformats.org/officeDocument/2006/relationships/image" Target="../media/image560.png"/><Relationship Id="rId7" Type="http://schemas.openxmlformats.org/officeDocument/2006/relationships/image" Target="../media/image49.emf"/><Relationship Id="rId2" Type="http://schemas.openxmlformats.org/officeDocument/2006/relationships/image" Target="../media/image55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5" Type="http://schemas.openxmlformats.org/officeDocument/2006/relationships/image" Target="../media/image580.png"/><Relationship Id="rId4" Type="http://schemas.openxmlformats.org/officeDocument/2006/relationships/image" Target="../media/image57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7" Type="http://schemas.openxmlformats.org/officeDocument/2006/relationships/image" Target="../media/image442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2.png"/><Relationship Id="rId5" Type="http://schemas.openxmlformats.org/officeDocument/2006/relationships/image" Target="../media/image422.png"/><Relationship Id="rId4" Type="http://schemas.openxmlformats.org/officeDocument/2006/relationships/image" Target="../media/image41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image" Target="../media/image75.png"/><Relationship Id="rId3" Type="http://schemas.openxmlformats.org/officeDocument/2006/relationships/image" Target="../media/image650.png"/><Relationship Id="rId7" Type="http://schemas.openxmlformats.org/officeDocument/2006/relationships/image" Target="../media/image69.png"/><Relationship Id="rId12" Type="http://schemas.openxmlformats.org/officeDocument/2006/relationships/image" Target="../media/image74.png"/><Relationship Id="rId2" Type="http://schemas.openxmlformats.org/officeDocument/2006/relationships/image" Target="../media/image53.t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8.png"/><Relationship Id="rId11" Type="http://schemas.openxmlformats.org/officeDocument/2006/relationships/image" Target="../media/image54.tif"/><Relationship Id="rId5" Type="http://schemas.openxmlformats.org/officeDocument/2006/relationships/image" Target="../media/image67.png"/><Relationship Id="rId10" Type="http://schemas.openxmlformats.org/officeDocument/2006/relationships/image" Target="../media/image72.png"/><Relationship Id="rId4" Type="http://schemas.openxmlformats.org/officeDocument/2006/relationships/image" Target="../media/image660.png"/><Relationship Id="rId9" Type="http://schemas.openxmlformats.org/officeDocument/2006/relationships/image" Target="../media/image7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0.png"/><Relationship Id="rId4" Type="http://schemas.openxmlformats.org/officeDocument/2006/relationships/image" Target="../media/image59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7" Type="http://schemas.openxmlformats.org/officeDocument/2006/relationships/image" Target="../media/image81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77.png"/><Relationship Id="rId7" Type="http://schemas.openxmlformats.org/officeDocument/2006/relationships/image" Target="../media/image8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77.png"/><Relationship Id="rId7" Type="http://schemas.openxmlformats.org/officeDocument/2006/relationships/image" Target="../media/image8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10" Type="http://schemas.openxmlformats.org/officeDocument/2006/relationships/image" Target="../media/image84.png"/><Relationship Id="rId4" Type="http://schemas.openxmlformats.org/officeDocument/2006/relationships/image" Target="../media/image78.png"/><Relationship Id="rId9" Type="http://schemas.openxmlformats.org/officeDocument/2006/relationships/image" Target="../media/image8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13" Type="http://schemas.openxmlformats.org/officeDocument/2006/relationships/image" Target="../media/image113.png"/><Relationship Id="rId3" Type="http://schemas.openxmlformats.org/officeDocument/2006/relationships/image" Target="../media/image92.png"/><Relationship Id="rId7" Type="http://schemas.openxmlformats.org/officeDocument/2006/relationships/image" Target="../media/image64.jpg"/><Relationship Id="rId12" Type="http://schemas.openxmlformats.org/officeDocument/2006/relationships/image" Target="../media/image112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6.png"/><Relationship Id="rId11" Type="http://schemas.openxmlformats.org/officeDocument/2006/relationships/image" Target="../media/image76.png"/><Relationship Id="rId5" Type="http://schemas.openxmlformats.org/officeDocument/2006/relationships/image" Target="../media/image95.png"/><Relationship Id="rId10" Type="http://schemas.openxmlformats.org/officeDocument/2006/relationships/image" Target="../media/image73.png"/><Relationship Id="rId4" Type="http://schemas.openxmlformats.org/officeDocument/2006/relationships/image" Target="../media/image94.png"/><Relationship Id="rId9" Type="http://schemas.openxmlformats.org/officeDocument/2006/relationships/image" Target="../media/image6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5.png"/><Relationship Id="rId4" Type="http://schemas.openxmlformats.org/officeDocument/2006/relationships/image" Target="../media/image101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png"/><Relationship Id="rId13" Type="http://schemas.openxmlformats.org/officeDocument/2006/relationships/image" Target="../media/image1010.png"/><Relationship Id="rId3" Type="http://schemas.openxmlformats.org/officeDocument/2006/relationships/image" Target="../media/image640.png"/><Relationship Id="rId12" Type="http://schemas.openxmlformats.org/officeDocument/2006/relationships/image" Target="../media/image850.png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730.png"/><Relationship Id="rId10" Type="http://schemas.openxmlformats.org/officeDocument/2006/relationships/image" Target="../media/image102.gif"/><Relationship Id="rId9" Type="http://schemas.openxmlformats.org/officeDocument/2006/relationships/image" Target="../media/image120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2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0.png"/><Relationship Id="rId3" Type="http://schemas.openxmlformats.org/officeDocument/2006/relationships/image" Target="../media/image211.png"/><Relationship Id="rId7" Type="http://schemas.openxmlformats.org/officeDocument/2006/relationships/image" Target="../media/image250.png"/><Relationship Id="rId12" Type="http://schemas.openxmlformats.org/officeDocument/2006/relationships/image" Target="../media/image3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1.png"/><Relationship Id="rId11" Type="http://schemas.openxmlformats.org/officeDocument/2006/relationships/image" Target="../media/image29.png"/><Relationship Id="rId5" Type="http://schemas.openxmlformats.org/officeDocument/2006/relationships/image" Target="../media/image230.png"/><Relationship Id="rId10" Type="http://schemas.openxmlformats.org/officeDocument/2006/relationships/image" Target="../media/image28.png"/><Relationship Id="rId4" Type="http://schemas.openxmlformats.org/officeDocument/2006/relationships/image" Target="../media/image220.png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0.png"/><Relationship Id="rId13" Type="http://schemas.openxmlformats.org/officeDocument/2006/relationships/diagramLayout" Target="../diagrams/layout1.xml"/><Relationship Id="rId12" Type="http://schemas.openxmlformats.org/officeDocument/2006/relationships/diagramData" Target="../diagrams/data1.xml"/><Relationship Id="rId2" Type="http://schemas.openxmlformats.org/officeDocument/2006/relationships/image" Target="../media/image27.png"/><Relationship Id="rId16" Type="http://schemas.microsoft.com/office/2007/relationships/diagramDrawing" Target="../diagrams/drawing1.xml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330.png"/><Relationship Id="rId15" Type="http://schemas.openxmlformats.org/officeDocument/2006/relationships/diagramColors" Target="../diagrams/colors1.xml"/><Relationship Id="rId10" Type="http://schemas.openxmlformats.org/officeDocument/2006/relationships/image" Target="../media/image32.png"/><Relationship Id="rId9" Type="http://schemas.openxmlformats.org/officeDocument/2006/relationships/image" Target="../media/image31.png"/><Relationship Id="rId1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0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27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11" Type="http://schemas.openxmlformats.org/officeDocument/2006/relationships/image" Target="../media/image330.png"/><Relationship Id="rId5" Type="http://schemas.openxmlformats.org/officeDocument/2006/relationships/diagramColors" Target="../diagrams/colors2.xml"/><Relationship Id="rId10" Type="http://schemas.openxmlformats.org/officeDocument/2006/relationships/image" Target="../media/image32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>
                <a:lumMod val="50000"/>
                <a:lumOff val="50000"/>
              </a:schemeClr>
            </a:gs>
            <a:gs pos="55000">
              <a:schemeClr val="tx1">
                <a:lumMod val="85000"/>
                <a:lumOff val="15000"/>
              </a:schemeClr>
            </a:gs>
            <a:gs pos="100000">
              <a:schemeClr val="tx1">
                <a:lumMod val="50000"/>
                <a:lumOff val="5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276225"/>
            <a:ext cx="3124200" cy="2443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837" y="395289"/>
            <a:ext cx="4097752" cy="2173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/>
          <p:cNvSpPr/>
          <p:nvPr/>
        </p:nvSpPr>
        <p:spPr>
          <a:xfrm>
            <a:off x="6050204" y="1412390"/>
            <a:ext cx="116619" cy="111611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697153" y="1397299"/>
            <a:ext cx="116619" cy="111611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698" y="6512352"/>
            <a:ext cx="1066800" cy="82565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768" y="6528537"/>
            <a:ext cx="2200747" cy="77515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211" y="6408108"/>
            <a:ext cx="1020097" cy="98951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845" y="6458938"/>
            <a:ext cx="2089325" cy="917637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50682" y="3067049"/>
            <a:ext cx="9776086" cy="11227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GB"/>
            </a:defPPr>
            <a:lvl1pPr algn="l" defTabSz="457152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tx1"/>
                </a:solidFill>
                <a:latin typeface="Arial" charset="0"/>
                <a:ea typeface="MS Gothic" charset="-128"/>
                <a:cs typeface="+mn-cs"/>
              </a:defRPr>
            </a:lvl1pPr>
            <a:lvl2pPr marL="742873" indent="-285721" algn="l" defTabSz="457152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tx1"/>
                </a:solidFill>
                <a:latin typeface="Arial" charset="0"/>
                <a:ea typeface="MS Gothic" charset="-128"/>
                <a:cs typeface="+mn-cs"/>
              </a:defRPr>
            </a:lvl2pPr>
            <a:lvl3pPr marL="1142881" indent="-228576" algn="l" defTabSz="457152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tx1"/>
                </a:solidFill>
                <a:latin typeface="Arial" charset="0"/>
                <a:ea typeface="MS Gothic" charset="-128"/>
                <a:cs typeface="+mn-cs"/>
              </a:defRPr>
            </a:lvl3pPr>
            <a:lvl4pPr marL="1600034" indent="-228576" algn="l" defTabSz="457152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tx1"/>
                </a:solidFill>
                <a:latin typeface="Arial" charset="0"/>
                <a:ea typeface="MS Gothic" charset="-128"/>
                <a:cs typeface="+mn-cs"/>
              </a:defRPr>
            </a:lvl4pPr>
            <a:lvl5pPr marL="2057187" indent="-228576" algn="l" defTabSz="457152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tx1"/>
                </a:solidFill>
                <a:latin typeface="Arial" charset="0"/>
                <a:ea typeface="MS Gothic" charset="-128"/>
                <a:cs typeface="+mn-cs"/>
              </a:defRPr>
            </a:lvl5pPr>
            <a:lvl6pPr marL="2285763" algn="l" defTabSz="914305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Gothic" charset="-128"/>
                <a:cs typeface="+mn-cs"/>
              </a:defRPr>
            </a:lvl6pPr>
            <a:lvl7pPr marL="2742916" algn="l" defTabSz="914305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Gothic" charset="-128"/>
                <a:cs typeface="+mn-cs"/>
              </a:defRPr>
            </a:lvl7pPr>
            <a:lvl8pPr marL="3200068" algn="l" defTabSz="914305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Gothic" charset="-128"/>
                <a:cs typeface="+mn-cs"/>
              </a:defRPr>
            </a:lvl8pPr>
            <a:lvl9pPr marL="3657221" algn="l" defTabSz="914305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Gothic" charset="-128"/>
                <a:cs typeface="+mn-cs"/>
              </a:defRPr>
            </a:lvl9pPr>
          </a:lstStyle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+mn-ea"/>
              </a:rPr>
              <a:t>Creating long-range nonlinear optical interactions with cold atoms coupled to photonic crystals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4898" y="6400801"/>
            <a:ext cx="1122915" cy="104170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5" name="Oval 14"/>
          <p:cNvSpPr/>
          <p:nvPr/>
        </p:nvSpPr>
        <p:spPr>
          <a:xfrm>
            <a:off x="7941530" y="1404937"/>
            <a:ext cx="116619" cy="111611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463927" y="4391025"/>
            <a:ext cx="9065704" cy="2891243"/>
          </a:xfrm>
          <a:prstGeom prst="rect">
            <a:avLst/>
          </a:prstGeom>
        </p:spPr>
        <p:txBody>
          <a:bodyPr lIns="100783" tIns="50392" rIns="100783" bIns="50392">
            <a:noAutofit/>
          </a:bodyPr>
          <a:lstStyle/>
          <a:p>
            <a:pPr marL="377940" indent="-377940" algn="ctr" defTabSz="1007838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2200" b="1" dirty="0" err="1">
                <a:solidFill>
                  <a:schemeClr val="bg1"/>
                </a:solidFill>
                <a:latin typeface="Calibri"/>
                <a:ea typeface="+mn-ea"/>
              </a:rPr>
              <a:t>Darrick</a:t>
            </a:r>
            <a:r>
              <a:rPr lang="en-US" sz="2200" b="1" dirty="0">
                <a:solidFill>
                  <a:schemeClr val="bg1"/>
                </a:solidFill>
                <a:latin typeface="Calibri"/>
                <a:ea typeface="+mn-ea"/>
              </a:rPr>
              <a:t> Chang</a:t>
            </a:r>
          </a:p>
          <a:p>
            <a:pPr marL="377940" indent="-377940" algn="ctr" defTabSz="1007838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2200" b="1" dirty="0">
                <a:solidFill>
                  <a:schemeClr val="bg1"/>
                </a:solidFill>
                <a:latin typeface="Calibri"/>
                <a:ea typeface="+mn-ea"/>
              </a:rPr>
              <a:t>ICFO – The Institute of Photonic </a:t>
            </a:r>
            <a:r>
              <a:rPr lang="en-US" sz="2200" b="1" dirty="0" smtClean="0">
                <a:solidFill>
                  <a:schemeClr val="bg1"/>
                </a:solidFill>
                <a:latin typeface="Calibri"/>
                <a:ea typeface="+mn-ea"/>
              </a:rPr>
              <a:t>Sciences</a:t>
            </a:r>
          </a:p>
          <a:p>
            <a:pPr marL="377940" indent="-377940" algn="ctr" defTabSz="1007838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2200" b="1" dirty="0" smtClean="0">
                <a:solidFill>
                  <a:schemeClr val="bg1"/>
                </a:solidFill>
                <a:latin typeface="Calibri"/>
                <a:ea typeface="+mn-ea"/>
              </a:rPr>
              <a:t>Barcelona, Spain</a:t>
            </a:r>
            <a:endParaRPr lang="en-US" sz="2200" b="1" dirty="0">
              <a:solidFill>
                <a:schemeClr val="bg1"/>
              </a:solidFill>
              <a:latin typeface="Calibri"/>
              <a:ea typeface="+mn-ea"/>
            </a:endParaRPr>
          </a:p>
          <a:p>
            <a:pPr marL="377940" indent="-377940" algn="ctr" defTabSz="1007838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endParaRPr lang="en-US" sz="2200" b="1" dirty="0" smtClean="0">
              <a:solidFill>
                <a:srgbClr val="1F497D">
                  <a:lumMod val="75000"/>
                </a:srgbClr>
              </a:solidFill>
              <a:latin typeface="Calibri"/>
              <a:ea typeface="+mn-ea"/>
            </a:endParaRPr>
          </a:p>
          <a:p>
            <a:pPr marL="377940" indent="-377940" algn="ctr" defTabSz="1007838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22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libri"/>
                <a:ea typeface="+mn-ea"/>
              </a:rPr>
              <a:t>Summer School on Quantum and Nonlinear Optics</a:t>
            </a:r>
          </a:p>
          <a:p>
            <a:pPr marL="377940" indent="-377940" algn="ctr" defTabSz="1007838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22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libri"/>
                <a:ea typeface="+mn-ea"/>
              </a:rPr>
              <a:t>June 9, 2015</a:t>
            </a:r>
            <a:endParaRPr lang="en-US" sz="2200" b="1" dirty="0">
              <a:solidFill>
                <a:schemeClr val="accent1">
                  <a:lumMod val="40000"/>
                  <a:lumOff val="60000"/>
                </a:scheme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1296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Motivation: quantum simulation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873" y="1008380"/>
            <a:ext cx="9069705" cy="1415733"/>
          </a:xfrm>
        </p:spPr>
        <p:txBody>
          <a:bodyPr/>
          <a:lstStyle/>
          <a:p>
            <a:r>
              <a:rPr lang="en-US" dirty="0" smtClean="0"/>
              <a:t>Tremendous progress in observing quantum many-body phenomena using </a:t>
            </a:r>
            <a:r>
              <a:rPr lang="en-US" dirty="0" err="1" smtClean="0"/>
              <a:t>ultracold</a:t>
            </a:r>
            <a:r>
              <a:rPr lang="en-US" dirty="0" smtClean="0"/>
              <a:t> atoms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7" y="1966913"/>
            <a:ext cx="2985360" cy="24241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613" y="2424113"/>
            <a:ext cx="5334000" cy="1729685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95301" y="4880292"/>
            <a:ext cx="9069705" cy="1415733"/>
          </a:xfrm>
          <a:prstGeom prst="rect">
            <a:avLst/>
          </a:prstGeom>
        </p:spPr>
        <p:txBody>
          <a:bodyPr vert="horz" lIns="100794" tIns="50397" rIns="100794" bIns="50397" rtlCol="0">
            <a:normAutofit/>
          </a:bodyPr>
          <a:lstStyle>
            <a:lvl1pPr marL="377979" indent="-377979" algn="l" defTabSz="1007943" rtl="0" eaLnBrk="1" latinLnBrk="0" hangingPunct="1">
              <a:spcBef>
                <a:spcPct val="20000"/>
              </a:spcBef>
              <a:buClr>
                <a:srgbClr val="FF0000"/>
              </a:buClr>
              <a:buSzPct val="100000"/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8954" indent="-314982" algn="l" defTabSz="1007943" rtl="0" eaLnBrk="1" latinLnBrk="0" hangingPunct="1">
              <a:spcBef>
                <a:spcPct val="20000"/>
              </a:spcBef>
              <a:buClr>
                <a:srgbClr val="FF0000"/>
              </a:buClr>
              <a:buSzPct val="100000"/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spcBef>
                <a:spcPct val="20000"/>
              </a:spcBef>
              <a:buClr>
                <a:srgbClr val="FF0000"/>
              </a:buClr>
              <a:buSzPct val="100000"/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spcBef>
                <a:spcPct val="20000"/>
              </a:spcBef>
              <a:buClr>
                <a:srgbClr val="FF0000"/>
              </a:buClr>
              <a:buSzPct val="100000"/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spcBef>
                <a:spcPct val="20000"/>
              </a:spcBef>
              <a:buClr>
                <a:srgbClr val="FF0000"/>
              </a:buClr>
              <a:buSzPct val="100000"/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00000"/>
              </a:lnSpc>
              <a:spcAft>
                <a:spcPts val="0"/>
              </a:spcAft>
            </a:pPr>
            <a:r>
              <a:rPr lang="en-US" dirty="0" smtClean="0"/>
              <a:t>One limitation: types of interactions</a:t>
            </a:r>
          </a:p>
          <a:p>
            <a:pPr lvl="1" fontAlgn="auto">
              <a:lnSpc>
                <a:spcPct val="100000"/>
              </a:lnSpc>
              <a:spcAft>
                <a:spcPts val="0"/>
              </a:spcAft>
            </a:pPr>
            <a:r>
              <a:rPr lang="en-US" dirty="0" smtClean="0"/>
              <a:t>Atoms are neutral point particles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161925" y="4410070"/>
            <a:ext cx="4450558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Superfluid-Mott insulator transition</a:t>
            </a:r>
            <a:endParaRPr lang="en-US" sz="1600" b="1" dirty="0" smtClean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67389" y="4191000"/>
            <a:ext cx="3276600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BEC-BCS crossover</a:t>
            </a:r>
            <a:endParaRPr lang="en-US" sz="1600" b="1" dirty="0" smtClean="0">
              <a:solidFill>
                <a:srgbClr val="C00000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000125" y="5824537"/>
            <a:ext cx="2438400" cy="1585912"/>
            <a:chOff x="1000125" y="5824537"/>
            <a:chExt cx="2438400" cy="1585912"/>
          </a:xfrm>
        </p:grpSpPr>
        <p:sp>
          <p:nvSpPr>
            <p:cNvPr id="9" name="Explosion 1 8"/>
            <p:cNvSpPr/>
            <p:nvPr/>
          </p:nvSpPr>
          <p:spPr>
            <a:xfrm>
              <a:off x="1000125" y="5962649"/>
              <a:ext cx="2438400" cy="1447800"/>
            </a:xfrm>
            <a:prstGeom prst="irregularSeal1">
              <a:avLst/>
            </a:prstGeom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81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/>
            <p:cNvSpPr/>
            <p:nvPr/>
          </p:nvSpPr>
          <p:spPr>
            <a:xfrm>
              <a:off x="1914525" y="6431904"/>
              <a:ext cx="395288" cy="381000"/>
            </a:xfrm>
            <a:prstGeom prst="ellipse">
              <a:avLst/>
            </a:prstGeom>
            <a:gradFill flip="none" rotWithShape="1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/>
            <p:cNvSpPr/>
            <p:nvPr/>
          </p:nvSpPr>
          <p:spPr>
            <a:xfrm>
              <a:off x="2143125" y="6553201"/>
              <a:ext cx="395288" cy="381000"/>
            </a:xfrm>
            <a:prstGeom prst="ellipse">
              <a:avLst/>
            </a:prstGeom>
            <a:gradFill flip="none" rotWithShape="1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1949790" y="5824537"/>
                  <a:ext cx="588623" cy="55027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Clr>
                      <a:srgbClr val="FF0000"/>
                    </a:buCl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𝑈</m:t>
                        </m:r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49790" y="5824537"/>
                  <a:ext cx="588623" cy="550279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0" name="Group 19"/>
          <p:cNvGrpSpPr/>
          <p:nvPr/>
        </p:nvGrpSpPr>
        <p:grpSpPr>
          <a:xfrm>
            <a:off x="4733925" y="6067425"/>
            <a:ext cx="2209800" cy="1143000"/>
            <a:chOff x="4733925" y="6067425"/>
            <a:chExt cx="2209800" cy="1143000"/>
          </a:xfrm>
        </p:grpSpPr>
        <p:sp>
          <p:nvSpPr>
            <p:cNvPr id="13" name="Oval 12"/>
            <p:cNvSpPr/>
            <p:nvPr/>
          </p:nvSpPr>
          <p:spPr>
            <a:xfrm>
              <a:off x="4733925" y="6829425"/>
              <a:ext cx="395288" cy="381000"/>
            </a:xfrm>
            <a:prstGeom prst="ellipse">
              <a:avLst/>
            </a:prstGeom>
            <a:gradFill flip="none" rotWithShape="1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Oval 13"/>
            <p:cNvSpPr/>
            <p:nvPr/>
          </p:nvSpPr>
          <p:spPr>
            <a:xfrm>
              <a:off x="6548437" y="6067425"/>
              <a:ext cx="395288" cy="381000"/>
            </a:xfrm>
            <a:prstGeom prst="ellipse">
              <a:avLst/>
            </a:prstGeom>
            <a:gradFill flip="none" rotWithShape="1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6" name="Straight Connector 15"/>
            <p:cNvCxnSpPr/>
            <p:nvPr/>
          </p:nvCxnSpPr>
          <p:spPr>
            <a:xfrm flipV="1">
              <a:off x="5162549" y="6331320"/>
              <a:ext cx="1357312" cy="579069"/>
            </a:xfrm>
            <a:prstGeom prst="line">
              <a:avLst/>
            </a:prstGeom>
            <a:ln w="254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5557026" y="6259880"/>
                  <a:ext cx="543739" cy="66479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>
                    <a:buClr>
                      <a:srgbClr val="FF0000"/>
                    </a:buCl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?</m:t>
                        </m:r>
                      </m:oMath>
                    </m:oMathPara>
                  </a14:m>
                  <a:endParaRPr lang="en-GB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57026" y="6259880"/>
                  <a:ext cx="543739" cy="664797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222439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Engineering long-range interactions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873" y="1008381"/>
            <a:ext cx="9069705" cy="1172844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Rich phenomena associated with interactions:</a:t>
            </a:r>
          </a:p>
          <a:p>
            <a:pPr lvl="1"/>
            <a:r>
              <a:rPr lang="en-US" dirty="0" smtClean="0"/>
              <a:t>Beyond nearest neighbor: frustration in quantum magnetism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rot="10800000" flipV="1">
            <a:off x="3398538" y="2876078"/>
            <a:ext cx="228600" cy="7620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1931130" y="1885322"/>
            <a:ext cx="6230663" cy="1884829"/>
            <a:chOff x="1931130" y="1885322"/>
            <a:chExt cx="6230663" cy="1884829"/>
          </a:xfrm>
        </p:grpSpPr>
        <p:cxnSp>
          <p:nvCxnSpPr>
            <p:cNvPr id="22" name="Straight Connector 21"/>
            <p:cNvCxnSpPr/>
            <p:nvPr/>
          </p:nvCxnSpPr>
          <p:spPr>
            <a:xfrm rot="7200000">
              <a:off x="2827460" y="2821322"/>
              <a:ext cx="1872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1931130" y="2369837"/>
              <a:ext cx="2232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3600000">
              <a:off x="2351872" y="2823095"/>
              <a:ext cx="1872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7200000">
              <a:off x="1849302" y="2821594"/>
              <a:ext cx="1872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3600000">
              <a:off x="1401307" y="2834151"/>
              <a:ext cx="1872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972619" y="3219459"/>
              <a:ext cx="2232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flipV="1">
              <a:off x="2447925" y="2776536"/>
              <a:ext cx="228600" cy="76200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2476512" y="3143259"/>
              <a:ext cx="152400" cy="1524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Oval 11"/>
            <p:cNvSpPr>
              <a:spLocks noChangeAspect="1"/>
            </p:cNvSpPr>
            <p:nvPr/>
          </p:nvSpPr>
          <p:spPr>
            <a:xfrm>
              <a:off x="3438525" y="3157536"/>
              <a:ext cx="152400" cy="1524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2959443" y="2293637"/>
              <a:ext cx="152400" cy="1524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5724524" y="2214101"/>
                  <a:ext cx="2437269" cy="76617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/>
                          </a:rPr>
                          <m:t>𝐻</m:t>
                        </m:r>
                        <m:r>
                          <a:rPr lang="en-US" sz="2400" b="0" i="1" smtClean="0">
                            <a:latin typeface="Cambria Math"/>
                          </a:rPr>
                          <m:t>=</m:t>
                        </m:r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d>
                              <m:dPr>
                                <m:begChr m:val="⟨"/>
                                <m:endChr m:val="⟩"/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𝑖𝑗</m:t>
                                </m:r>
                              </m:e>
                            </m:d>
                          </m:sub>
                          <m:sup/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⃑"/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𝑆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2400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/>
                              </a:rPr>
                              <m:t>⋅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⃑"/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𝑆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</m:e>
                        </m:nary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24524" y="2214101"/>
                  <a:ext cx="2437269" cy="766172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Oval 22"/>
            <p:cNvSpPr>
              <a:spLocks noChangeAspect="1"/>
            </p:cNvSpPr>
            <p:nvPr/>
          </p:nvSpPr>
          <p:spPr>
            <a:xfrm>
              <a:off x="3935713" y="2293637"/>
              <a:ext cx="152400" cy="1524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/>
            <p:cNvSpPr>
              <a:spLocks noChangeAspect="1"/>
            </p:cNvSpPr>
            <p:nvPr/>
          </p:nvSpPr>
          <p:spPr>
            <a:xfrm>
              <a:off x="1999778" y="2311743"/>
              <a:ext cx="152400" cy="1524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758241" y="1943572"/>
            <a:ext cx="607860" cy="865173"/>
            <a:chOff x="2770831" y="5125866"/>
            <a:chExt cx="607860" cy="865173"/>
          </a:xfrm>
        </p:grpSpPr>
        <p:cxnSp>
          <p:nvCxnSpPr>
            <p:cNvPr id="18" name="Straight Arrow Connector 17"/>
            <p:cNvCxnSpPr/>
            <p:nvPr/>
          </p:nvCxnSpPr>
          <p:spPr>
            <a:xfrm flipV="1">
              <a:off x="2883243" y="5153025"/>
              <a:ext cx="228600" cy="762000"/>
            </a:xfrm>
            <a:prstGeom prst="straightConnector1">
              <a:avLst/>
            </a:prstGeom>
            <a:ln w="38100"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rot="10800000" flipV="1">
              <a:off x="2981326" y="5193013"/>
              <a:ext cx="228600" cy="762000"/>
            </a:xfrm>
            <a:prstGeom prst="straightConnector1">
              <a:avLst/>
            </a:prstGeom>
            <a:ln w="38100"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Rectangle 4"/>
            <p:cNvSpPr/>
            <p:nvPr/>
          </p:nvSpPr>
          <p:spPr>
            <a:xfrm>
              <a:off x="2770831" y="5125866"/>
              <a:ext cx="607860" cy="86517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?</a:t>
              </a:r>
              <a:endParaRPr lang="en-US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54956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Arrow Connector 17"/>
          <p:cNvCxnSpPr/>
          <p:nvPr/>
        </p:nvCxnSpPr>
        <p:spPr>
          <a:xfrm flipV="1">
            <a:off x="4414837" y="2076449"/>
            <a:ext cx="228600" cy="7620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0800000" flipV="1">
            <a:off x="3367085" y="2181224"/>
            <a:ext cx="228600" cy="7620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990725" y="2533659"/>
            <a:ext cx="335935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Engineering long-range interactions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873" y="1008380"/>
            <a:ext cx="9069705" cy="1205721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Rich phenomena associated with interactions:</a:t>
            </a:r>
          </a:p>
          <a:p>
            <a:pPr lvl="1"/>
            <a:r>
              <a:rPr lang="en-US" dirty="0" smtClean="0"/>
              <a:t>Beyond nearest neighbor: frustration in quantum magnetism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447925" y="2090736"/>
            <a:ext cx="228600" cy="7620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>
            <a:spLocks noChangeAspect="1"/>
          </p:cNvSpPr>
          <p:nvPr/>
        </p:nvSpPr>
        <p:spPr>
          <a:xfrm>
            <a:off x="2476512" y="2457459"/>
            <a:ext cx="152400" cy="1524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3438525" y="2471736"/>
            <a:ext cx="152400" cy="1524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>
            <a:spLocks noChangeAspect="1"/>
          </p:cNvSpPr>
          <p:nvPr/>
        </p:nvSpPr>
        <p:spPr>
          <a:xfrm>
            <a:off x="4424365" y="2471736"/>
            <a:ext cx="152400" cy="1524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724524" y="2214101"/>
                <a:ext cx="2135969" cy="4796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𝐻</m:t>
                      </m:r>
                      <m:r>
                        <a:rPr lang="en-US" sz="2400" b="0" i="1" smtClean="0">
                          <a:latin typeface="Cambria Math"/>
                        </a:rPr>
                        <m:t>=∑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⃑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𝑆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⋅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⃑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𝑆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524" y="2214101"/>
                <a:ext cx="2135969" cy="47968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3375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Engineering long-range interactions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873" y="1008380"/>
            <a:ext cx="9069705" cy="406844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Rich phenomena associated with interactions:</a:t>
            </a:r>
          </a:p>
          <a:p>
            <a:pPr lvl="1"/>
            <a:r>
              <a:rPr lang="en-US" sz="2400" dirty="0" smtClean="0"/>
              <a:t>Beyond nearest neighbor: frustration in quantum magnetism</a:t>
            </a:r>
          </a:p>
          <a:p>
            <a:pPr lvl="1"/>
            <a:endParaRPr lang="en-US" sz="2400" dirty="0" smtClean="0"/>
          </a:p>
          <a:p>
            <a:pPr lvl="1"/>
            <a:endParaRPr lang="en-US" sz="2400" dirty="0"/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New phases of degenerate quantum matter (</a:t>
            </a:r>
            <a:r>
              <a:rPr lang="en-US" sz="2400" i="1" dirty="0" smtClean="0"/>
              <a:t>e.g.</a:t>
            </a:r>
            <a:r>
              <a:rPr lang="en-US" sz="2400" dirty="0" smtClean="0"/>
              <a:t>, </a:t>
            </a:r>
            <a:r>
              <a:rPr lang="en-US" sz="2400" dirty="0" err="1" smtClean="0"/>
              <a:t>supersolids</a:t>
            </a:r>
            <a:r>
              <a:rPr lang="en-US" sz="2400" dirty="0" smtClean="0"/>
              <a:t>)</a:t>
            </a:r>
          </a:p>
          <a:p>
            <a:pPr lvl="1"/>
            <a:r>
              <a:rPr lang="en-US" sz="2400" dirty="0" smtClean="0">
                <a:solidFill>
                  <a:srgbClr val="FF0000"/>
                </a:solidFill>
              </a:rPr>
              <a:t>Long-range</a:t>
            </a:r>
            <a:r>
              <a:rPr lang="en-US" sz="2400" dirty="0" smtClean="0"/>
              <a:t>: non-</a:t>
            </a:r>
            <a:r>
              <a:rPr lang="en-US" sz="2400" dirty="0" err="1" smtClean="0"/>
              <a:t>additivity</a:t>
            </a:r>
            <a:r>
              <a:rPr lang="en-US" sz="2400" dirty="0" smtClean="0"/>
              <a:t>, </a:t>
            </a:r>
            <a:r>
              <a:rPr lang="en-US" sz="2400" dirty="0"/>
              <a:t>breakdown of quantum “speed limits” (</a:t>
            </a:r>
            <a:r>
              <a:rPr lang="en-US" sz="2400" dirty="0" err="1"/>
              <a:t>Lieb</a:t>
            </a:r>
            <a:r>
              <a:rPr lang="en-US" sz="2400" dirty="0"/>
              <a:t>-Robinson bounds)</a:t>
            </a:r>
          </a:p>
          <a:p>
            <a:pPr lvl="1"/>
            <a:endParaRPr lang="en-US" dirty="0"/>
          </a:p>
          <a:p>
            <a:pPr marL="503972" lvl="1" indent="0">
              <a:buNone/>
            </a:pPr>
            <a:endParaRPr lang="en-US" dirty="0" smtClean="0"/>
          </a:p>
        </p:txBody>
      </p:sp>
      <p:cxnSp>
        <p:nvCxnSpPr>
          <p:cNvPr id="13" name="Straight Arrow Connector 12"/>
          <p:cNvCxnSpPr/>
          <p:nvPr/>
        </p:nvCxnSpPr>
        <p:spPr>
          <a:xfrm rot="10800000" flipV="1">
            <a:off x="3367085" y="2181224"/>
            <a:ext cx="228600" cy="7620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990725" y="2533659"/>
            <a:ext cx="335935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2447925" y="2090736"/>
            <a:ext cx="228600" cy="7620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>
            <a:spLocks noChangeAspect="1"/>
          </p:cNvSpPr>
          <p:nvPr/>
        </p:nvSpPr>
        <p:spPr>
          <a:xfrm>
            <a:off x="2476512" y="2457459"/>
            <a:ext cx="152400" cy="1524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>
            <a:spLocks noChangeAspect="1"/>
          </p:cNvSpPr>
          <p:nvPr/>
        </p:nvSpPr>
        <p:spPr>
          <a:xfrm>
            <a:off x="3438525" y="2471736"/>
            <a:ext cx="152400" cy="1524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>
            <a:spLocks noChangeAspect="1"/>
          </p:cNvSpPr>
          <p:nvPr/>
        </p:nvSpPr>
        <p:spPr>
          <a:xfrm>
            <a:off x="4424365" y="2471736"/>
            <a:ext cx="152400" cy="1524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724524" y="2214101"/>
                <a:ext cx="3516732" cy="4796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𝐻</m:t>
                      </m:r>
                      <m:r>
                        <a:rPr lang="en-US" sz="2400" b="0" i="1" smtClean="0">
                          <a:latin typeface="Cambria Math"/>
                        </a:rPr>
                        <m:t>=∑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⃑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𝑆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⋅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⃑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𝑆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+1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⃑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𝑆</m:t>
                              </m:r>
                            </m:e>
                          </m:acc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⋅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⃑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𝑆</m:t>
                              </m:r>
                            </m:e>
                          </m:acc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𝑖</m:t>
                          </m:r>
                          <m:r>
                            <a:rPr lang="en-US" sz="2400" i="1">
                              <a:latin typeface="Cambria Math"/>
                            </a:rPr>
                            <m:t>+2</m:t>
                          </m:r>
                        </m:sub>
                      </m:sSub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524" y="2214101"/>
                <a:ext cx="3516732" cy="47968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reeform 4"/>
          <p:cNvSpPr/>
          <p:nvPr/>
        </p:nvSpPr>
        <p:spPr>
          <a:xfrm>
            <a:off x="3438525" y="2943187"/>
            <a:ext cx="1000125" cy="228638"/>
          </a:xfrm>
          <a:custGeom>
            <a:avLst/>
            <a:gdLst>
              <a:gd name="connsiteX0" fmla="*/ 0 w 1000125"/>
              <a:gd name="connsiteY0" fmla="*/ 14288 h 228638"/>
              <a:gd name="connsiteX1" fmla="*/ 457200 w 1000125"/>
              <a:gd name="connsiteY1" fmla="*/ 228600 h 228638"/>
              <a:gd name="connsiteX2" fmla="*/ 1000125 w 1000125"/>
              <a:gd name="connsiteY2" fmla="*/ 0 h 228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0125" h="228638">
                <a:moveTo>
                  <a:pt x="0" y="14288"/>
                </a:moveTo>
                <a:cubicBezTo>
                  <a:pt x="145256" y="122634"/>
                  <a:pt x="290513" y="230981"/>
                  <a:pt x="457200" y="228600"/>
                </a:cubicBezTo>
                <a:cubicBezTo>
                  <a:pt x="623887" y="226219"/>
                  <a:pt x="812006" y="113109"/>
                  <a:pt x="1000125" y="0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Freeform 22"/>
          <p:cNvSpPr/>
          <p:nvPr/>
        </p:nvSpPr>
        <p:spPr>
          <a:xfrm>
            <a:off x="2476513" y="3019425"/>
            <a:ext cx="1962138" cy="228638"/>
          </a:xfrm>
          <a:custGeom>
            <a:avLst/>
            <a:gdLst>
              <a:gd name="connsiteX0" fmla="*/ 0 w 1000125"/>
              <a:gd name="connsiteY0" fmla="*/ 14288 h 228638"/>
              <a:gd name="connsiteX1" fmla="*/ 457200 w 1000125"/>
              <a:gd name="connsiteY1" fmla="*/ 228600 h 228638"/>
              <a:gd name="connsiteX2" fmla="*/ 1000125 w 1000125"/>
              <a:gd name="connsiteY2" fmla="*/ 0 h 228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0125" h="228638">
                <a:moveTo>
                  <a:pt x="0" y="14288"/>
                </a:moveTo>
                <a:cubicBezTo>
                  <a:pt x="145256" y="122634"/>
                  <a:pt x="290513" y="230981"/>
                  <a:pt x="457200" y="228600"/>
                </a:cubicBezTo>
                <a:cubicBezTo>
                  <a:pt x="623887" y="226219"/>
                  <a:pt x="812006" y="113109"/>
                  <a:pt x="1000125" y="0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/>
              <p:cNvSpPr txBox="1"/>
              <p:nvPr/>
            </p:nvSpPr>
            <p:spPr>
              <a:xfrm>
                <a:off x="2844712" y="4619625"/>
                <a:ext cx="6185796" cy="901465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>
                  <a:buClr>
                    <a:srgbClr val="FF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𝑈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∝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𝛼</m:t>
                              </m:r>
                            </m:sup>
                          </m:sSup>
                        </m:den>
                      </m:f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,  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dimension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𝑑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&gt;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𝛼</m:t>
                      </m:r>
                    </m:oMath>
                  </m:oMathPara>
                </a14:m>
                <a:endParaRPr lang="en-GB" sz="2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4712" y="4619625"/>
                <a:ext cx="6185796" cy="90146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254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ontent Placeholder 2"/>
              <p:cNvSpPr txBox="1">
                <a:spLocks/>
              </p:cNvSpPr>
              <p:nvPr/>
            </p:nvSpPr>
            <p:spPr>
              <a:xfrm>
                <a:off x="500060" y="5915025"/>
                <a:ext cx="9069705" cy="1524000"/>
              </a:xfrm>
              <a:prstGeom prst="rect">
                <a:avLst/>
              </a:prstGeom>
            </p:spPr>
            <p:txBody>
              <a:bodyPr vert="horz" lIns="100794" tIns="50397" rIns="100794" bIns="50397" rtlCol="0">
                <a:normAutofit/>
              </a:bodyPr>
              <a:lstStyle>
                <a:lvl1pPr marL="377979" indent="-377979" algn="l" defTabSz="1007943" rtl="0" eaLnBrk="1" latinLnBrk="0" hangingPunct="1">
                  <a:spcBef>
                    <a:spcPct val="20000"/>
                  </a:spcBef>
                  <a:buClr>
                    <a:srgbClr val="00B0F0"/>
                  </a:buClr>
                  <a:buSzPct val="100000"/>
                  <a:buFont typeface="Arial" pitchFamily="34" charset="0"/>
                  <a:buChar char="•"/>
                  <a:defRPr sz="2600" kern="120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lvl1pPr>
                <a:lvl2pPr marL="818954" indent="-314982" algn="l" defTabSz="1007943" rtl="0" eaLnBrk="1" latinLnBrk="0" hangingPunct="1">
                  <a:spcBef>
                    <a:spcPct val="20000"/>
                  </a:spcBef>
                  <a:buClr>
                    <a:srgbClr val="00B0F0"/>
                  </a:buClr>
                  <a:buSzPct val="100000"/>
                  <a:buFont typeface="Arial" pitchFamily="34" charset="0"/>
                  <a:buChar char="•"/>
                  <a:defRPr sz="2600" kern="120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lvl2pPr>
                <a:lvl3pPr marL="1259929" indent="-251986" algn="l" defTabSz="1007943" rtl="0" eaLnBrk="1" latinLnBrk="0" hangingPunct="1">
                  <a:spcBef>
                    <a:spcPct val="20000"/>
                  </a:spcBef>
                  <a:buClr>
                    <a:srgbClr val="00B0F0"/>
                  </a:buClr>
                  <a:buSzPct val="100000"/>
                  <a:buFont typeface="Arial" pitchFamily="34" charset="0"/>
                  <a:buChar char="•"/>
                  <a:defRPr sz="2600" kern="120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lvl3pPr>
                <a:lvl4pPr marL="1763900" indent="-251986" algn="l" defTabSz="1007943" rtl="0" eaLnBrk="1" latinLnBrk="0" hangingPunct="1">
                  <a:spcBef>
                    <a:spcPct val="20000"/>
                  </a:spcBef>
                  <a:buClr>
                    <a:srgbClr val="00B0F0"/>
                  </a:buClr>
                  <a:buSzPct val="100000"/>
                  <a:buFont typeface="Arial" pitchFamily="34" charset="0"/>
                  <a:buChar char="•"/>
                  <a:defRPr sz="2600" kern="120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lvl4pPr>
                <a:lvl5pPr marL="2267872" indent="-251986" algn="l" defTabSz="1007943" rtl="0" eaLnBrk="1" latinLnBrk="0" hangingPunct="1">
                  <a:spcBef>
                    <a:spcPct val="20000"/>
                  </a:spcBef>
                  <a:buClr>
                    <a:srgbClr val="00B0F0"/>
                  </a:buClr>
                  <a:buSzPct val="100000"/>
                  <a:buFont typeface="Arial" pitchFamily="34" charset="0"/>
                  <a:buChar char="•"/>
                  <a:defRPr sz="2600" kern="120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lvl5pPr>
                <a:lvl6pPr marL="2771844" indent="-251986" algn="l" defTabSz="1007943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75815" indent="-251986" algn="l" defTabSz="1007943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779787" indent="-251986" algn="l" defTabSz="1007943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83758" indent="-251986" algn="l" defTabSz="1007943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lnSpc>
                    <a:spcPct val="100000"/>
                  </a:lnSpc>
                  <a:spcAft>
                    <a:spcPts val="0"/>
                  </a:spcAft>
                  <a:buClr>
                    <a:srgbClr val="FF0000"/>
                  </a:buClr>
                </a:pPr>
                <a:r>
                  <a:rPr lang="en-US" dirty="0" smtClean="0">
                    <a:solidFill>
                      <a:schemeClr val="tx1"/>
                    </a:solidFill>
                  </a:rPr>
                  <a:t>Magnetic atoms (Cr,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Dy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), polar molecules, Rydberg atoms</a:t>
                </a:r>
              </a:p>
              <a:p>
                <a:pPr lvl="1" fontAlgn="auto">
                  <a:lnSpc>
                    <a:spcPct val="100000"/>
                  </a:lnSpc>
                  <a:spcAft>
                    <a:spcPts val="0"/>
                  </a:spcAft>
                  <a:buClr>
                    <a:srgbClr val="FF0000"/>
                  </a:buClr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𝛼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≥3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, limited tunability</a:t>
                </a:r>
              </a:p>
            </p:txBody>
          </p:sp>
        </mc:Choice>
        <mc:Fallback xmlns="">
          <p:sp>
            <p:nvSpPr>
              <p:cNvPr id="2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060" y="5915025"/>
                <a:ext cx="9069705" cy="1524000"/>
              </a:xfrm>
              <a:prstGeom prst="rect">
                <a:avLst/>
              </a:prstGeom>
              <a:blipFill rotWithShape="1">
                <a:blip r:embed="rId4"/>
                <a:stretch>
                  <a:fillRect l="-941" t="-28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Content Placeholder 2"/>
          <p:cNvSpPr txBox="1">
            <a:spLocks/>
          </p:cNvSpPr>
          <p:nvPr/>
        </p:nvSpPr>
        <p:spPr>
          <a:xfrm>
            <a:off x="500061" y="6905625"/>
            <a:ext cx="9069705" cy="762000"/>
          </a:xfrm>
          <a:prstGeom prst="rect">
            <a:avLst/>
          </a:prstGeom>
        </p:spPr>
        <p:txBody>
          <a:bodyPr vert="horz" lIns="100794" tIns="50397" rIns="100794" bIns="50397" rtlCol="0">
            <a:normAutofit/>
          </a:bodyPr>
          <a:lstStyle>
            <a:lvl1pPr marL="377979" indent="-377979" algn="l" defTabSz="1007943" rtl="0" eaLnBrk="1" latinLnBrk="0" hangingPunct="1">
              <a:spcBef>
                <a:spcPct val="20000"/>
              </a:spcBef>
              <a:buClr>
                <a:srgbClr val="00B0F0"/>
              </a:buClr>
              <a:buSzPct val="100000"/>
              <a:buFont typeface="Arial" pitchFamily="34" charset="0"/>
              <a:buChar char="•"/>
              <a:defRPr sz="2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818954" indent="-314982" algn="l" defTabSz="1007943" rtl="0" eaLnBrk="1" latinLnBrk="0" hangingPunct="1">
              <a:spcBef>
                <a:spcPct val="20000"/>
              </a:spcBef>
              <a:buClr>
                <a:srgbClr val="00B0F0"/>
              </a:buClr>
              <a:buSzPct val="100000"/>
              <a:buFont typeface="Arial" pitchFamily="34" charset="0"/>
              <a:buChar char="•"/>
              <a:defRPr sz="2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spcBef>
                <a:spcPct val="20000"/>
              </a:spcBef>
              <a:buClr>
                <a:srgbClr val="00B0F0"/>
              </a:buClr>
              <a:buSzPct val="100000"/>
              <a:buFont typeface="Arial" pitchFamily="34" charset="0"/>
              <a:buChar char="•"/>
              <a:defRPr sz="2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spcBef>
                <a:spcPct val="20000"/>
              </a:spcBef>
              <a:buClr>
                <a:srgbClr val="00B0F0"/>
              </a:buClr>
              <a:buSzPct val="100000"/>
              <a:buFont typeface="Arial" pitchFamily="34" charset="0"/>
              <a:buChar char="•"/>
              <a:defRPr sz="2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spcBef>
                <a:spcPct val="20000"/>
              </a:spcBef>
              <a:buClr>
                <a:srgbClr val="00B0F0"/>
              </a:buClr>
              <a:buSzPct val="100000"/>
              <a:buFont typeface="Arial" pitchFamily="34" charset="0"/>
              <a:buChar char="•"/>
              <a:defRPr sz="2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00000"/>
              </a:lnSpc>
              <a:spcAft>
                <a:spcPts val="0"/>
              </a:spcAft>
              <a:buClr>
                <a:srgbClr val="FF0000"/>
              </a:buClr>
            </a:pPr>
            <a:r>
              <a:rPr lang="en-US" dirty="0" smtClean="0">
                <a:solidFill>
                  <a:srgbClr val="C00000"/>
                </a:solidFill>
              </a:rPr>
              <a:t>True tunable, long-range interactions?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4242253" y="2127093"/>
            <a:ext cx="607860" cy="865173"/>
            <a:chOff x="2770831" y="5125866"/>
            <a:chExt cx="607860" cy="865173"/>
          </a:xfrm>
        </p:grpSpPr>
        <p:cxnSp>
          <p:nvCxnSpPr>
            <p:cNvPr id="30" name="Straight Arrow Connector 29"/>
            <p:cNvCxnSpPr/>
            <p:nvPr/>
          </p:nvCxnSpPr>
          <p:spPr>
            <a:xfrm flipV="1">
              <a:off x="2883243" y="5153025"/>
              <a:ext cx="228600" cy="762000"/>
            </a:xfrm>
            <a:prstGeom prst="straightConnector1">
              <a:avLst/>
            </a:prstGeom>
            <a:ln w="38100"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rot="10800000" flipV="1">
              <a:off x="2981326" y="5193013"/>
              <a:ext cx="228600" cy="762000"/>
            </a:xfrm>
            <a:prstGeom prst="straightConnector1">
              <a:avLst/>
            </a:prstGeom>
            <a:ln w="38100"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ctangle 31"/>
            <p:cNvSpPr/>
            <p:nvPr/>
          </p:nvSpPr>
          <p:spPr>
            <a:xfrm>
              <a:off x="2770831" y="5125866"/>
              <a:ext cx="607860" cy="86517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?</a:t>
              </a:r>
              <a:endParaRPr lang="en-US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2000253" y="5579345"/>
            <a:ext cx="7065530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C00000"/>
                </a:solidFill>
              </a:rPr>
              <a:t>Expts</a:t>
            </a:r>
            <a:r>
              <a:rPr lang="en-US" b="1" dirty="0" smtClean="0">
                <a:solidFill>
                  <a:srgbClr val="C00000"/>
                </a:solidFill>
              </a:rPr>
              <a:t> with ions: Blatt (Innsbruck), Monroe (JQI) (2014)</a:t>
            </a:r>
            <a:endParaRPr lang="en-GB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190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  <p:bldP spid="29" grpId="0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Light-mediated interactions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Infinite-range interactions are “easy” with light</a:t>
            </a:r>
          </a:p>
          <a:p>
            <a:r>
              <a:rPr lang="en-US" dirty="0" smtClean="0"/>
              <a:t>Cavity QED:</a:t>
            </a:r>
            <a:endParaRPr lang="en-GB" dirty="0"/>
          </a:p>
        </p:txBody>
      </p:sp>
      <p:sp>
        <p:nvSpPr>
          <p:cNvPr id="6" name="AutoShape 11"/>
          <p:cNvSpPr>
            <a:spLocks noChangeArrowheads="1"/>
          </p:cNvSpPr>
          <p:nvPr/>
        </p:nvSpPr>
        <p:spPr bwMode="auto">
          <a:xfrm flipH="1">
            <a:off x="6716713" y="2089147"/>
            <a:ext cx="227012" cy="1287462"/>
          </a:xfrm>
          <a:prstGeom prst="moon">
            <a:avLst>
              <a:gd name="adj" fmla="val 50000"/>
            </a:avLst>
          </a:prstGeom>
          <a:gradFill rotWithShape="0">
            <a:gsLst>
              <a:gs pos="0">
                <a:srgbClr val="FFFF66"/>
              </a:gs>
              <a:gs pos="100000">
                <a:srgbClr val="996633"/>
              </a:gs>
            </a:gsLst>
            <a:lin ang="27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endParaRPr lang="en-US"/>
          </a:p>
        </p:txBody>
      </p:sp>
      <p:sp>
        <p:nvSpPr>
          <p:cNvPr id="7" name="AutoShape 12"/>
          <p:cNvSpPr>
            <a:spLocks noChangeArrowheads="1"/>
          </p:cNvSpPr>
          <p:nvPr/>
        </p:nvSpPr>
        <p:spPr bwMode="auto">
          <a:xfrm>
            <a:off x="2752725" y="2089147"/>
            <a:ext cx="227013" cy="1287462"/>
          </a:xfrm>
          <a:prstGeom prst="moon">
            <a:avLst>
              <a:gd name="adj" fmla="val 50000"/>
            </a:avLst>
          </a:prstGeom>
          <a:gradFill rotWithShape="0">
            <a:gsLst>
              <a:gs pos="0">
                <a:srgbClr val="FFFF66"/>
              </a:gs>
              <a:gs pos="100000">
                <a:srgbClr val="996633"/>
              </a:gs>
            </a:gsLst>
            <a:lin ang="27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endParaRPr lang="en-US"/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3093568" y="2268537"/>
            <a:ext cx="685800" cy="0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>
            <a:off x="3093568" y="3259137"/>
            <a:ext cx="685800" cy="0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" name="Oval 21"/>
          <p:cNvSpPr/>
          <p:nvPr/>
        </p:nvSpPr>
        <p:spPr bwMode="auto">
          <a:xfrm>
            <a:off x="3286125" y="2105025"/>
            <a:ext cx="304800" cy="3048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MS Gothic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703168" y="2035912"/>
                <a:ext cx="920765" cy="4358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|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𝑒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,0〉</m:t>
                      </m:r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3168" y="2035912"/>
                <a:ext cx="920765" cy="435825"/>
              </a:xfrm>
              <a:prstGeom prst="rect">
                <a:avLst/>
              </a:prstGeom>
              <a:blipFill rotWithShape="1">
                <a:blip r:embed="rId2"/>
                <a:stretch>
                  <a:fillRect r="-658" b="-2112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703168" y="3040800"/>
                <a:ext cx="954557" cy="4358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|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𝑔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,1〉</m:t>
                      </m:r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3168" y="3040800"/>
                <a:ext cx="954557" cy="435825"/>
              </a:xfrm>
              <a:prstGeom prst="rect">
                <a:avLst/>
              </a:prstGeom>
              <a:blipFill rotWithShape="1">
                <a:blip r:embed="rId3"/>
                <a:stretch>
                  <a:fillRect r="-637" b="-2112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Freeform 26"/>
          <p:cNvSpPr/>
          <p:nvPr/>
        </p:nvSpPr>
        <p:spPr>
          <a:xfrm>
            <a:off x="2971499" y="2386013"/>
            <a:ext cx="128889" cy="742950"/>
          </a:xfrm>
          <a:custGeom>
            <a:avLst/>
            <a:gdLst>
              <a:gd name="connsiteX0" fmla="*/ 128889 w 128889"/>
              <a:gd name="connsiteY0" fmla="*/ 0 h 742950"/>
              <a:gd name="connsiteX1" fmla="*/ 301 w 128889"/>
              <a:gd name="connsiteY1" fmla="*/ 328612 h 742950"/>
              <a:gd name="connsiteX2" fmla="*/ 100314 w 128889"/>
              <a:gd name="connsiteY2" fmla="*/ 742950 h 742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8889" h="742950">
                <a:moveTo>
                  <a:pt x="128889" y="0"/>
                </a:moveTo>
                <a:cubicBezTo>
                  <a:pt x="66976" y="102393"/>
                  <a:pt x="5063" y="204787"/>
                  <a:pt x="301" y="328612"/>
                </a:cubicBezTo>
                <a:cubicBezTo>
                  <a:pt x="-4461" y="452437"/>
                  <a:pt x="47926" y="597693"/>
                  <a:pt x="100314" y="742950"/>
                </a:cubicBezTo>
              </a:path>
            </a:pathLst>
          </a:custGeom>
          <a:noFill/>
          <a:ln>
            <a:solidFill>
              <a:srgbClr val="FF0000"/>
            </a:solidFill>
            <a:headEnd type="triangl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924173" y="2478824"/>
                <a:ext cx="462434" cy="4358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𝑔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4173" y="2478824"/>
                <a:ext cx="462434" cy="435825"/>
              </a:xfrm>
              <a:prstGeom prst="rect">
                <a:avLst/>
              </a:prstGeom>
              <a:blipFill rotWithShape="1">
                <a:blip r:embed="rId4"/>
                <a:stretch>
                  <a:fillRect b="-126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 31"/>
          <p:cNvGrpSpPr/>
          <p:nvPr/>
        </p:nvGrpSpPr>
        <p:grpSpPr>
          <a:xfrm>
            <a:off x="990597" y="3679362"/>
            <a:ext cx="7120918" cy="678327"/>
            <a:chOff x="990597" y="3679362"/>
            <a:chExt cx="7120918" cy="67832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2757485" y="3679362"/>
                  <a:ext cx="5354030" cy="67832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〉"/>
                            <m:ctrlPr>
                              <a:rPr lang="en-US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𝜓</m:t>
                            </m:r>
                          </m:e>
                        </m:d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=</m:t>
                        </m:r>
                        <m:func>
                          <m:funcPr>
                            <m:ctrlPr>
                              <a:rPr lang="en-US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cos</m:t>
                            </m:r>
                          </m:fName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𝜃</m:t>
                            </m:r>
                          </m:e>
                        </m:func>
                        <m:d>
                          <m:dPr>
                            <m:begChr m:val="|"/>
                            <m:endChr m:val="〉"/>
                            <m:ctrlPr>
                              <a:rPr lang="en-US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𝑒</m:t>
                            </m:r>
                          </m:e>
                        </m:d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  <m:func>
                          <m:funcPr>
                            <m:ctrlPr>
                              <a:rPr lang="en-US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sin</m:t>
                            </m:r>
                          </m:fName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𝜃</m:t>
                            </m:r>
                          </m:e>
                        </m:func>
                        <m:d>
                          <m:dPr>
                            <m:begChr m:val="|"/>
                            <m:endChr m:val="〉"/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e>
                        </m:d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≈</m:t>
                        </m:r>
                        <m:d>
                          <m:dPr>
                            <m:begChr m:val="|"/>
                            <m:endChr m:val="〉"/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𝑒</m:t>
                            </m:r>
                          </m:e>
                        </m:d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𝑔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Δ</m:t>
                            </m:r>
                          </m:den>
                        </m:f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|1〉</m:t>
                        </m:r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57485" y="3679362"/>
                  <a:ext cx="5354030" cy="678327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" name="TextBox 29"/>
            <p:cNvSpPr txBox="1"/>
            <p:nvPr/>
          </p:nvSpPr>
          <p:spPr>
            <a:xfrm>
              <a:off x="990597" y="3817196"/>
              <a:ext cx="1943100" cy="378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C00000"/>
                  </a:solidFill>
                </a:rPr>
                <a:t>Dressed state</a:t>
              </a:r>
              <a:endParaRPr lang="en-GB" sz="2000" dirty="0">
                <a:solidFill>
                  <a:srgbClr val="C000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324725" y="2943225"/>
                <a:ext cx="2453364" cy="4047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latin typeface="Cambria Math"/>
                        </a:rPr>
                        <m:t>Δ</m:t>
                      </m:r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/>
                            </a:rPr>
                            <m:t>cavity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/>
                            </a:rPr>
                            <m:t>atom</m:t>
                          </m:r>
                        </m:sub>
                      </m:sSub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4725" y="2943225"/>
                <a:ext cx="2453364" cy="404791"/>
              </a:xfrm>
              <a:prstGeom prst="rect">
                <a:avLst/>
              </a:prstGeom>
              <a:blipFill rotWithShape="1">
                <a:blip r:embed="rId6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7520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Light-mediated interactions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873" y="1008380"/>
            <a:ext cx="9069705" cy="1238357"/>
          </a:xfrm>
        </p:spPr>
        <p:txBody>
          <a:bodyPr/>
          <a:lstStyle/>
          <a:p>
            <a:r>
              <a:rPr lang="en-US" dirty="0" smtClean="0"/>
              <a:t>Infinite-range interactions are “easy” with light</a:t>
            </a:r>
          </a:p>
          <a:p>
            <a:r>
              <a:rPr lang="en-US" dirty="0" smtClean="0"/>
              <a:t>Cavity QED:</a:t>
            </a:r>
            <a:endParaRPr lang="en-GB" dirty="0"/>
          </a:p>
        </p:txBody>
      </p:sp>
      <p:sp>
        <p:nvSpPr>
          <p:cNvPr id="6" name="AutoShape 11"/>
          <p:cNvSpPr>
            <a:spLocks noChangeArrowheads="1"/>
          </p:cNvSpPr>
          <p:nvPr/>
        </p:nvSpPr>
        <p:spPr bwMode="auto">
          <a:xfrm flipH="1">
            <a:off x="6716713" y="2089147"/>
            <a:ext cx="227012" cy="1287462"/>
          </a:xfrm>
          <a:prstGeom prst="moon">
            <a:avLst>
              <a:gd name="adj" fmla="val 50000"/>
            </a:avLst>
          </a:prstGeom>
          <a:gradFill rotWithShape="0">
            <a:gsLst>
              <a:gs pos="0">
                <a:srgbClr val="FFFF66"/>
              </a:gs>
              <a:gs pos="100000">
                <a:srgbClr val="996633"/>
              </a:gs>
            </a:gsLst>
            <a:lin ang="27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endParaRPr lang="en-US"/>
          </a:p>
        </p:txBody>
      </p:sp>
      <p:sp>
        <p:nvSpPr>
          <p:cNvPr id="7" name="AutoShape 12"/>
          <p:cNvSpPr>
            <a:spLocks noChangeArrowheads="1"/>
          </p:cNvSpPr>
          <p:nvPr/>
        </p:nvSpPr>
        <p:spPr bwMode="auto">
          <a:xfrm>
            <a:off x="2752725" y="2089147"/>
            <a:ext cx="227013" cy="1287462"/>
          </a:xfrm>
          <a:prstGeom prst="moon">
            <a:avLst>
              <a:gd name="adj" fmla="val 50000"/>
            </a:avLst>
          </a:prstGeom>
          <a:gradFill rotWithShape="0">
            <a:gsLst>
              <a:gs pos="0">
                <a:srgbClr val="FFFF66"/>
              </a:gs>
              <a:gs pos="100000">
                <a:srgbClr val="996633"/>
              </a:gs>
            </a:gsLst>
            <a:lin ang="27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endParaRPr lang="en-US"/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3093568" y="2268537"/>
            <a:ext cx="685800" cy="0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>
            <a:off x="3093568" y="3259137"/>
            <a:ext cx="685800" cy="0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" name="Oval 21"/>
          <p:cNvSpPr/>
          <p:nvPr/>
        </p:nvSpPr>
        <p:spPr bwMode="auto">
          <a:xfrm>
            <a:off x="3286125" y="2105025"/>
            <a:ext cx="304800" cy="3048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MS Gothic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703168" y="2035912"/>
                <a:ext cx="1040478" cy="4358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|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,0〉</m:t>
                      </m:r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3168" y="2035912"/>
                <a:ext cx="1040478" cy="435825"/>
              </a:xfrm>
              <a:prstGeom prst="rect">
                <a:avLst/>
              </a:prstGeom>
              <a:blipFill rotWithShape="1">
                <a:blip r:embed="rId2"/>
                <a:stretch>
                  <a:fillRect r="-585" b="-2112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703168" y="3040800"/>
                <a:ext cx="1074268" cy="4358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|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𝑔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,1〉</m:t>
                      </m:r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3168" y="3040800"/>
                <a:ext cx="1074268" cy="435825"/>
              </a:xfrm>
              <a:prstGeom prst="rect">
                <a:avLst/>
              </a:prstGeom>
              <a:blipFill rotWithShape="1">
                <a:blip r:embed="rId3"/>
                <a:stretch>
                  <a:fillRect r="-565" b="-2112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Freeform 26"/>
          <p:cNvSpPr/>
          <p:nvPr/>
        </p:nvSpPr>
        <p:spPr>
          <a:xfrm>
            <a:off x="2971499" y="2386013"/>
            <a:ext cx="128889" cy="742950"/>
          </a:xfrm>
          <a:custGeom>
            <a:avLst/>
            <a:gdLst>
              <a:gd name="connsiteX0" fmla="*/ 128889 w 128889"/>
              <a:gd name="connsiteY0" fmla="*/ 0 h 742950"/>
              <a:gd name="connsiteX1" fmla="*/ 301 w 128889"/>
              <a:gd name="connsiteY1" fmla="*/ 328612 h 742950"/>
              <a:gd name="connsiteX2" fmla="*/ 100314 w 128889"/>
              <a:gd name="connsiteY2" fmla="*/ 742950 h 742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8889" h="742950">
                <a:moveTo>
                  <a:pt x="128889" y="0"/>
                </a:moveTo>
                <a:cubicBezTo>
                  <a:pt x="66976" y="102393"/>
                  <a:pt x="5063" y="204787"/>
                  <a:pt x="301" y="328612"/>
                </a:cubicBezTo>
                <a:cubicBezTo>
                  <a:pt x="-4461" y="452437"/>
                  <a:pt x="47926" y="597693"/>
                  <a:pt x="100314" y="742950"/>
                </a:cubicBezTo>
              </a:path>
            </a:pathLst>
          </a:custGeom>
          <a:noFill/>
          <a:ln>
            <a:solidFill>
              <a:srgbClr val="FF0000"/>
            </a:solidFill>
            <a:headEnd type="triangl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924173" y="2478824"/>
                <a:ext cx="462434" cy="4358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𝑔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4173" y="2478824"/>
                <a:ext cx="462434" cy="435825"/>
              </a:xfrm>
              <a:prstGeom prst="rect">
                <a:avLst/>
              </a:prstGeom>
              <a:blipFill rotWithShape="1">
                <a:blip r:embed="rId4"/>
                <a:stretch>
                  <a:fillRect b="-126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/>
          <p:cNvCxnSpPr/>
          <p:nvPr/>
        </p:nvCxnSpPr>
        <p:spPr bwMode="auto">
          <a:xfrm>
            <a:off x="5227168" y="2261450"/>
            <a:ext cx="685800" cy="0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5227168" y="3252050"/>
            <a:ext cx="685800" cy="0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Oval 16"/>
          <p:cNvSpPr/>
          <p:nvPr/>
        </p:nvSpPr>
        <p:spPr bwMode="auto">
          <a:xfrm>
            <a:off x="5419725" y="3109913"/>
            <a:ext cx="304800" cy="3048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MS Gothic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836768" y="2028825"/>
                <a:ext cx="1040478" cy="4358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|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,0〉</m:t>
                      </m:r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6768" y="2028825"/>
                <a:ext cx="1040478" cy="435825"/>
              </a:xfrm>
              <a:prstGeom prst="rect">
                <a:avLst/>
              </a:prstGeom>
              <a:blipFill rotWithShape="1">
                <a:blip r:embed="rId6"/>
                <a:stretch>
                  <a:fillRect l="-585" r="-1170" b="-2112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836768" y="3033713"/>
                <a:ext cx="1081386" cy="4358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|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𝑔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,1〉</m:t>
                      </m:r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6768" y="3033713"/>
                <a:ext cx="1081386" cy="435825"/>
              </a:xfrm>
              <a:prstGeom prst="rect">
                <a:avLst/>
              </a:prstGeom>
              <a:blipFill rotWithShape="1">
                <a:blip r:embed="rId7"/>
                <a:stretch>
                  <a:fillRect r="-562" b="-2112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Freeform 24"/>
          <p:cNvSpPr/>
          <p:nvPr/>
        </p:nvSpPr>
        <p:spPr>
          <a:xfrm>
            <a:off x="5105099" y="2378926"/>
            <a:ext cx="128889" cy="742950"/>
          </a:xfrm>
          <a:custGeom>
            <a:avLst/>
            <a:gdLst>
              <a:gd name="connsiteX0" fmla="*/ 128889 w 128889"/>
              <a:gd name="connsiteY0" fmla="*/ 0 h 742950"/>
              <a:gd name="connsiteX1" fmla="*/ 301 w 128889"/>
              <a:gd name="connsiteY1" fmla="*/ 328612 h 742950"/>
              <a:gd name="connsiteX2" fmla="*/ 100314 w 128889"/>
              <a:gd name="connsiteY2" fmla="*/ 742950 h 742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8889" h="742950">
                <a:moveTo>
                  <a:pt x="128889" y="0"/>
                </a:moveTo>
                <a:cubicBezTo>
                  <a:pt x="66976" y="102393"/>
                  <a:pt x="5063" y="204787"/>
                  <a:pt x="301" y="328612"/>
                </a:cubicBezTo>
                <a:cubicBezTo>
                  <a:pt x="-4461" y="452437"/>
                  <a:pt x="47926" y="597693"/>
                  <a:pt x="100314" y="742950"/>
                </a:cubicBezTo>
              </a:path>
            </a:pathLst>
          </a:custGeom>
          <a:noFill/>
          <a:ln>
            <a:solidFill>
              <a:srgbClr val="FF0000"/>
            </a:solidFill>
            <a:headEnd type="triangl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057773" y="2471737"/>
                <a:ext cx="462434" cy="4358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𝑔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7773" y="2471737"/>
                <a:ext cx="462434" cy="435825"/>
              </a:xfrm>
              <a:prstGeom prst="rect">
                <a:avLst/>
              </a:prstGeom>
              <a:blipFill rotWithShape="1">
                <a:blip r:embed="rId8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500061" y="4391025"/>
            <a:ext cx="9069705" cy="1465181"/>
            <a:chOff x="500061" y="4391025"/>
            <a:chExt cx="9069705" cy="1465181"/>
          </a:xfrm>
        </p:grpSpPr>
        <p:sp>
          <p:nvSpPr>
            <p:cNvPr id="32" name="Content Placeholder 2"/>
            <p:cNvSpPr txBox="1">
              <a:spLocks/>
            </p:cNvSpPr>
            <p:nvPr/>
          </p:nvSpPr>
          <p:spPr>
            <a:xfrm>
              <a:off x="500061" y="4391025"/>
              <a:ext cx="9069705" cy="1238357"/>
            </a:xfrm>
            <a:prstGeom prst="rect">
              <a:avLst/>
            </a:prstGeom>
          </p:spPr>
          <p:txBody>
            <a:bodyPr vert="horz" lIns="100794" tIns="50397" rIns="100794" bIns="50397" rtlCol="0">
              <a:normAutofit/>
            </a:bodyPr>
            <a:lstStyle>
              <a:lvl1pPr marL="377979" indent="-377979" algn="l" defTabSz="1007943" rtl="0" eaLnBrk="1" latinLnBrk="0" hangingPunct="1">
                <a:spcBef>
                  <a:spcPct val="20000"/>
                </a:spcBef>
                <a:buClr>
                  <a:srgbClr val="00B0F0"/>
                </a:buClr>
                <a:buSzPct val="100000"/>
                <a:buFont typeface="Arial" pitchFamily="34" charset="0"/>
                <a:buChar char="•"/>
                <a:defRPr sz="26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818954" indent="-314982" algn="l" defTabSz="1007943" rtl="0" eaLnBrk="1" latinLnBrk="0" hangingPunct="1">
                <a:spcBef>
                  <a:spcPct val="20000"/>
                </a:spcBef>
                <a:buClr>
                  <a:srgbClr val="00B0F0"/>
                </a:buClr>
                <a:buSzPct val="100000"/>
                <a:buFont typeface="Arial" pitchFamily="34" charset="0"/>
                <a:buChar char="•"/>
                <a:defRPr sz="26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2pPr>
              <a:lvl3pPr marL="1259929" indent="-251986" algn="l" defTabSz="1007943" rtl="0" eaLnBrk="1" latinLnBrk="0" hangingPunct="1">
                <a:spcBef>
                  <a:spcPct val="20000"/>
                </a:spcBef>
                <a:buClr>
                  <a:srgbClr val="00B0F0"/>
                </a:buClr>
                <a:buSzPct val="100000"/>
                <a:buFont typeface="Arial" pitchFamily="34" charset="0"/>
                <a:buChar char="•"/>
                <a:defRPr sz="26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3pPr>
              <a:lvl4pPr marL="1763900" indent="-251986" algn="l" defTabSz="1007943" rtl="0" eaLnBrk="1" latinLnBrk="0" hangingPunct="1">
                <a:spcBef>
                  <a:spcPct val="20000"/>
                </a:spcBef>
                <a:buClr>
                  <a:srgbClr val="00B0F0"/>
                </a:buClr>
                <a:buSzPct val="100000"/>
                <a:buFont typeface="Arial" pitchFamily="34" charset="0"/>
                <a:buChar char="•"/>
                <a:defRPr sz="26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4pPr>
              <a:lvl5pPr marL="2267872" indent="-251986" algn="l" defTabSz="1007943" rtl="0" eaLnBrk="1" latinLnBrk="0" hangingPunct="1">
                <a:spcBef>
                  <a:spcPct val="20000"/>
                </a:spcBef>
                <a:buClr>
                  <a:srgbClr val="00B0F0"/>
                </a:buClr>
                <a:buSzPct val="100000"/>
                <a:buFont typeface="Arial" pitchFamily="34" charset="0"/>
                <a:buChar char="•"/>
                <a:defRPr sz="26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2771844" indent="-251986" algn="l" defTabSz="100794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275815" indent="-251986" algn="l" defTabSz="100794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779787" indent="-251986" algn="l" defTabSz="100794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283758" indent="-251986" algn="l" defTabSz="100794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lnSpc>
                  <a:spcPct val="100000"/>
                </a:lnSpc>
                <a:spcAft>
                  <a:spcPts val="0"/>
                </a:spcAft>
                <a:buClr>
                  <a:srgbClr val="FF0000"/>
                </a:buClr>
              </a:pPr>
              <a:r>
                <a:rPr lang="en-US" dirty="0" smtClean="0">
                  <a:solidFill>
                    <a:schemeClr val="tx1"/>
                  </a:solidFill>
                </a:rPr>
                <a:t>Second atom: absorbs photonic component of first dressed atom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3026105" y="5076825"/>
                  <a:ext cx="3308020" cy="77938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𝐻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eff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≈</m:t>
                        </m:r>
                        <m:f>
                          <m:f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𝑔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Δ</m:t>
                            </m:r>
                          </m:den>
                        </m:f>
                        <m:sSubSup>
                          <m:sSubSup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𝑒𝑔</m:t>
                            </m:r>
                          </m:sub>
                          <m:sup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sup>
                        </m:sSubSup>
                        <m:sSubSup>
                          <m:sSubSup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𝑔𝑒</m:t>
                            </m:r>
                          </m:sub>
                          <m:sup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h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.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𝑐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.</m:t>
                        </m:r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26105" y="5076825"/>
                  <a:ext cx="3308020" cy="779381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" name="Group 7"/>
          <p:cNvGrpSpPr/>
          <p:nvPr/>
        </p:nvGrpSpPr>
        <p:grpSpPr>
          <a:xfrm>
            <a:off x="500061" y="5900737"/>
            <a:ext cx="9069705" cy="1578651"/>
            <a:chOff x="500061" y="5900737"/>
            <a:chExt cx="9069705" cy="1578651"/>
          </a:xfrm>
        </p:grpSpPr>
        <p:sp>
          <p:nvSpPr>
            <p:cNvPr id="34" name="Content Placeholder 2"/>
            <p:cNvSpPr txBox="1">
              <a:spLocks/>
            </p:cNvSpPr>
            <p:nvPr/>
          </p:nvSpPr>
          <p:spPr>
            <a:xfrm>
              <a:off x="500061" y="5900737"/>
              <a:ext cx="9069705" cy="1238357"/>
            </a:xfrm>
            <a:prstGeom prst="rect">
              <a:avLst/>
            </a:prstGeom>
          </p:spPr>
          <p:txBody>
            <a:bodyPr vert="horz" lIns="100794" tIns="50397" rIns="100794" bIns="50397" rtlCol="0">
              <a:normAutofit/>
            </a:bodyPr>
            <a:lstStyle>
              <a:lvl1pPr marL="377979" indent="-377979" algn="l" defTabSz="1007943" rtl="0" eaLnBrk="1" latinLnBrk="0" hangingPunct="1">
                <a:spcBef>
                  <a:spcPct val="20000"/>
                </a:spcBef>
                <a:buClr>
                  <a:srgbClr val="00B0F0"/>
                </a:buClr>
                <a:buSzPct val="100000"/>
                <a:buFont typeface="Arial" pitchFamily="34" charset="0"/>
                <a:buChar char="•"/>
                <a:defRPr sz="26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818954" indent="-314982" algn="l" defTabSz="1007943" rtl="0" eaLnBrk="1" latinLnBrk="0" hangingPunct="1">
                <a:spcBef>
                  <a:spcPct val="20000"/>
                </a:spcBef>
                <a:buClr>
                  <a:srgbClr val="00B0F0"/>
                </a:buClr>
                <a:buSzPct val="100000"/>
                <a:buFont typeface="Arial" pitchFamily="34" charset="0"/>
                <a:buChar char="•"/>
                <a:defRPr sz="26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2pPr>
              <a:lvl3pPr marL="1259929" indent="-251986" algn="l" defTabSz="1007943" rtl="0" eaLnBrk="1" latinLnBrk="0" hangingPunct="1">
                <a:spcBef>
                  <a:spcPct val="20000"/>
                </a:spcBef>
                <a:buClr>
                  <a:srgbClr val="00B0F0"/>
                </a:buClr>
                <a:buSzPct val="100000"/>
                <a:buFont typeface="Arial" pitchFamily="34" charset="0"/>
                <a:buChar char="•"/>
                <a:defRPr sz="26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3pPr>
              <a:lvl4pPr marL="1763900" indent="-251986" algn="l" defTabSz="1007943" rtl="0" eaLnBrk="1" latinLnBrk="0" hangingPunct="1">
                <a:spcBef>
                  <a:spcPct val="20000"/>
                </a:spcBef>
                <a:buClr>
                  <a:srgbClr val="00B0F0"/>
                </a:buClr>
                <a:buSzPct val="100000"/>
                <a:buFont typeface="Arial" pitchFamily="34" charset="0"/>
                <a:buChar char="•"/>
                <a:defRPr sz="26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4pPr>
              <a:lvl5pPr marL="2267872" indent="-251986" algn="l" defTabSz="1007943" rtl="0" eaLnBrk="1" latinLnBrk="0" hangingPunct="1">
                <a:spcBef>
                  <a:spcPct val="20000"/>
                </a:spcBef>
                <a:buClr>
                  <a:srgbClr val="00B0F0"/>
                </a:buClr>
                <a:buSzPct val="100000"/>
                <a:buFont typeface="Arial" pitchFamily="34" charset="0"/>
                <a:buChar char="•"/>
                <a:defRPr sz="26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2771844" indent="-251986" algn="l" defTabSz="100794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275815" indent="-251986" algn="l" defTabSz="100794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779787" indent="-251986" algn="l" defTabSz="100794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283758" indent="-251986" algn="l" defTabSz="100794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lnSpc>
                  <a:spcPct val="100000"/>
                </a:lnSpc>
                <a:spcAft>
                  <a:spcPts val="0"/>
                </a:spcAft>
                <a:buClr>
                  <a:srgbClr val="FF0000"/>
                </a:buClr>
              </a:pPr>
              <a:r>
                <a:rPr lang="en-US" dirty="0" smtClean="0">
                  <a:solidFill>
                    <a:schemeClr val="tx1"/>
                  </a:solidFill>
                </a:rPr>
                <a:t>Optimize exchange probability via detuning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/>
                <p:cNvSpPr txBox="1"/>
                <p:nvPr/>
              </p:nvSpPr>
              <p:spPr>
                <a:xfrm>
                  <a:off x="1076325" y="6535820"/>
                  <a:ext cx="3255442" cy="74616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Loss</m:t>
                        </m:r>
                        <m: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rate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≈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Γ</m:t>
                        </m:r>
                        <m: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𝑔</m:t>
                                    </m:r>
                                  </m:num>
                                  <m:den>
                                    <m:r>
                                      <m:rPr>
                                        <m:sty m:val="p"/>
                                      </m:rPr>
                                      <a:rPr lang="en-US" sz="2400" b="0" i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Δ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𝜅</m:t>
                        </m:r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6325" y="6535820"/>
                  <a:ext cx="3255442" cy="746166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5253488" y="6372225"/>
                  <a:ext cx="2821670" cy="1107163"/>
                </a:xfrm>
                <a:prstGeom prst="rect">
                  <a:avLst/>
                </a:prstGeom>
                <a:noFill/>
                <a:ln w="25400">
                  <a:solidFill>
                    <a:srgbClr val="FF0000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Error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∼</m:t>
                        </m:r>
                        <m:f>
                          <m:f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𝐶</m:t>
                                </m:r>
                              </m:e>
                            </m:rad>
                          </m:den>
                        </m:f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∼</m:t>
                        </m:r>
                        <m:rad>
                          <m:radPr>
                            <m:degHide m:val="on"/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𝜅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Γ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𝑔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rad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53488" y="6372225"/>
                  <a:ext cx="2821670" cy="1107163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  <a:ln w="2540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ight Arrow 3"/>
              <p:cNvSpPr/>
              <p:nvPr/>
            </p:nvSpPr>
            <p:spPr>
              <a:xfrm>
                <a:off x="7172325" y="2407498"/>
                <a:ext cx="1066800" cy="645263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𝜅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" name="Right Arrow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2325" y="2407498"/>
                <a:ext cx="1066800" cy="645263"/>
              </a:xfrm>
              <a:prstGeom prst="rightArrow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/>
          <p:cNvGrpSpPr/>
          <p:nvPr/>
        </p:nvGrpSpPr>
        <p:grpSpPr>
          <a:xfrm>
            <a:off x="3675757" y="1491538"/>
            <a:ext cx="1038225" cy="870663"/>
            <a:chOff x="3775773" y="1071561"/>
            <a:chExt cx="1038225" cy="870663"/>
          </a:xfrm>
        </p:grpSpPr>
        <p:grpSp>
          <p:nvGrpSpPr>
            <p:cNvPr id="31" name="Group 16"/>
            <p:cNvGrpSpPr>
              <a:grpSpLocks/>
            </p:cNvGrpSpPr>
            <p:nvPr/>
          </p:nvGrpSpPr>
          <p:grpSpPr bwMode="auto">
            <a:xfrm rot="720000">
              <a:off x="3775773" y="1137361"/>
              <a:ext cx="1038225" cy="804863"/>
              <a:chOff x="1948" y="926"/>
              <a:chExt cx="654" cy="507"/>
            </a:xfrm>
          </p:grpSpPr>
          <p:sp>
            <p:nvSpPr>
              <p:cNvPr id="37" name="Freeform 17"/>
              <p:cNvSpPr>
                <a:spLocks noChangeArrowheads="1"/>
              </p:cNvSpPr>
              <p:nvPr/>
            </p:nvSpPr>
            <p:spPr bwMode="auto">
              <a:xfrm>
                <a:off x="1948" y="1028"/>
                <a:ext cx="508" cy="406"/>
              </a:xfrm>
              <a:custGeom>
                <a:avLst/>
                <a:gdLst/>
                <a:ahLst/>
                <a:cxnLst>
                  <a:cxn ang="0">
                    <a:pos x="125" y="1790"/>
                  </a:cxn>
                  <a:cxn ang="0">
                    <a:pos x="103" y="1685"/>
                  </a:cxn>
                  <a:cxn ang="0">
                    <a:pos x="74" y="1577"/>
                  </a:cxn>
                  <a:cxn ang="0">
                    <a:pos x="42" y="1469"/>
                  </a:cxn>
                  <a:cxn ang="0">
                    <a:pos x="19" y="1357"/>
                  </a:cxn>
                  <a:cxn ang="0">
                    <a:pos x="11" y="1244"/>
                  </a:cxn>
                  <a:cxn ang="0">
                    <a:pos x="6" y="1118"/>
                  </a:cxn>
                  <a:cxn ang="0">
                    <a:pos x="5" y="986"/>
                  </a:cxn>
                  <a:cxn ang="0">
                    <a:pos x="63" y="869"/>
                  </a:cxn>
                  <a:cxn ang="0">
                    <a:pos x="141" y="809"/>
                  </a:cxn>
                  <a:cxn ang="0">
                    <a:pos x="262" y="795"/>
                  </a:cxn>
                  <a:cxn ang="0">
                    <a:pos x="390" y="836"/>
                  </a:cxn>
                  <a:cxn ang="0">
                    <a:pos x="497" y="902"/>
                  </a:cxn>
                  <a:cxn ang="0">
                    <a:pos x="594" y="979"/>
                  </a:cxn>
                  <a:cxn ang="0">
                    <a:pos x="685" y="1056"/>
                  </a:cxn>
                  <a:cxn ang="0">
                    <a:pos x="776" y="1143"/>
                  </a:cxn>
                  <a:cxn ang="0">
                    <a:pos x="870" y="1214"/>
                  </a:cxn>
                  <a:cxn ang="0">
                    <a:pos x="982" y="1259"/>
                  </a:cxn>
                  <a:cxn ang="0">
                    <a:pos x="1095" y="1232"/>
                  </a:cxn>
                  <a:cxn ang="0">
                    <a:pos x="1196" y="1192"/>
                  </a:cxn>
                  <a:cxn ang="0">
                    <a:pos x="1272" y="1107"/>
                  </a:cxn>
                  <a:cxn ang="0">
                    <a:pos x="1322" y="983"/>
                  </a:cxn>
                  <a:cxn ang="0">
                    <a:pos x="1331" y="837"/>
                  </a:cxn>
                  <a:cxn ang="0">
                    <a:pos x="1326" y="689"/>
                  </a:cxn>
                  <a:cxn ang="0">
                    <a:pos x="1329" y="550"/>
                  </a:cxn>
                  <a:cxn ang="0">
                    <a:pos x="1313" y="430"/>
                  </a:cxn>
                  <a:cxn ang="0">
                    <a:pos x="1313" y="312"/>
                  </a:cxn>
                  <a:cxn ang="0">
                    <a:pos x="1316" y="193"/>
                  </a:cxn>
                  <a:cxn ang="0">
                    <a:pos x="1325" y="71"/>
                  </a:cxn>
                  <a:cxn ang="0">
                    <a:pos x="1411" y="17"/>
                  </a:cxn>
                  <a:cxn ang="0">
                    <a:pos x="1527" y="49"/>
                  </a:cxn>
                  <a:cxn ang="0">
                    <a:pos x="1623" y="110"/>
                  </a:cxn>
                  <a:cxn ang="0">
                    <a:pos x="1720" y="180"/>
                  </a:cxn>
                  <a:cxn ang="0">
                    <a:pos x="1818" y="225"/>
                  </a:cxn>
                  <a:cxn ang="0">
                    <a:pos x="1951" y="247"/>
                  </a:cxn>
                  <a:cxn ang="0">
                    <a:pos x="2057" y="201"/>
                  </a:cxn>
                  <a:cxn ang="0">
                    <a:pos x="2161" y="159"/>
                  </a:cxn>
                  <a:cxn ang="0">
                    <a:pos x="2192" y="141"/>
                  </a:cxn>
                  <a:cxn ang="0">
                    <a:pos x="2222" y="121"/>
                  </a:cxn>
                  <a:cxn ang="0">
                    <a:pos x="2238" y="96"/>
                  </a:cxn>
                </a:cxnLst>
                <a:rect l="0" t="0" r="r" b="b"/>
                <a:pathLst>
                  <a:path w="2239" h="1791">
                    <a:moveTo>
                      <a:pt x="125" y="1790"/>
                    </a:moveTo>
                    <a:cubicBezTo>
                      <a:pt x="110" y="1756"/>
                      <a:pt x="119" y="1718"/>
                      <a:pt x="103" y="1685"/>
                    </a:cubicBezTo>
                    <a:cubicBezTo>
                      <a:pt x="84" y="1651"/>
                      <a:pt x="88" y="1612"/>
                      <a:pt x="74" y="1577"/>
                    </a:cubicBezTo>
                    <a:cubicBezTo>
                      <a:pt x="60" y="1542"/>
                      <a:pt x="52" y="1505"/>
                      <a:pt x="42" y="1469"/>
                    </a:cubicBezTo>
                    <a:cubicBezTo>
                      <a:pt x="31" y="1432"/>
                      <a:pt x="22" y="1395"/>
                      <a:pt x="19" y="1357"/>
                    </a:cubicBezTo>
                    <a:cubicBezTo>
                      <a:pt x="16" y="1320"/>
                      <a:pt x="10" y="1283"/>
                      <a:pt x="11" y="1244"/>
                    </a:cubicBezTo>
                    <a:cubicBezTo>
                      <a:pt x="12" y="1202"/>
                      <a:pt x="8" y="1161"/>
                      <a:pt x="6" y="1118"/>
                    </a:cubicBezTo>
                    <a:cubicBezTo>
                      <a:pt x="4" y="1074"/>
                      <a:pt x="0" y="1030"/>
                      <a:pt x="5" y="986"/>
                    </a:cubicBezTo>
                    <a:cubicBezTo>
                      <a:pt x="10" y="941"/>
                      <a:pt x="38" y="904"/>
                      <a:pt x="63" y="869"/>
                    </a:cubicBezTo>
                    <a:cubicBezTo>
                      <a:pt x="82" y="842"/>
                      <a:pt x="112" y="825"/>
                      <a:pt x="141" y="809"/>
                    </a:cubicBezTo>
                    <a:cubicBezTo>
                      <a:pt x="179" y="787"/>
                      <a:pt x="221" y="800"/>
                      <a:pt x="262" y="795"/>
                    </a:cubicBezTo>
                    <a:cubicBezTo>
                      <a:pt x="308" y="791"/>
                      <a:pt x="352" y="814"/>
                      <a:pt x="390" y="836"/>
                    </a:cubicBezTo>
                    <a:cubicBezTo>
                      <a:pt x="427" y="855"/>
                      <a:pt x="461" y="880"/>
                      <a:pt x="497" y="902"/>
                    </a:cubicBezTo>
                    <a:cubicBezTo>
                      <a:pt x="532" y="923"/>
                      <a:pt x="561" y="954"/>
                      <a:pt x="594" y="979"/>
                    </a:cubicBezTo>
                    <a:cubicBezTo>
                      <a:pt x="626" y="1002"/>
                      <a:pt x="656" y="1028"/>
                      <a:pt x="685" y="1056"/>
                    </a:cubicBezTo>
                    <a:cubicBezTo>
                      <a:pt x="714" y="1085"/>
                      <a:pt x="743" y="1116"/>
                      <a:pt x="776" y="1143"/>
                    </a:cubicBezTo>
                    <a:cubicBezTo>
                      <a:pt x="806" y="1168"/>
                      <a:pt x="835" y="1195"/>
                      <a:pt x="870" y="1214"/>
                    </a:cubicBezTo>
                    <a:cubicBezTo>
                      <a:pt x="904" y="1234"/>
                      <a:pt x="938" y="1268"/>
                      <a:pt x="982" y="1259"/>
                    </a:cubicBezTo>
                    <a:cubicBezTo>
                      <a:pt x="1020" y="1252"/>
                      <a:pt x="1057" y="1239"/>
                      <a:pt x="1095" y="1232"/>
                    </a:cubicBezTo>
                    <a:cubicBezTo>
                      <a:pt x="1130" y="1225"/>
                      <a:pt x="1164" y="1210"/>
                      <a:pt x="1196" y="1192"/>
                    </a:cubicBezTo>
                    <a:cubicBezTo>
                      <a:pt x="1232" y="1174"/>
                      <a:pt x="1255" y="1141"/>
                      <a:pt x="1272" y="1107"/>
                    </a:cubicBezTo>
                    <a:cubicBezTo>
                      <a:pt x="1292" y="1066"/>
                      <a:pt x="1319" y="1028"/>
                      <a:pt x="1322" y="983"/>
                    </a:cubicBezTo>
                    <a:cubicBezTo>
                      <a:pt x="1324" y="933"/>
                      <a:pt x="1332" y="887"/>
                      <a:pt x="1331" y="837"/>
                    </a:cubicBezTo>
                    <a:cubicBezTo>
                      <a:pt x="1332" y="787"/>
                      <a:pt x="1323" y="738"/>
                      <a:pt x="1326" y="689"/>
                    </a:cubicBezTo>
                    <a:cubicBezTo>
                      <a:pt x="1328" y="642"/>
                      <a:pt x="1330" y="596"/>
                      <a:pt x="1329" y="550"/>
                    </a:cubicBezTo>
                    <a:cubicBezTo>
                      <a:pt x="1329" y="509"/>
                      <a:pt x="1312" y="471"/>
                      <a:pt x="1313" y="430"/>
                    </a:cubicBezTo>
                    <a:cubicBezTo>
                      <a:pt x="1314" y="391"/>
                      <a:pt x="1308" y="352"/>
                      <a:pt x="1313" y="312"/>
                    </a:cubicBezTo>
                    <a:cubicBezTo>
                      <a:pt x="1319" y="273"/>
                      <a:pt x="1314" y="232"/>
                      <a:pt x="1316" y="193"/>
                    </a:cubicBezTo>
                    <a:cubicBezTo>
                      <a:pt x="1319" y="152"/>
                      <a:pt x="1296" y="106"/>
                      <a:pt x="1325" y="71"/>
                    </a:cubicBezTo>
                    <a:cubicBezTo>
                      <a:pt x="1346" y="44"/>
                      <a:pt x="1380" y="30"/>
                      <a:pt x="1411" y="17"/>
                    </a:cubicBezTo>
                    <a:cubicBezTo>
                      <a:pt x="1449" y="0"/>
                      <a:pt x="1493" y="23"/>
                      <a:pt x="1527" y="49"/>
                    </a:cubicBezTo>
                    <a:cubicBezTo>
                      <a:pt x="1558" y="71"/>
                      <a:pt x="1595" y="85"/>
                      <a:pt x="1623" y="110"/>
                    </a:cubicBezTo>
                    <a:cubicBezTo>
                      <a:pt x="1653" y="137"/>
                      <a:pt x="1690" y="153"/>
                      <a:pt x="1720" y="180"/>
                    </a:cubicBezTo>
                    <a:cubicBezTo>
                      <a:pt x="1747" y="204"/>
                      <a:pt x="1778" y="227"/>
                      <a:pt x="1818" y="225"/>
                    </a:cubicBezTo>
                    <a:cubicBezTo>
                      <a:pt x="1862" y="223"/>
                      <a:pt x="1906" y="250"/>
                      <a:pt x="1951" y="247"/>
                    </a:cubicBezTo>
                    <a:cubicBezTo>
                      <a:pt x="1991" y="244"/>
                      <a:pt x="2021" y="214"/>
                      <a:pt x="2057" y="201"/>
                    </a:cubicBezTo>
                    <a:cubicBezTo>
                      <a:pt x="2092" y="188"/>
                      <a:pt x="2127" y="174"/>
                      <a:pt x="2161" y="159"/>
                    </a:cubicBezTo>
                    <a:lnTo>
                      <a:pt x="2192" y="141"/>
                    </a:lnTo>
                    <a:lnTo>
                      <a:pt x="2222" y="121"/>
                    </a:lnTo>
                    <a:lnTo>
                      <a:pt x="2238" y="96"/>
                    </a:lnTo>
                  </a:path>
                </a:pathLst>
              </a:custGeom>
              <a:noFill/>
              <a:ln w="3672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AutoShape 18"/>
              <p:cNvSpPr>
                <a:spLocks noChangeArrowheads="1"/>
              </p:cNvSpPr>
              <p:nvPr/>
            </p:nvSpPr>
            <p:spPr bwMode="auto">
              <a:xfrm rot="3600000">
                <a:off x="2433" y="952"/>
                <a:ext cx="144" cy="144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3811063" y="1071561"/>
                  <a:ext cx="434734" cy="4358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Γ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11063" y="1071561"/>
                  <a:ext cx="434734" cy="435825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118980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Cavity QED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873" y="1008380"/>
            <a:ext cx="9069705" cy="1782445"/>
          </a:xfrm>
        </p:spPr>
        <p:txBody>
          <a:bodyPr/>
          <a:lstStyle/>
          <a:p>
            <a:pPr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dirty="0" smtClean="0"/>
              <a:t>(Mostly) coherent dynamics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dirty="0" smtClean="0"/>
              <a:t>Infinite-range interactions</a:t>
            </a:r>
          </a:p>
          <a:p>
            <a:pPr lvl="1"/>
            <a:r>
              <a:rPr lang="en-US" dirty="0" smtClean="0"/>
              <a:t>All atoms between the cavity mirrors interact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95301" y="2989580"/>
            <a:ext cx="9069705" cy="1782445"/>
          </a:xfrm>
          <a:prstGeom prst="rect">
            <a:avLst/>
          </a:prstGeom>
        </p:spPr>
        <p:txBody>
          <a:bodyPr vert="horz" lIns="100794" tIns="50397" rIns="100794" bIns="50397" rtlCol="0">
            <a:normAutofit/>
          </a:bodyPr>
          <a:lstStyle>
            <a:lvl1pPr marL="377979" indent="-377979" algn="l" defTabSz="1007943" rtl="0" eaLnBrk="1" latinLnBrk="0" hangingPunct="1">
              <a:spcBef>
                <a:spcPct val="20000"/>
              </a:spcBef>
              <a:buClr>
                <a:srgbClr val="00B0F0"/>
              </a:buClr>
              <a:buSzPct val="100000"/>
              <a:buFont typeface="Arial" pitchFamily="34" charset="0"/>
              <a:buChar char="•"/>
              <a:defRPr sz="2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818954" indent="-314982" algn="l" defTabSz="1007943" rtl="0" eaLnBrk="1" latinLnBrk="0" hangingPunct="1">
              <a:spcBef>
                <a:spcPct val="20000"/>
              </a:spcBef>
              <a:buClr>
                <a:srgbClr val="00B0F0"/>
              </a:buClr>
              <a:buSzPct val="100000"/>
              <a:buFont typeface="Arial" pitchFamily="34" charset="0"/>
              <a:buChar char="•"/>
              <a:defRPr sz="2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spcBef>
                <a:spcPct val="20000"/>
              </a:spcBef>
              <a:buClr>
                <a:srgbClr val="00B0F0"/>
              </a:buClr>
              <a:buSzPct val="100000"/>
              <a:buFont typeface="Arial" pitchFamily="34" charset="0"/>
              <a:buChar char="•"/>
              <a:defRPr sz="2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spcBef>
                <a:spcPct val="20000"/>
              </a:spcBef>
              <a:buClr>
                <a:srgbClr val="00B0F0"/>
              </a:buClr>
              <a:buSzPct val="100000"/>
              <a:buFont typeface="Arial" pitchFamily="34" charset="0"/>
              <a:buChar char="•"/>
              <a:defRPr sz="2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spcBef>
                <a:spcPct val="20000"/>
              </a:spcBef>
              <a:buClr>
                <a:srgbClr val="00B0F0"/>
              </a:buClr>
              <a:buSzPct val="100000"/>
              <a:buFont typeface="Arial" pitchFamily="34" charset="0"/>
              <a:buChar char="•"/>
              <a:defRPr sz="2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00000"/>
              </a:lnSpc>
              <a:spcAft>
                <a:spcPts val="0"/>
              </a:spcAft>
              <a:buBlip>
                <a:blip r:embed="rId2"/>
              </a:buBlip>
            </a:pPr>
            <a:r>
              <a:rPr lang="en-US" dirty="0" smtClean="0">
                <a:solidFill>
                  <a:schemeClr val="tx1"/>
                </a:solidFill>
              </a:rPr>
              <a:t>Range not tunable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buBlip>
                <a:blip r:embed="rId2"/>
              </a:buBlip>
            </a:pPr>
            <a:r>
              <a:rPr lang="en-US" dirty="0" smtClean="0">
                <a:solidFill>
                  <a:schemeClr val="tx1"/>
                </a:solidFill>
              </a:rPr>
              <a:t>Infinite-range interactions are an “aberrant” case</a:t>
            </a:r>
          </a:p>
          <a:p>
            <a:pPr lvl="1" fontAlgn="auto">
              <a:lnSpc>
                <a:spcPct val="100000"/>
              </a:lnSpc>
              <a:spcAft>
                <a:spcPts val="0"/>
              </a:spcAft>
              <a:buClr>
                <a:srgbClr val="FF0000"/>
              </a:buClr>
            </a:pPr>
            <a:r>
              <a:rPr lang="en-US" dirty="0" smtClean="0">
                <a:solidFill>
                  <a:schemeClr val="tx1"/>
                </a:solidFill>
              </a:rPr>
              <a:t>Well-solved by collective operators or mean-field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-124086" y="4894580"/>
            <a:ext cx="10315516" cy="2087245"/>
            <a:chOff x="-124086" y="4894580"/>
            <a:chExt cx="10315516" cy="2087245"/>
          </a:xfrm>
        </p:grpSpPr>
        <p:sp>
          <p:nvSpPr>
            <p:cNvPr id="6" name="Content Placeholder 2"/>
            <p:cNvSpPr txBox="1">
              <a:spLocks/>
            </p:cNvSpPr>
            <p:nvPr/>
          </p:nvSpPr>
          <p:spPr>
            <a:xfrm>
              <a:off x="503873" y="4894580"/>
              <a:ext cx="9069705" cy="563245"/>
            </a:xfrm>
            <a:prstGeom prst="rect">
              <a:avLst/>
            </a:prstGeom>
          </p:spPr>
          <p:txBody>
            <a:bodyPr vert="horz" lIns="100794" tIns="50397" rIns="100794" bIns="50397" rtlCol="0">
              <a:normAutofit/>
            </a:bodyPr>
            <a:lstStyle>
              <a:lvl1pPr marL="377979" indent="-377979" algn="l" defTabSz="1007943" rtl="0" eaLnBrk="1" latinLnBrk="0" hangingPunct="1">
                <a:spcBef>
                  <a:spcPct val="20000"/>
                </a:spcBef>
                <a:buClr>
                  <a:srgbClr val="FF0000"/>
                </a:buClr>
                <a:buSzPct val="100000"/>
                <a:buFont typeface="Arial" pitchFamily="34" charset="0"/>
                <a:buChar char="•"/>
                <a:defRPr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818954" indent="-314982" algn="l" defTabSz="1007943" rtl="0" eaLnBrk="1" latinLnBrk="0" hangingPunct="1">
                <a:spcBef>
                  <a:spcPct val="20000"/>
                </a:spcBef>
                <a:buClr>
                  <a:srgbClr val="FF0000"/>
                </a:buClr>
                <a:buSzPct val="100000"/>
                <a:buFont typeface="Arial" pitchFamily="34" charset="0"/>
                <a:buChar char="•"/>
                <a:defRPr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59929" indent="-251986" algn="l" defTabSz="1007943" rtl="0" eaLnBrk="1" latinLnBrk="0" hangingPunct="1">
                <a:spcBef>
                  <a:spcPct val="20000"/>
                </a:spcBef>
                <a:buClr>
                  <a:srgbClr val="FF0000"/>
                </a:buClr>
                <a:buSzPct val="100000"/>
                <a:buFont typeface="Arial" pitchFamily="34" charset="0"/>
                <a:buChar char="•"/>
                <a:defRPr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763900" indent="-251986" algn="l" defTabSz="1007943" rtl="0" eaLnBrk="1" latinLnBrk="0" hangingPunct="1">
                <a:spcBef>
                  <a:spcPct val="20000"/>
                </a:spcBef>
                <a:buClr>
                  <a:srgbClr val="FF0000"/>
                </a:buClr>
                <a:buSzPct val="100000"/>
                <a:buFont typeface="Arial" pitchFamily="34" charset="0"/>
                <a:buChar char="•"/>
                <a:defRPr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267872" indent="-251986" algn="l" defTabSz="1007943" rtl="0" eaLnBrk="1" latinLnBrk="0" hangingPunct="1">
                <a:spcBef>
                  <a:spcPct val="20000"/>
                </a:spcBef>
                <a:buClr>
                  <a:srgbClr val="FF0000"/>
                </a:buClr>
                <a:buSzPct val="100000"/>
                <a:buFont typeface="Arial" pitchFamily="34" charset="0"/>
                <a:buChar char="•"/>
                <a:defRPr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771844" indent="-251986" algn="l" defTabSz="100794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275815" indent="-251986" algn="l" defTabSz="100794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779787" indent="-251986" algn="l" defTabSz="100794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283758" indent="-251986" algn="l" defTabSz="100794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lnSpc>
                  <a:spcPct val="100000"/>
                </a:lnSpc>
                <a:spcAft>
                  <a:spcPts val="0"/>
                </a:spcAft>
              </a:pPr>
              <a:r>
                <a:rPr lang="en-GB" dirty="0" smtClean="0"/>
                <a:t>Also compare to normal waveguide: </a:t>
              </a:r>
              <a:endParaRPr lang="en-GB" dirty="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TextBox 7"/>
                <p:cNvSpPr txBox="1"/>
                <p:nvPr/>
              </p:nvSpPr>
              <p:spPr>
                <a:xfrm>
                  <a:off x="-124086" y="5407721"/>
                  <a:ext cx="10315516" cy="96763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𝐻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eff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Γ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𝐷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  <m:nary>
                          <m:naryPr>
                            <m:chr m:val="∑"/>
                            <m:supHide m:val="on"/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sty m:val="p"/>
                                <m:brk m:alnAt="7"/>
                              </m:rPr>
                              <a:rPr lang="en-US" sz="2400" b="0" i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a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ll</m:t>
                            </m:r>
                            <m:r>
                              <a:rPr lang="en-US" sz="2400" b="0" i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pairs</m:t>
                            </m:r>
                          </m:sub>
                          <m:sup/>
                          <m:e>
                            <m:sSubSup>
                              <m:sSubSupPr>
                                <m:ctrlP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𝑒𝑔</m:t>
                                </m:r>
                              </m:sub>
                              <m:sup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</m:sup>
                            </m:sSubSup>
                            <m:sSubSup>
                              <m:sSubSupPr>
                                <m:ctrlP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𝑔𝑒</m:t>
                                </m:r>
                              </m:sub>
                              <m:sup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𝑗</m:t>
                                </m:r>
                              </m:sup>
                            </m:sSubSup>
                            <m:func>
                              <m:funcPr>
                                <m:ctrlP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sin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lang="en-US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US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24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</a:rPr>
                                              <m:t>𝑧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r>
                                          <a:rPr lang="en-US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4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</a:rPr>
                                              <m:t>𝑧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</a:rPr>
                                              <m:t>𝑗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d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e>
                            </m:func>
                          </m:e>
                        </m:nary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i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/>
                                  </a:rPr>
                                  <m:t>Γ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/>
                                  </a:rPr>
                                  <m:t>1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𝐷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nary>
                          <m:naryPr>
                            <m:chr m:val="∑"/>
                            <m:supHide m:val="on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sty m:val="p"/>
                                <m:brk m:alnAt="7"/>
                              </m:rPr>
                              <a:rPr lang="en-US" sz="2400">
                                <a:latin typeface="Cambria Math"/>
                              </a:rPr>
                              <m:t>a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/>
                              </a:rPr>
                              <m:t>ll</m:t>
                            </m:r>
                            <m:r>
                              <a:rPr lang="en-US" sz="2400">
                                <a:latin typeface="Cambria Math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/>
                              </a:rPr>
                              <m:t>pairs</m:t>
                            </m:r>
                          </m:sub>
                          <m:sup/>
                          <m:e>
                            <m:sSubSup>
                              <m:sSub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/>
                                  </a:rPr>
                                  <m:t>𝑒𝑔</m:t>
                                </m:r>
                              </m:sub>
                              <m:sup>
                                <m:r>
                                  <a:rPr lang="en-US" sz="2400" i="1">
                                    <a:latin typeface="Cambria Math"/>
                                  </a:rPr>
                                  <m:t>𝑖</m:t>
                                </m:r>
                              </m:sup>
                            </m:sSubSup>
                            <m:sSubSup>
                              <m:sSub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/>
                                  </a:rPr>
                                  <m:t>𝑔𝑒</m:t>
                                </m:r>
                              </m:sub>
                              <m:sup>
                                <m:r>
                                  <a:rPr lang="en-US" sz="2400" i="1">
                                    <a:latin typeface="Cambria Math"/>
                                  </a:rPr>
                                  <m:t>𝑗</m:t>
                                </m:r>
                              </m:sup>
                            </m:sSubSup>
                            <m:func>
                              <m:func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co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s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i="1">
                                                <a:latin typeface="Cambria Math"/>
                                              </a:rPr>
                                              <m:t>𝑧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i="1">
                                                <a:latin typeface="Cambria Math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i="1">
                                                <a:latin typeface="Cambria Math"/>
                                              </a:rPr>
                                              <m:t>𝑧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i="1">
                                                <a:latin typeface="Cambria Math"/>
                                              </a:rPr>
                                              <m:t>𝑗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d>
                              </m:e>
                            </m:func>
                          </m:e>
                        </m:nary>
                      </m:oMath>
                    </m:oMathPara>
                  </a14:m>
                  <a:endParaRPr lang="en-GB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24086" y="5407721"/>
                  <a:ext cx="10315516" cy="967637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Content Placeholder 2"/>
            <p:cNvSpPr txBox="1">
              <a:spLocks/>
            </p:cNvSpPr>
            <p:nvPr/>
          </p:nvSpPr>
          <p:spPr>
            <a:xfrm>
              <a:off x="510566" y="6418580"/>
              <a:ext cx="9069705" cy="563245"/>
            </a:xfrm>
            <a:prstGeom prst="rect">
              <a:avLst/>
            </a:prstGeom>
          </p:spPr>
          <p:txBody>
            <a:bodyPr vert="horz" lIns="100794" tIns="50397" rIns="100794" bIns="50397" rtlCol="0">
              <a:normAutofit fontScale="92500"/>
            </a:bodyPr>
            <a:lstStyle>
              <a:lvl1pPr marL="377979" indent="-377979" algn="l" defTabSz="1007943" rtl="0" eaLnBrk="1" latinLnBrk="0" hangingPunct="1">
                <a:spcBef>
                  <a:spcPct val="20000"/>
                </a:spcBef>
                <a:buClr>
                  <a:srgbClr val="FF0000"/>
                </a:buClr>
                <a:buSzPct val="100000"/>
                <a:buFont typeface="Arial" pitchFamily="34" charset="0"/>
                <a:buChar char="•"/>
                <a:defRPr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818954" indent="-314982" algn="l" defTabSz="1007943" rtl="0" eaLnBrk="1" latinLnBrk="0" hangingPunct="1">
                <a:spcBef>
                  <a:spcPct val="20000"/>
                </a:spcBef>
                <a:buClr>
                  <a:srgbClr val="FF0000"/>
                </a:buClr>
                <a:buSzPct val="100000"/>
                <a:buFont typeface="Arial" pitchFamily="34" charset="0"/>
                <a:buChar char="•"/>
                <a:defRPr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59929" indent="-251986" algn="l" defTabSz="1007943" rtl="0" eaLnBrk="1" latinLnBrk="0" hangingPunct="1">
                <a:spcBef>
                  <a:spcPct val="20000"/>
                </a:spcBef>
                <a:buClr>
                  <a:srgbClr val="FF0000"/>
                </a:buClr>
                <a:buSzPct val="100000"/>
                <a:buFont typeface="Arial" pitchFamily="34" charset="0"/>
                <a:buChar char="•"/>
                <a:defRPr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763900" indent="-251986" algn="l" defTabSz="1007943" rtl="0" eaLnBrk="1" latinLnBrk="0" hangingPunct="1">
                <a:spcBef>
                  <a:spcPct val="20000"/>
                </a:spcBef>
                <a:buClr>
                  <a:srgbClr val="FF0000"/>
                </a:buClr>
                <a:buSzPct val="100000"/>
                <a:buFont typeface="Arial" pitchFamily="34" charset="0"/>
                <a:buChar char="•"/>
                <a:defRPr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267872" indent="-251986" algn="l" defTabSz="1007943" rtl="0" eaLnBrk="1" latinLnBrk="0" hangingPunct="1">
                <a:spcBef>
                  <a:spcPct val="20000"/>
                </a:spcBef>
                <a:buClr>
                  <a:srgbClr val="FF0000"/>
                </a:buClr>
                <a:buSzPct val="100000"/>
                <a:buFont typeface="Arial" pitchFamily="34" charset="0"/>
                <a:buChar char="•"/>
                <a:defRPr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771844" indent="-251986" algn="l" defTabSz="100794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275815" indent="-251986" algn="l" defTabSz="100794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779787" indent="-251986" algn="l" defTabSz="100794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283758" indent="-251986" algn="l" defTabSz="100794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lnSpc>
                  <a:spcPct val="100000"/>
                </a:lnSpc>
                <a:spcAft>
                  <a:spcPts val="0"/>
                </a:spcAft>
              </a:pPr>
              <a:r>
                <a:rPr lang="en-GB" dirty="0" smtClean="0"/>
                <a:t>Infinite-range, and equal strength coherent and dissipative terms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1871275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“atom-induced cavity”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873" y="1343025"/>
            <a:ext cx="9069705" cy="563245"/>
          </a:xfrm>
        </p:spPr>
        <p:txBody>
          <a:bodyPr/>
          <a:lstStyle/>
          <a:p>
            <a:r>
              <a:rPr lang="en-GB" dirty="0" smtClean="0"/>
              <a:t>Excited atom dressed by photonic “cloud” in the </a:t>
            </a:r>
            <a:r>
              <a:rPr lang="en-GB" dirty="0" err="1" smtClean="0"/>
              <a:t>bandgap</a:t>
            </a:r>
            <a:endParaRPr lang="en-GB" dirty="0"/>
          </a:p>
        </p:txBody>
      </p:sp>
      <p:sp>
        <p:nvSpPr>
          <p:cNvPr id="5" name="AutoShape 41"/>
          <p:cNvSpPr>
            <a:spLocks noChangeAspect="1" noChangeArrowheads="1" noTextEdit="1"/>
          </p:cNvSpPr>
          <p:nvPr/>
        </p:nvSpPr>
        <p:spPr bwMode="auto">
          <a:xfrm>
            <a:off x="908100" y="3601300"/>
            <a:ext cx="8208913" cy="667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Rectangle 43"/>
          <p:cNvSpPr>
            <a:spLocks noChangeArrowheads="1"/>
          </p:cNvSpPr>
          <p:nvPr/>
        </p:nvSpPr>
        <p:spPr bwMode="auto">
          <a:xfrm>
            <a:off x="1013660" y="3621917"/>
            <a:ext cx="8069541" cy="511305"/>
          </a:xfrm>
          <a:prstGeom prst="rect">
            <a:avLst/>
          </a:prstGeom>
          <a:solidFill>
            <a:srgbClr val="9BBED4"/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Oval 48"/>
          <p:cNvSpPr>
            <a:spLocks noChangeArrowheads="1"/>
          </p:cNvSpPr>
          <p:nvPr/>
        </p:nvSpPr>
        <p:spPr bwMode="auto">
          <a:xfrm>
            <a:off x="1611556" y="3724178"/>
            <a:ext cx="398323" cy="306783"/>
          </a:xfrm>
          <a:prstGeom prst="ellipse">
            <a:avLst/>
          </a:prstGeom>
          <a:solidFill>
            <a:schemeClr val="bg2"/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Freeform 45"/>
          <p:cNvSpPr>
            <a:spLocks/>
          </p:cNvSpPr>
          <p:nvPr/>
        </p:nvSpPr>
        <p:spPr bwMode="auto">
          <a:xfrm>
            <a:off x="913873" y="4133222"/>
            <a:ext cx="8169328" cy="102261"/>
          </a:xfrm>
          <a:custGeom>
            <a:avLst/>
            <a:gdLst>
              <a:gd name="T0" fmla="*/ 100 w 8200"/>
              <a:gd name="T1" fmla="*/ 0 h 100"/>
              <a:gd name="T2" fmla="*/ 0 w 8200"/>
              <a:gd name="T3" fmla="*/ 100 h 100"/>
              <a:gd name="T4" fmla="*/ 8100 w 8200"/>
              <a:gd name="T5" fmla="*/ 100 h 100"/>
              <a:gd name="T6" fmla="*/ 8200 w 8200"/>
              <a:gd name="T7" fmla="*/ 0 h 100"/>
              <a:gd name="T8" fmla="*/ 100 w 8200"/>
              <a:gd name="T9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200" h="100">
                <a:moveTo>
                  <a:pt x="100" y="0"/>
                </a:moveTo>
                <a:lnTo>
                  <a:pt x="0" y="100"/>
                </a:lnTo>
                <a:lnTo>
                  <a:pt x="8100" y="100"/>
                </a:lnTo>
                <a:lnTo>
                  <a:pt x="8200" y="0"/>
                </a:lnTo>
                <a:lnTo>
                  <a:pt x="10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Oval 46"/>
          <p:cNvSpPr>
            <a:spLocks noChangeArrowheads="1"/>
          </p:cNvSpPr>
          <p:nvPr/>
        </p:nvSpPr>
        <p:spPr bwMode="auto">
          <a:xfrm>
            <a:off x="1113447" y="3724178"/>
            <a:ext cx="398323" cy="306783"/>
          </a:xfrm>
          <a:prstGeom prst="ellipse">
            <a:avLst/>
          </a:prstGeom>
          <a:solidFill>
            <a:schemeClr val="bg2"/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Freeform 47"/>
          <p:cNvSpPr>
            <a:spLocks/>
          </p:cNvSpPr>
          <p:nvPr/>
        </p:nvSpPr>
        <p:spPr bwMode="auto">
          <a:xfrm>
            <a:off x="1118395" y="3724178"/>
            <a:ext cx="393375" cy="287815"/>
          </a:xfrm>
          <a:custGeom>
            <a:avLst/>
            <a:gdLst>
              <a:gd name="T0" fmla="*/ 195 w 395"/>
              <a:gd name="T1" fmla="*/ 0 h 282"/>
              <a:gd name="T2" fmla="*/ 0 w 395"/>
              <a:gd name="T3" fmla="*/ 118 h 282"/>
              <a:gd name="T4" fmla="*/ 95 w 395"/>
              <a:gd name="T5" fmla="*/ 100 h 282"/>
              <a:gd name="T6" fmla="*/ 295 w 395"/>
              <a:gd name="T7" fmla="*/ 250 h 282"/>
              <a:gd name="T8" fmla="*/ 290 w 395"/>
              <a:gd name="T9" fmla="*/ 282 h 282"/>
              <a:gd name="T10" fmla="*/ 395 w 395"/>
              <a:gd name="T11" fmla="*/ 150 h 282"/>
              <a:gd name="T12" fmla="*/ 195 w 395"/>
              <a:gd name="T13" fmla="*/ 0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5" h="282">
                <a:moveTo>
                  <a:pt x="195" y="0"/>
                </a:moveTo>
                <a:cubicBezTo>
                  <a:pt x="99" y="0"/>
                  <a:pt x="20" y="51"/>
                  <a:pt x="0" y="118"/>
                </a:cubicBezTo>
                <a:cubicBezTo>
                  <a:pt x="28" y="107"/>
                  <a:pt x="61" y="100"/>
                  <a:pt x="95" y="100"/>
                </a:cubicBezTo>
                <a:cubicBezTo>
                  <a:pt x="206" y="100"/>
                  <a:pt x="295" y="167"/>
                  <a:pt x="295" y="250"/>
                </a:cubicBezTo>
                <a:cubicBezTo>
                  <a:pt x="295" y="261"/>
                  <a:pt x="293" y="272"/>
                  <a:pt x="290" y="282"/>
                </a:cubicBezTo>
                <a:cubicBezTo>
                  <a:pt x="353" y="257"/>
                  <a:pt x="395" y="207"/>
                  <a:pt x="395" y="150"/>
                </a:cubicBezTo>
                <a:cubicBezTo>
                  <a:pt x="395" y="67"/>
                  <a:pt x="305" y="0"/>
                  <a:pt x="195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w="7938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Oval 50"/>
          <p:cNvSpPr>
            <a:spLocks noChangeArrowheads="1"/>
          </p:cNvSpPr>
          <p:nvPr/>
        </p:nvSpPr>
        <p:spPr bwMode="auto">
          <a:xfrm>
            <a:off x="2109666" y="3724178"/>
            <a:ext cx="398323" cy="306783"/>
          </a:xfrm>
          <a:prstGeom prst="ellipse">
            <a:avLst/>
          </a:prstGeom>
          <a:solidFill>
            <a:schemeClr val="bg2"/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Freeform 51"/>
          <p:cNvSpPr>
            <a:spLocks/>
          </p:cNvSpPr>
          <p:nvPr/>
        </p:nvSpPr>
        <p:spPr bwMode="auto">
          <a:xfrm>
            <a:off x="2114614" y="3724178"/>
            <a:ext cx="393375" cy="287815"/>
          </a:xfrm>
          <a:custGeom>
            <a:avLst/>
            <a:gdLst>
              <a:gd name="T0" fmla="*/ 195 w 395"/>
              <a:gd name="T1" fmla="*/ 0 h 282"/>
              <a:gd name="T2" fmla="*/ 0 w 395"/>
              <a:gd name="T3" fmla="*/ 118 h 282"/>
              <a:gd name="T4" fmla="*/ 95 w 395"/>
              <a:gd name="T5" fmla="*/ 100 h 282"/>
              <a:gd name="T6" fmla="*/ 295 w 395"/>
              <a:gd name="T7" fmla="*/ 250 h 282"/>
              <a:gd name="T8" fmla="*/ 290 w 395"/>
              <a:gd name="T9" fmla="*/ 282 h 282"/>
              <a:gd name="T10" fmla="*/ 395 w 395"/>
              <a:gd name="T11" fmla="*/ 150 h 282"/>
              <a:gd name="T12" fmla="*/ 195 w 395"/>
              <a:gd name="T13" fmla="*/ 0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5" h="282">
                <a:moveTo>
                  <a:pt x="195" y="0"/>
                </a:moveTo>
                <a:cubicBezTo>
                  <a:pt x="99" y="0"/>
                  <a:pt x="20" y="51"/>
                  <a:pt x="0" y="118"/>
                </a:cubicBezTo>
                <a:cubicBezTo>
                  <a:pt x="28" y="107"/>
                  <a:pt x="61" y="100"/>
                  <a:pt x="95" y="100"/>
                </a:cubicBezTo>
                <a:cubicBezTo>
                  <a:pt x="206" y="100"/>
                  <a:pt x="295" y="167"/>
                  <a:pt x="295" y="250"/>
                </a:cubicBezTo>
                <a:cubicBezTo>
                  <a:pt x="295" y="261"/>
                  <a:pt x="293" y="272"/>
                  <a:pt x="290" y="282"/>
                </a:cubicBezTo>
                <a:cubicBezTo>
                  <a:pt x="353" y="257"/>
                  <a:pt x="395" y="207"/>
                  <a:pt x="395" y="150"/>
                </a:cubicBezTo>
                <a:cubicBezTo>
                  <a:pt x="395" y="67"/>
                  <a:pt x="305" y="0"/>
                  <a:pt x="195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Oval 52"/>
          <p:cNvSpPr>
            <a:spLocks noChangeArrowheads="1"/>
          </p:cNvSpPr>
          <p:nvPr/>
        </p:nvSpPr>
        <p:spPr bwMode="auto">
          <a:xfrm>
            <a:off x="2607775" y="3724178"/>
            <a:ext cx="398323" cy="306783"/>
          </a:xfrm>
          <a:prstGeom prst="ellipse">
            <a:avLst/>
          </a:prstGeom>
          <a:solidFill>
            <a:schemeClr val="bg2"/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Freeform 53"/>
          <p:cNvSpPr>
            <a:spLocks/>
          </p:cNvSpPr>
          <p:nvPr/>
        </p:nvSpPr>
        <p:spPr bwMode="auto">
          <a:xfrm>
            <a:off x="2612724" y="3724178"/>
            <a:ext cx="393375" cy="287815"/>
          </a:xfrm>
          <a:custGeom>
            <a:avLst/>
            <a:gdLst>
              <a:gd name="T0" fmla="*/ 195 w 395"/>
              <a:gd name="T1" fmla="*/ 0 h 282"/>
              <a:gd name="T2" fmla="*/ 0 w 395"/>
              <a:gd name="T3" fmla="*/ 118 h 282"/>
              <a:gd name="T4" fmla="*/ 95 w 395"/>
              <a:gd name="T5" fmla="*/ 100 h 282"/>
              <a:gd name="T6" fmla="*/ 295 w 395"/>
              <a:gd name="T7" fmla="*/ 250 h 282"/>
              <a:gd name="T8" fmla="*/ 290 w 395"/>
              <a:gd name="T9" fmla="*/ 282 h 282"/>
              <a:gd name="T10" fmla="*/ 395 w 395"/>
              <a:gd name="T11" fmla="*/ 150 h 282"/>
              <a:gd name="T12" fmla="*/ 195 w 395"/>
              <a:gd name="T13" fmla="*/ 0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5" h="282">
                <a:moveTo>
                  <a:pt x="195" y="0"/>
                </a:moveTo>
                <a:cubicBezTo>
                  <a:pt x="99" y="0"/>
                  <a:pt x="20" y="51"/>
                  <a:pt x="0" y="118"/>
                </a:cubicBezTo>
                <a:cubicBezTo>
                  <a:pt x="28" y="107"/>
                  <a:pt x="61" y="100"/>
                  <a:pt x="95" y="100"/>
                </a:cubicBezTo>
                <a:cubicBezTo>
                  <a:pt x="206" y="100"/>
                  <a:pt x="295" y="167"/>
                  <a:pt x="295" y="250"/>
                </a:cubicBezTo>
                <a:cubicBezTo>
                  <a:pt x="295" y="261"/>
                  <a:pt x="293" y="272"/>
                  <a:pt x="290" y="282"/>
                </a:cubicBezTo>
                <a:cubicBezTo>
                  <a:pt x="352" y="257"/>
                  <a:pt x="395" y="207"/>
                  <a:pt x="395" y="150"/>
                </a:cubicBezTo>
                <a:cubicBezTo>
                  <a:pt x="395" y="67"/>
                  <a:pt x="305" y="0"/>
                  <a:pt x="195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Oval 54"/>
          <p:cNvSpPr>
            <a:spLocks noChangeArrowheads="1"/>
          </p:cNvSpPr>
          <p:nvPr/>
        </p:nvSpPr>
        <p:spPr bwMode="auto">
          <a:xfrm>
            <a:off x="3105885" y="3724178"/>
            <a:ext cx="398323" cy="306783"/>
          </a:xfrm>
          <a:prstGeom prst="ellipse">
            <a:avLst/>
          </a:prstGeom>
          <a:solidFill>
            <a:schemeClr val="bg2"/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Freeform 55"/>
          <p:cNvSpPr>
            <a:spLocks/>
          </p:cNvSpPr>
          <p:nvPr/>
        </p:nvSpPr>
        <p:spPr bwMode="auto">
          <a:xfrm>
            <a:off x="3110833" y="3724178"/>
            <a:ext cx="393375" cy="287815"/>
          </a:xfrm>
          <a:custGeom>
            <a:avLst/>
            <a:gdLst>
              <a:gd name="T0" fmla="*/ 195 w 395"/>
              <a:gd name="T1" fmla="*/ 0 h 282"/>
              <a:gd name="T2" fmla="*/ 0 w 395"/>
              <a:gd name="T3" fmla="*/ 118 h 282"/>
              <a:gd name="T4" fmla="*/ 95 w 395"/>
              <a:gd name="T5" fmla="*/ 100 h 282"/>
              <a:gd name="T6" fmla="*/ 295 w 395"/>
              <a:gd name="T7" fmla="*/ 250 h 282"/>
              <a:gd name="T8" fmla="*/ 290 w 395"/>
              <a:gd name="T9" fmla="*/ 282 h 282"/>
              <a:gd name="T10" fmla="*/ 395 w 395"/>
              <a:gd name="T11" fmla="*/ 150 h 282"/>
              <a:gd name="T12" fmla="*/ 195 w 395"/>
              <a:gd name="T13" fmla="*/ 0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5" h="282">
                <a:moveTo>
                  <a:pt x="195" y="0"/>
                </a:moveTo>
                <a:cubicBezTo>
                  <a:pt x="99" y="0"/>
                  <a:pt x="20" y="51"/>
                  <a:pt x="0" y="118"/>
                </a:cubicBezTo>
                <a:cubicBezTo>
                  <a:pt x="28" y="107"/>
                  <a:pt x="61" y="100"/>
                  <a:pt x="95" y="100"/>
                </a:cubicBezTo>
                <a:cubicBezTo>
                  <a:pt x="206" y="100"/>
                  <a:pt x="295" y="167"/>
                  <a:pt x="295" y="250"/>
                </a:cubicBezTo>
                <a:cubicBezTo>
                  <a:pt x="295" y="261"/>
                  <a:pt x="293" y="272"/>
                  <a:pt x="290" y="282"/>
                </a:cubicBezTo>
                <a:cubicBezTo>
                  <a:pt x="352" y="257"/>
                  <a:pt x="395" y="207"/>
                  <a:pt x="395" y="150"/>
                </a:cubicBezTo>
                <a:cubicBezTo>
                  <a:pt x="395" y="67"/>
                  <a:pt x="305" y="0"/>
                  <a:pt x="195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Oval 56"/>
          <p:cNvSpPr>
            <a:spLocks noChangeArrowheads="1"/>
          </p:cNvSpPr>
          <p:nvPr/>
        </p:nvSpPr>
        <p:spPr bwMode="auto">
          <a:xfrm>
            <a:off x="3603995" y="3724178"/>
            <a:ext cx="398323" cy="306783"/>
          </a:xfrm>
          <a:prstGeom prst="ellipse">
            <a:avLst/>
          </a:prstGeom>
          <a:solidFill>
            <a:schemeClr val="bg2"/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Freeform 57"/>
          <p:cNvSpPr>
            <a:spLocks/>
          </p:cNvSpPr>
          <p:nvPr/>
        </p:nvSpPr>
        <p:spPr bwMode="auto">
          <a:xfrm>
            <a:off x="3608943" y="3724178"/>
            <a:ext cx="393375" cy="287815"/>
          </a:xfrm>
          <a:custGeom>
            <a:avLst/>
            <a:gdLst>
              <a:gd name="T0" fmla="*/ 195 w 395"/>
              <a:gd name="T1" fmla="*/ 0 h 282"/>
              <a:gd name="T2" fmla="*/ 0 w 395"/>
              <a:gd name="T3" fmla="*/ 118 h 282"/>
              <a:gd name="T4" fmla="*/ 95 w 395"/>
              <a:gd name="T5" fmla="*/ 100 h 282"/>
              <a:gd name="T6" fmla="*/ 295 w 395"/>
              <a:gd name="T7" fmla="*/ 250 h 282"/>
              <a:gd name="T8" fmla="*/ 290 w 395"/>
              <a:gd name="T9" fmla="*/ 282 h 282"/>
              <a:gd name="T10" fmla="*/ 395 w 395"/>
              <a:gd name="T11" fmla="*/ 150 h 282"/>
              <a:gd name="T12" fmla="*/ 195 w 395"/>
              <a:gd name="T13" fmla="*/ 0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5" h="282">
                <a:moveTo>
                  <a:pt x="195" y="0"/>
                </a:moveTo>
                <a:cubicBezTo>
                  <a:pt x="99" y="0"/>
                  <a:pt x="20" y="51"/>
                  <a:pt x="0" y="118"/>
                </a:cubicBezTo>
                <a:cubicBezTo>
                  <a:pt x="28" y="107"/>
                  <a:pt x="61" y="100"/>
                  <a:pt x="95" y="100"/>
                </a:cubicBezTo>
                <a:cubicBezTo>
                  <a:pt x="206" y="100"/>
                  <a:pt x="295" y="167"/>
                  <a:pt x="295" y="250"/>
                </a:cubicBezTo>
                <a:cubicBezTo>
                  <a:pt x="295" y="261"/>
                  <a:pt x="293" y="272"/>
                  <a:pt x="290" y="282"/>
                </a:cubicBezTo>
                <a:cubicBezTo>
                  <a:pt x="352" y="257"/>
                  <a:pt x="395" y="207"/>
                  <a:pt x="395" y="150"/>
                </a:cubicBezTo>
                <a:cubicBezTo>
                  <a:pt x="395" y="67"/>
                  <a:pt x="305" y="0"/>
                  <a:pt x="195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" name="Oval 58"/>
          <p:cNvSpPr>
            <a:spLocks noChangeArrowheads="1"/>
          </p:cNvSpPr>
          <p:nvPr/>
        </p:nvSpPr>
        <p:spPr bwMode="auto">
          <a:xfrm>
            <a:off x="6094543" y="3724178"/>
            <a:ext cx="398323" cy="306783"/>
          </a:xfrm>
          <a:prstGeom prst="ellipse">
            <a:avLst/>
          </a:prstGeom>
          <a:solidFill>
            <a:schemeClr val="bg2"/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" name="Freeform 59"/>
          <p:cNvSpPr>
            <a:spLocks/>
          </p:cNvSpPr>
          <p:nvPr/>
        </p:nvSpPr>
        <p:spPr bwMode="auto">
          <a:xfrm>
            <a:off x="6099491" y="3724178"/>
            <a:ext cx="393375" cy="287815"/>
          </a:xfrm>
          <a:custGeom>
            <a:avLst/>
            <a:gdLst>
              <a:gd name="T0" fmla="*/ 195 w 395"/>
              <a:gd name="T1" fmla="*/ 0 h 282"/>
              <a:gd name="T2" fmla="*/ 0 w 395"/>
              <a:gd name="T3" fmla="*/ 118 h 282"/>
              <a:gd name="T4" fmla="*/ 95 w 395"/>
              <a:gd name="T5" fmla="*/ 100 h 282"/>
              <a:gd name="T6" fmla="*/ 295 w 395"/>
              <a:gd name="T7" fmla="*/ 250 h 282"/>
              <a:gd name="T8" fmla="*/ 290 w 395"/>
              <a:gd name="T9" fmla="*/ 282 h 282"/>
              <a:gd name="T10" fmla="*/ 395 w 395"/>
              <a:gd name="T11" fmla="*/ 150 h 282"/>
              <a:gd name="T12" fmla="*/ 195 w 395"/>
              <a:gd name="T13" fmla="*/ 0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5" h="282">
                <a:moveTo>
                  <a:pt x="195" y="0"/>
                </a:moveTo>
                <a:cubicBezTo>
                  <a:pt x="99" y="0"/>
                  <a:pt x="20" y="51"/>
                  <a:pt x="0" y="118"/>
                </a:cubicBezTo>
                <a:cubicBezTo>
                  <a:pt x="28" y="107"/>
                  <a:pt x="61" y="100"/>
                  <a:pt x="95" y="100"/>
                </a:cubicBezTo>
                <a:cubicBezTo>
                  <a:pt x="206" y="100"/>
                  <a:pt x="295" y="167"/>
                  <a:pt x="295" y="250"/>
                </a:cubicBezTo>
                <a:cubicBezTo>
                  <a:pt x="295" y="261"/>
                  <a:pt x="293" y="272"/>
                  <a:pt x="290" y="282"/>
                </a:cubicBezTo>
                <a:cubicBezTo>
                  <a:pt x="352" y="257"/>
                  <a:pt x="395" y="207"/>
                  <a:pt x="395" y="150"/>
                </a:cubicBezTo>
                <a:cubicBezTo>
                  <a:pt x="395" y="67"/>
                  <a:pt x="305" y="0"/>
                  <a:pt x="195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" name="Oval 60"/>
          <p:cNvSpPr>
            <a:spLocks noChangeArrowheads="1"/>
          </p:cNvSpPr>
          <p:nvPr/>
        </p:nvSpPr>
        <p:spPr bwMode="auto">
          <a:xfrm>
            <a:off x="6592653" y="3724178"/>
            <a:ext cx="398323" cy="306783"/>
          </a:xfrm>
          <a:prstGeom prst="ellipse">
            <a:avLst/>
          </a:prstGeom>
          <a:solidFill>
            <a:schemeClr val="bg2"/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2" name="Freeform 61"/>
          <p:cNvSpPr>
            <a:spLocks/>
          </p:cNvSpPr>
          <p:nvPr/>
        </p:nvSpPr>
        <p:spPr bwMode="auto">
          <a:xfrm>
            <a:off x="6597601" y="3724178"/>
            <a:ext cx="393375" cy="287815"/>
          </a:xfrm>
          <a:custGeom>
            <a:avLst/>
            <a:gdLst>
              <a:gd name="T0" fmla="*/ 195 w 395"/>
              <a:gd name="T1" fmla="*/ 0 h 282"/>
              <a:gd name="T2" fmla="*/ 0 w 395"/>
              <a:gd name="T3" fmla="*/ 118 h 282"/>
              <a:gd name="T4" fmla="*/ 95 w 395"/>
              <a:gd name="T5" fmla="*/ 100 h 282"/>
              <a:gd name="T6" fmla="*/ 295 w 395"/>
              <a:gd name="T7" fmla="*/ 250 h 282"/>
              <a:gd name="T8" fmla="*/ 290 w 395"/>
              <a:gd name="T9" fmla="*/ 282 h 282"/>
              <a:gd name="T10" fmla="*/ 395 w 395"/>
              <a:gd name="T11" fmla="*/ 150 h 282"/>
              <a:gd name="T12" fmla="*/ 195 w 395"/>
              <a:gd name="T13" fmla="*/ 0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5" h="282">
                <a:moveTo>
                  <a:pt x="195" y="0"/>
                </a:moveTo>
                <a:cubicBezTo>
                  <a:pt x="99" y="0"/>
                  <a:pt x="20" y="51"/>
                  <a:pt x="0" y="118"/>
                </a:cubicBezTo>
                <a:cubicBezTo>
                  <a:pt x="28" y="107"/>
                  <a:pt x="61" y="100"/>
                  <a:pt x="95" y="100"/>
                </a:cubicBezTo>
                <a:cubicBezTo>
                  <a:pt x="206" y="100"/>
                  <a:pt x="295" y="167"/>
                  <a:pt x="295" y="250"/>
                </a:cubicBezTo>
                <a:cubicBezTo>
                  <a:pt x="295" y="261"/>
                  <a:pt x="293" y="272"/>
                  <a:pt x="290" y="282"/>
                </a:cubicBezTo>
                <a:cubicBezTo>
                  <a:pt x="352" y="257"/>
                  <a:pt x="395" y="207"/>
                  <a:pt x="395" y="150"/>
                </a:cubicBezTo>
                <a:cubicBezTo>
                  <a:pt x="395" y="67"/>
                  <a:pt x="305" y="0"/>
                  <a:pt x="195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3" name="Oval 62"/>
          <p:cNvSpPr>
            <a:spLocks noChangeArrowheads="1"/>
          </p:cNvSpPr>
          <p:nvPr/>
        </p:nvSpPr>
        <p:spPr bwMode="auto">
          <a:xfrm>
            <a:off x="7090762" y="3724178"/>
            <a:ext cx="398323" cy="306783"/>
          </a:xfrm>
          <a:prstGeom prst="ellipse">
            <a:avLst/>
          </a:prstGeom>
          <a:solidFill>
            <a:schemeClr val="bg2"/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" name="Freeform 63"/>
          <p:cNvSpPr>
            <a:spLocks/>
          </p:cNvSpPr>
          <p:nvPr/>
        </p:nvSpPr>
        <p:spPr bwMode="auto">
          <a:xfrm>
            <a:off x="7095710" y="3724178"/>
            <a:ext cx="393375" cy="287815"/>
          </a:xfrm>
          <a:custGeom>
            <a:avLst/>
            <a:gdLst>
              <a:gd name="T0" fmla="*/ 195 w 395"/>
              <a:gd name="T1" fmla="*/ 0 h 282"/>
              <a:gd name="T2" fmla="*/ 0 w 395"/>
              <a:gd name="T3" fmla="*/ 118 h 282"/>
              <a:gd name="T4" fmla="*/ 95 w 395"/>
              <a:gd name="T5" fmla="*/ 100 h 282"/>
              <a:gd name="T6" fmla="*/ 295 w 395"/>
              <a:gd name="T7" fmla="*/ 250 h 282"/>
              <a:gd name="T8" fmla="*/ 290 w 395"/>
              <a:gd name="T9" fmla="*/ 282 h 282"/>
              <a:gd name="T10" fmla="*/ 395 w 395"/>
              <a:gd name="T11" fmla="*/ 150 h 282"/>
              <a:gd name="T12" fmla="*/ 195 w 395"/>
              <a:gd name="T13" fmla="*/ 0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5" h="282">
                <a:moveTo>
                  <a:pt x="195" y="0"/>
                </a:moveTo>
                <a:cubicBezTo>
                  <a:pt x="99" y="0"/>
                  <a:pt x="20" y="51"/>
                  <a:pt x="0" y="118"/>
                </a:cubicBezTo>
                <a:cubicBezTo>
                  <a:pt x="28" y="107"/>
                  <a:pt x="61" y="100"/>
                  <a:pt x="95" y="100"/>
                </a:cubicBezTo>
                <a:cubicBezTo>
                  <a:pt x="206" y="100"/>
                  <a:pt x="295" y="167"/>
                  <a:pt x="295" y="250"/>
                </a:cubicBezTo>
                <a:cubicBezTo>
                  <a:pt x="295" y="261"/>
                  <a:pt x="293" y="272"/>
                  <a:pt x="290" y="282"/>
                </a:cubicBezTo>
                <a:cubicBezTo>
                  <a:pt x="352" y="257"/>
                  <a:pt x="395" y="207"/>
                  <a:pt x="395" y="150"/>
                </a:cubicBezTo>
                <a:cubicBezTo>
                  <a:pt x="395" y="67"/>
                  <a:pt x="305" y="0"/>
                  <a:pt x="195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" name="Oval 64"/>
          <p:cNvSpPr>
            <a:spLocks noChangeArrowheads="1"/>
          </p:cNvSpPr>
          <p:nvPr/>
        </p:nvSpPr>
        <p:spPr bwMode="auto">
          <a:xfrm>
            <a:off x="7588872" y="3724178"/>
            <a:ext cx="398323" cy="306783"/>
          </a:xfrm>
          <a:prstGeom prst="ellipse">
            <a:avLst/>
          </a:prstGeom>
          <a:solidFill>
            <a:schemeClr val="bg2"/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6" name="Freeform 65"/>
          <p:cNvSpPr>
            <a:spLocks/>
          </p:cNvSpPr>
          <p:nvPr/>
        </p:nvSpPr>
        <p:spPr bwMode="auto">
          <a:xfrm>
            <a:off x="7593820" y="3724178"/>
            <a:ext cx="393375" cy="287815"/>
          </a:xfrm>
          <a:custGeom>
            <a:avLst/>
            <a:gdLst>
              <a:gd name="T0" fmla="*/ 195 w 395"/>
              <a:gd name="T1" fmla="*/ 0 h 282"/>
              <a:gd name="T2" fmla="*/ 0 w 395"/>
              <a:gd name="T3" fmla="*/ 118 h 282"/>
              <a:gd name="T4" fmla="*/ 95 w 395"/>
              <a:gd name="T5" fmla="*/ 100 h 282"/>
              <a:gd name="T6" fmla="*/ 295 w 395"/>
              <a:gd name="T7" fmla="*/ 250 h 282"/>
              <a:gd name="T8" fmla="*/ 290 w 395"/>
              <a:gd name="T9" fmla="*/ 282 h 282"/>
              <a:gd name="T10" fmla="*/ 395 w 395"/>
              <a:gd name="T11" fmla="*/ 150 h 282"/>
              <a:gd name="T12" fmla="*/ 195 w 395"/>
              <a:gd name="T13" fmla="*/ 0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5" h="282">
                <a:moveTo>
                  <a:pt x="195" y="0"/>
                </a:moveTo>
                <a:cubicBezTo>
                  <a:pt x="99" y="0"/>
                  <a:pt x="20" y="51"/>
                  <a:pt x="0" y="118"/>
                </a:cubicBezTo>
                <a:cubicBezTo>
                  <a:pt x="28" y="107"/>
                  <a:pt x="61" y="100"/>
                  <a:pt x="95" y="100"/>
                </a:cubicBezTo>
                <a:cubicBezTo>
                  <a:pt x="206" y="100"/>
                  <a:pt x="295" y="167"/>
                  <a:pt x="295" y="250"/>
                </a:cubicBezTo>
                <a:cubicBezTo>
                  <a:pt x="295" y="261"/>
                  <a:pt x="293" y="272"/>
                  <a:pt x="290" y="282"/>
                </a:cubicBezTo>
                <a:cubicBezTo>
                  <a:pt x="352" y="257"/>
                  <a:pt x="395" y="207"/>
                  <a:pt x="395" y="150"/>
                </a:cubicBezTo>
                <a:cubicBezTo>
                  <a:pt x="395" y="67"/>
                  <a:pt x="305" y="0"/>
                  <a:pt x="195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7" name="Oval 66"/>
          <p:cNvSpPr>
            <a:spLocks noChangeArrowheads="1"/>
          </p:cNvSpPr>
          <p:nvPr/>
        </p:nvSpPr>
        <p:spPr bwMode="auto">
          <a:xfrm>
            <a:off x="8086982" y="3724178"/>
            <a:ext cx="399147" cy="306783"/>
          </a:xfrm>
          <a:prstGeom prst="ellipse">
            <a:avLst/>
          </a:prstGeom>
          <a:solidFill>
            <a:schemeClr val="bg2"/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8" name="Freeform 67"/>
          <p:cNvSpPr>
            <a:spLocks/>
          </p:cNvSpPr>
          <p:nvPr/>
        </p:nvSpPr>
        <p:spPr bwMode="auto">
          <a:xfrm>
            <a:off x="8091930" y="3724178"/>
            <a:ext cx="394199" cy="287815"/>
          </a:xfrm>
          <a:custGeom>
            <a:avLst/>
            <a:gdLst>
              <a:gd name="T0" fmla="*/ 195 w 395"/>
              <a:gd name="T1" fmla="*/ 0 h 282"/>
              <a:gd name="T2" fmla="*/ 0 w 395"/>
              <a:gd name="T3" fmla="*/ 118 h 282"/>
              <a:gd name="T4" fmla="*/ 95 w 395"/>
              <a:gd name="T5" fmla="*/ 100 h 282"/>
              <a:gd name="T6" fmla="*/ 295 w 395"/>
              <a:gd name="T7" fmla="*/ 250 h 282"/>
              <a:gd name="T8" fmla="*/ 290 w 395"/>
              <a:gd name="T9" fmla="*/ 282 h 282"/>
              <a:gd name="T10" fmla="*/ 395 w 395"/>
              <a:gd name="T11" fmla="*/ 150 h 282"/>
              <a:gd name="T12" fmla="*/ 195 w 395"/>
              <a:gd name="T13" fmla="*/ 0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5" h="282">
                <a:moveTo>
                  <a:pt x="195" y="0"/>
                </a:moveTo>
                <a:cubicBezTo>
                  <a:pt x="99" y="0"/>
                  <a:pt x="20" y="51"/>
                  <a:pt x="0" y="118"/>
                </a:cubicBezTo>
                <a:cubicBezTo>
                  <a:pt x="28" y="107"/>
                  <a:pt x="61" y="100"/>
                  <a:pt x="95" y="100"/>
                </a:cubicBezTo>
                <a:cubicBezTo>
                  <a:pt x="206" y="100"/>
                  <a:pt x="295" y="167"/>
                  <a:pt x="295" y="250"/>
                </a:cubicBezTo>
                <a:cubicBezTo>
                  <a:pt x="295" y="261"/>
                  <a:pt x="293" y="272"/>
                  <a:pt x="290" y="282"/>
                </a:cubicBezTo>
                <a:cubicBezTo>
                  <a:pt x="352" y="257"/>
                  <a:pt x="395" y="207"/>
                  <a:pt x="395" y="150"/>
                </a:cubicBezTo>
                <a:cubicBezTo>
                  <a:pt x="395" y="67"/>
                  <a:pt x="305" y="0"/>
                  <a:pt x="195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" name="Oval 68"/>
          <p:cNvSpPr>
            <a:spLocks noChangeArrowheads="1"/>
          </p:cNvSpPr>
          <p:nvPr/>
        </p:nvSpPr>
        <p:spPr bwMode="auto">
          <a:xfrm>
            <a:off x="8585091" y="3724178"/>
            <a:ext cx="399147" cy="306783"/>
          </a:xfrm>
          <a:prstGeom prst="ellipse">
            <a:avLst/>
          </a:prstGeom>
          <a:solidFill>
            <a:schemeClr val="bg2"/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" name="Freeform 69"/>
          <p:cNvSpPr>
            <a:spLocks/>
          </p:cNvSpPr>
          <p:nvPr/>
        </p:nvSpPr>
        <p:spPr bwMode="auto">
          <a:xfrm>
            <a:off x="8590039" y="3724178"/>
            <a:ext cx="394199" cy="287815"/>
          </a:xfrm>
          <a:custGeom>
            <a:avLst/>
            <a:gdLst>
              <a:gd name="T0" fmla="*/ 195 w 395"/>
              <a:gd name="T1" fmla="*/ 0 h 282"/>
              <a:gd name="T2" fmla="*/ 0 w 395"/>
              <a:gd name="T3" fmla="*/ 118 h 282"/>
              <a:gd name="T4" fmla="*/ 95 w 395"/>
              <a:gd name="T5" fmla="*/ 100 h 282"/>
              <a:gd name="T6" fmla="*/ 295 w 395"/>
              <a:gd name="T7" fmla="*/ 250 h 282"/>
              <a:gd name="T8" fmla="*/ 290 w 395"/>
              <a:gd name="T9" fmla="*/ 282 h 282"/>
              <a:gd name="T10" fmla="*/ 395 w 395"/>
              <a:gd name="T11" fmla="*/ 150 h 282"/>
              <a:gd name="T12" fmla="*/ 195 w 395"/>
              <a:gd name="T13" fmla="*/ 0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5" h="282">
                <a:moveTo>
                  <a:pt x="195" y="0"/>
                </a:moveTo>
                <a:cubicBezTo>
                  <a:pt x="99" y="0"/>
                  <a:pt x="20" y="51"/>
                  <a:pt x="0" y="118"/>
                </a:cubicBezTo>
                <a:cubicBezTo>
                  <a:pt x="28" y="107"/>
                  <a:pt x="61" y="100"/>
                  <a:pt x="95" y="100"/>
                </a:cubicBezTo>
                <a:cubicBezTo>
                  <a:pt x="206" y="100"/>
                  <a:pt x="295" y="167"/>
                  <a:pt x="295" y="250"/>
                </a:cubicBezTo>
                <a:cubicBezTo>
                  <a:pt x="295" y="261"/>
                  <a:pt x="293" y="272"/>
                  <a:pt x="290" y="282"/>
                </a:cubicBezTo>
                <a:cubicBezTo>
                  <a:pt x="352" y="257"/>
                  <a:pt x="395" y="207"/>
                  <a:pt x="395" y="150"/>
                </a:cubicBezTo>
                <a:cubicBezTo>
                  <a:pt x="395" y="67"/>
                  <a:pt x="305" y="0"/>
                  <a:pt x="195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" name="Oval 70"/>
          <p:cNvSpPr>
            <a:spLocks noChangeArrowheads="1"/>
          </p:cNvSpPr>
          <p:nvPr/>
        </p:nvSpPr>
        <p:spPr bwMode="auto">
          <a:xfrm>
            <a:off x="4102104" y="3724178"/>
            <a:ext cx="398323" cy="306783"/>
          </a:xfrm>
          <a:prstGeom prst="ellipse">
            <a:avLst/>
          </a:prstGeom>
          <a:solidFill>
            <a:schemeClr val="bg2"/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2" name="Freeform 71"/>
          <p:cNvSpPr>
            <a:spLocks/>
          </p:cNvSpPr>
          <p:nvPr/>
        </p:nvSpPr>
        <p:spPr bwMode="auto">
          <a:xfrm>
            <a:off x="4107053" y="3724178"/>
            <a:ext cx="393375" cy="287815"/>
          </a:xfrm>
          <a:custGeom>
            <a:avLst/>
            <a:gdLst>
              <a:gd name="T0" fmla="*/ 195 w 395"/>
              <a:gd name="T1" fmla="*/ 0 h 282"/>
              <a:gd name="T2" fmla="*/ 0 w 395"/>
              <a:gd name="T3" fmla="*/ 118 h 282"/>
              <a:gd name="T4" fmla="*/ 95 w 395"/>
              <a:gd name="T5" fmla="*/ 100 h 282"/>
              <a:gd name="T6" fmla="*/ 295 w 395"/>
              <a:gd name="T7" fmla="*/ 250 h 282"/>
              <a:gd name="T8" fmla="*/ 290 w 395"/>
              <a:gd name="T9" fmla="*/ 282 h 282"/>
              <a:gd name="T10" fmla="*/ 395 w 395"/>
              <a:gd name="T11" fmla="*/ 150 h 282"/>
              <a:gd name="T12" fmla="*/ 195 w 395"/>
              <a:gd name="T13" fmla="*/ 0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5" h="282">
                <a:moveTo>
                  <a:pt x="195" y="0"/>
                </a:moveTo>
                <a:cubicBezTo>
                  <a:pt x="99" y="0"/>
                  <a:pt x="20" y="51"/>
                  <a:pt x="0" y="118"/>
                </a:cubicBezTo>
                <a:cubicBezTo>
                  <a:pt x="28" y="107"/>
                  <a:pt x="61" y="100"/>
                  <a:pt x="95" y="100"/>
                </a:cubicBezTo>
                <a:cubicBezTo>
                  <a:pt x="206" y="100"/>
                  <a:pt x="295" y="167"/>
                  <a:pt x="295" y="250"/>
                </a:cubicBezTo>
                <a:cubicBezTo>
                  <a:pt x="295" y="261"/>
                  <a:pt x="293" y="272"/>
                  <a:pt x="290" y="282"/>
                </a:cubicBezTo>
                <a:cubicBezTo>
                  <a:pt x="352" y="257"/>
                  <a:pt x="395" y="207"/>
                  <a:pt x="395" y="150"/>
                </a:cubicBezTo>
                <a:cubicBezTo>
                  <a:pt x="395" y="67"/>
                  <a:pt x="305" y="0"/>
                  <a:pt x="195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" name="Oval 72"/>
          <p:cNvSpPr>
            <a:spLocks noChangeArrowheads="1"/>
          </p:cNvSpPr>
          <p:nvPr/>
        </p:nvSpPr>
        <p:spPr bwMode="auto">
          <a:xfrm>
            <a:off x="4600214" y="3724178"/>
            <a:ext cx="398323" cy="306783"/>
          </a:xfrm>
          <a:prstGeom prst="ellipse">
            <a:avLst/>
          </a:prstGeom>
          <a:solidFill>
            <a:schemeClr val="bg2"/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4" name="Freeform 73"/>
          <p:cNvSpPr>
            <a:spLocks/>
          </p:cNvSpPr>
          <p:nvPr/>
        </p:nvSpPr>
        <p:spPr bwMode="auto">
          <a:xfrm>
            <a:off x="4605162" y="3724178"/>
            <a:ext cx="393375" cy="287815"/>
          </a:xfrm>
          <a:custGeom>
            <a:avLst/>
            <a:gdLst>
              <a:gd name="T0" fmla="*/ 195 w 395"/>
              <a:gd name="T1" fmla="*/ 0 h 282"/>
              <a:gd name="T2" fmla="*/ 0 w 395"/>
              <a:gd name="T3" fmla="*/ 118 h 282"/>
              <a:gd name="T4" fmla="*/ 95 w 395"/>
              <a:gd name="T5" fmla="*/ 100 h 282"/>
              <a:gd name="T6" fmla="*/ 295 w 395"/>
              <a:gd name="T7" fmla="*/ 250 h 282"/>
              <a:gd name="T8" fmla="*/ 290 w 395"/>
              <a:gd name="T9" fmla="*/ 282 h 282"/>
              <a:gd name="T10" fmla="*/ 395 w 395"/>
              <a:gd name="T11" fmla="*/ 150 h 282"/>
              <a:gd name="T12" fmla="*/ 195 w 395"/>
              <a:gd name="T13" fmla="*/ 0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5" h="282">
                <a:moveTo>
                  <a:pt x="195" y="0"/>
                </a:moveTo>
                <a:cubicBezTo>
                  <a:pt x="99" y="0"/>
                  <a:pt x="20" y="51"/>
                  <a:pt x="0" y="118"/>
                </a:cubicBezTo>
                <a:cubicBezTo>
                  <a:pt x="28" y="107"/>
                  <a:pt x="61" y="100"/>
                  <a:pt x="95" y="100"/>
                </a:cubicBezTo>
                <a:cubicBezTo>
                  <a:pt x="206" y="100"/>
                  <a:pt x="295" y="167"/>
                  <a:pt x="295" y="250"/>
                </a:cubicBezTo>
                <a:cubicBezTo>
                  <a:pt x="295" y="261"/>
                  <a:pt x="293" y="272"/>
                  <a:pt x="290" y="282"/>
                </a:cubicBezTo>
                <a:cubicBezTo>
                  <a:pt x="352" y="257"/>
                  <a:pt x="395" y="207"/>
                  <a:pt x="395" y="150"/>
                </a:cubicBezTo>
                <a:cubicBezTo>
                  <a:pt x="395" y="67"/>
                  <a:pt x="305" y="0"/>
                  <a:pt x="195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5" name="Oval 74"/>
          <p:cNvSpPr>
            <a:spLocks noChangeArrowheads="1"/>
          </p:cNvSpPr>
          <p:nvPr/>
        </p:nvSpPr>
        <p:spPr bwMode="auto">
          <a:xfrm>
            <a:off x="5098324" y="3724178"/>
            <a:ext cx="398323" cy="306783"/>
          </a:xfrm>
          <a:prstGeom prst="ellipse">
            <a:avLst/>
          </a:prstGeom>
          <a:solidFill>
            <a:schemeClr val="bg2"/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6" name="Freeform 75"/>
          <p:cNvSpPr>
            <a:spLocks/>
          </p:cNvSpPr>
          <p:nvPr/>
        </p:nvSpPr>
        <p:spPr bwMode="auto">
          <a:xfrm>
            <a:off x="5103272" y="3724178"/>
            <a:ext cx="393375" cy="287815"/>
          </a:xfrm>
          <a:custGeom>
            <a:avLst/>
            <a:gdLst>
              <a:gd name="T0" fmla="*/ 195 w 395"/>
              <a:gd name="T1" fmla="*/ 0 h 282"/>
              <a:gd name="T2" fmla="*/ 0 w 395"/>
              <a:gd name="T3" fmla="*/ 118 h 282"/>
              <a:gd name="T4" fmla="*/ 95 w 395"/>
              <a:gd name="T5" fmla="*/ 100 h 282"/>
              <a:gd name="T6" fmla="*/ 295 w 395"/>
              <a:gd name="T7" fmla="*/ 250 h 282"/>
              <a:gd name="T8" fmla="*/ 290 w 395"/>
              <a:gd name="T9" fmla="*/ 282 h 282"/>
              <a:gd name="T10" fmla="*/ 395 w 395"/>
              <a:gd name="T11" fmla="*/ 150 h 282"/>
              <a:gd name="T12" fmla="*/ 195 w 395"/>
              <a:gd name="T13" fmla="*/ 0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5" h="282">
                <a:moveTo>
                  <a:pt x="195" y="0"/>
                </a:moveTo>
                <a:cubicBezTo>
                  <a:pt x="99" y="0"/>
                  <a:pt x="20" y="51"/>
                  <a:pt x="0" y="118"/>
                </a:cubicBezTo>
                <a:cubicBezTo>
                  <a:pt x="28" y="107"/>
                  <a:pt x="61" y="100"/>
                  <a:pt x="95" y="100"/>
                </a:cubicBezTo>
                <a:cubicBezTo>
                  <a:pt x="206" y="100"/>
                  <a:pt x="295" y="167"/>
                  <a:pt x="295" y="250"/>
                </a:cubicBezTo>
                <a:cubicBezTo>
                  <a:pt x="295" y="261"/>
                  <a:pt x="293" y="272"/>
                  <a:pt x="290" y="282"/>
                </a:cubicBezTo>
                <a:cubicBezTo>
                  <a:pt x="352" y="257"/>
                  <a:pt x="395" y="207"/>
                  <a:pt x="395" y="150"/>
                </a:cubicBezTo>
                <a:cubicBezTo>
                  <a:pt x="395" y="67"/>
                  <a:pt x="305" y="0"/>
                  <a:pt x="195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7" name="Oval 76"/>
          <p:cNvSpPr>
            <a:spLocks noChangeArrowheads="1"/>
          </p:cNvSpPr>
          <p:nvPr/>
        </p:nvSpPr>
        <p:spPr bwMode="auto">
          <a:xfrm>
            <a:off x="5596433" y="3724178"/>
            <a:ext cx="398323" cy="306783"/>
          </a:xfrm>
          <a:prstGeom prst="ellipse">
            <a:avLst/>
          </a:prstGeom>
          <a:solidFill>
            <a:schemeClr val="bg2"/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8" name="Freeform 77"/>
          <p:cNvSpPr>
            <a:spLocks/>
          </p:cNvSpPr>
          <p:nvPr/>
        </p:nvSpPr>
        <p:spPr bwMode="auto">
          <a:xfrm>
            <a:off x="5601381" y="3724178"/>
            <a:ext cx="393375" cy="287815"/>
          </a:xfrm>
          <a:custGeom>
            <a:avLst/>
            <a:gdLst>
              <a:gd name="T0" fmla="*/ 195 w 395"/>
              <a:gd name="T1" fmla="*/ 0 h 282"/>
              <a:gd name="T2" fmla="*/ 0 w 395"/>
              <a:gd name="T3" fmla="*/ 118 h 282"/>
              <a:gd name="T4" fmla="*/ 95 w 395"/>
              <a:gd name="T5" fmla="*/ 100 h 282"/>
              <a:gd name="T6" fmla="*/ 295 w 395"/>
              <a:gd name="T7" fmla="*/ 250 h 282"/>
              <a:gd name="T8" fmla="*/ 290 w 395"/>
              <a:gd name="T9" fmla="*/ 282 h 282"/>
              <a:gd name="T10" fmla="*/ 395 w 395"/>
              <a:gd name="T11" fmla="*/ 150 h 282"/>
              <a:gd name="T12" fmla="*/ 195 w 395"/>
              <a:gd name="T13" fmla="*/ 0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5" h="282">
                <a:moveTo>
                  <a:pt x="195" y="0"/>
                </a:moveTo>
                <a:cubicBezTo>
                  <a:pt x="99" y="0"/>
                  <a:pt x="20" y="51"/>
                  <a:pt x="0" y="118"/>
                </a:cubicBezTo>
                <a:cubicBezTo>
                  <a:pt x="28" y="107"/>
                  <a:pt x="61" y="100"/>
                  <a:pt x="95" y="100"/>
                </a:cubicBezTo>
                <a:cubicBezTo>
                  <a:pt x="206" y="100"/>
                  <a:pt x="295" y="167"/>
                  <a:pt x="295" y="250"/>
                </a:cubicBezTo>
                <a:cubicBezTo>
                  <a:pt x="295" y="261"/>
                  <a:pt x="293" y="272"/>
                  <a:pt x="290" y="282"/>
                </a:cubicBezTo>
                <a:cubicBezTo>
                  <a:pt x="353" y="257"/>
                  <a:pt x="395" y="207"/>
                  <a:pt x="395" y="150"/>
                </a:cubicBezTo>
                <a:cubicBezTo>
                  <a:pt x="395" y="67"/>
                  <a:pt x="305" y="0"/>
                  <a:pt x="195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9" name="Freeform 49"/>
          <p:cNvSpPr>
            <a:spLocks/>
          </p:cNvSpPr>
          <p:nvPr/>
        </p:nvSpPr>
        <p:spPr bwMode="auto">
          <a:xfrm>
            <a:off x="1616504" y="3724178"/>
            <a:ext cx="393375" cy="287815"/>
          </a:xfrm>
          <a:custGeom>
            <a:avLst/>
            <a:gdLst>
              <a:gd name="T0" fmla="*/ 195 w 395"/>
              <a:gd name="T1" fmla="*/ 0 h 282"/>
              <a:gd name="T2" fmla="*/ 0 w 395"/>
              <a:gd name="T3" fmla="*/ 118 h 282"/>
              <a:gd name="T4" fmla="*/ 95 w 395"/>
              <a:gd name="T5" fmla="*/ 100 h 282"/>
              <a:gd name="T6" fmla="*/ 295 w 395"/>
              <a:gd name="T7" fmla="*/ 250 h 282"/>
              <a:gd name="T8" fmla="*/ 290 w 395"/>
              <a:gd name="T9" fmla="*/ 282 h 282"/>
              <a:gd name="T10" fmla="*/ 395 w 395"/>
              <a:gd name="T11" fmla="*/ 150 h 282"/>
              <a:gd name="T12" fmla="*/ 195 w 395"/>
              <a:gd name="T13" fmla="*/ 0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5" h="282">
                <a:moveTo>
                  <a:pt x="195" y="0"/>
                </a:moveTo>
                <a:cubicBezTo>
                  <a:pt x="99" y="0"/>
                  <a:pt x="20" y="51"/>
                  <a:pt x="0" y="118"/>
                </a:cubicBezTo>
                <a:cubicBezTo>
                  <a:pt x="28" y="107"/>
                  <a:pt x="61" y="100"/>
                  <a:pt x="95" y="100"/>
                </a:cubicBezTo>
                <a:cubicBezTo>
                  <a:pt x="206" y="100"/>
                  <a:pt x="295" y="167"/>
                  <a:pt x="295" y="250"/>
                </a:cubicBezTo>
                <a:cubicBezTo>
                  <a:pt x="295" y="261"/>
                  <a:pt x="293" y="272"/>
                  <a:pt x="290" y="282"/>
                </a:cubicBezTo>
                <a:cubicBezTo>
                  <a:pt x="352" y="257"/>
                  <a:pt x="395" y="207"/>
                  <a:pt x="395" y="150"/>
                </a:cubicBezTo>
                <a:cubicBezTo>
                  <a:pt x="395" y="67"/>
                  <a:pt x="305" y="0"/>
                  <a:pt x="195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0" name="Oval 39"/>
          <p:cNvSpPr/>
          <p:nvPr/>
        </p:nvSpPr>
        <p:spPr>
          <a:xfrm>
            <a:off x="4717931" y="3789917"/>
            <a:ext cx="201842" cy="19405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B050"/>
              </a:solidFill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818" y="3658870"/>
            <a:ext cx="7560707" cy="461464"/>
          </a:xfrm>
          <a:prstGeom prst="rect">
            <a:avLst/>
          </a:prstGeom>
        </p:spPr>
      </p:pic>
      <p:sp>
        <p:nvSpPr>
          <p:cNvPr id="42" name="Freeform 44"/>
          <p:cNvSpPr>
            <a:spLocks/>
          </p:cNvSpPr>
          <p:nvPr/>
        </p:nvSpPr>
        <p:spPr bwMode="auto">
          <a:xfrm>
            <a:off x="913873" y="3621917"/>
            <a:ext cx="99787" cy="613565"/>
          </a:xfrm>
          <a:custGeom>
            <a:avLst/>
            <a:gdLst>
              <a:gd name="T0" fmla="*/ 100 w 100"/>
              <a:gd name="T1" fmla="*/ 0 h 600"/>
              <a:gd name="T2" fmla="*/ 0 w 100"/>
              <a:gd name="T3" fmla="*/ 100 h 600"/>
              <a:gd name="T4" fmla="*/ 0 w 100"/>
              <a:gd name="T5" fmla="*/ 600 h 600"/>
              <a:gd name="T6" fmla="*/ 100 w 100"/>
              <a:gd name="T7" fmla="*/ 500 h 600"/>
              <a:gd name="T8" fmla="*/ 100 w 100"/>
              <a:gd name="T9" fmla="*/ 0 h 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0" h="600">
                <a:moveTo>
                  <a:pt x="100" y="0"/>
                </a:moveTo>
                <a:lnTo>
                  <a:pt x="0" y="100"/>
                </a:lnTo>
                <a:lnTo>
                  <a:pt x="0" y="600"/>
                </a:lnTo>
                <a:lnTo>
                  <a:pt x="100" y="500"/>
                </a:lnTo>
                <a:lnTo>
                  <a:pt x="100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5" name="Oval 44"/>
          <p:cNvSpPr>
            <a:spLocks noChangeAspect="1"/>
          </p:cNvSpPr>
          <p:nvPr/>
        </p:nvSpPr>
        <p:spPr>
          <a:xfrm>
            <a:off x="4714841" y="3787123"/>
            <a:ext cx="197644" cy="190500"/>
          </a:xfrm>
          <a:prstGeom prst="ellipse">
            <a:avLst/>
          </a:prstGeom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8" name="Curved Connector 47"/>
          <p:cNvCxnSpPr/>
          <p:nvPr/>
        </p:nvCxnSpPr>
        <p:spPr>
          <a:xfrm rot="5400000" flipH="1" flipV="1">
            <a:off x="4403626" y="2669685"/>
            <a:ext cx="825442" cy="2"/>
          </a:xfrm>
          <a:prstGeom prst="curvedConnector3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Line 20"/>
          <p:cNvSpPr>
            <a:spLocks noChangeShapeType="1"/>
          </p:cNvSpPr>
          <p:nvPr/>
        </p:nvSpPr>
        <p:spPr bwMode="auto">
          <a:xfrm>
            <a:off x="4676088" y="3080819"/>
            <a:ext cx="280987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0" name="Line 23"/>
          <p:cNvSpPr>
            <a:spLocks noChangeShapeType="1"/>
          </p:cNvSpPr>
          <p:nvPr/>
        </p:nvSpPr>
        <p:spPr bwMode="auto">
          <a:xfrm>
            <a:off x="4675853" y="2256964"/>
            <a:ext cx="280987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" name="Oval 24"/>
          <p:cNvSpPr>
            <a:spLocks noChangeArrowheads="1"/>
          </p:cNvSpPr>
          <p:nvPr/>
        </p:nvSpPr>
        <p:spPr bwMode="auto">
          <a:xfrm>
            <a:off x="4200525" y="1962150"/>
            <a:ext cx="1371600" cy="1371600"/>
          </a:xfrm>
          <a:prstGeom prst="ellipse">
            <a:avLst/>
          </a:prstGeom>
          <a:noFill/>
          <a:ln w="36720">
            <a:solidFill>
              <a:schemeClr val="accent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4840515" y="2785248"/>
                <a:ext cx="57855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|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𝑔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〉</m:t>
                      </m:r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0515" y="2785248"/>
                <a:ext cx="578555" cy="400110"/>
              </a:xfrm>
              <a:prstGeom prst="rect">
                <a:avLst/>
              </a:prstGeom>
              <a:blipFill rotWithShape="1">
                <a:blip r:embed="rId4"/>
                <a:stretch>
                  <a:fillRect b="-106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4869990" y="2058497"/>
                <a:ext cx="54938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|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𝑒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〉</m:t>
                      </m:r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9990" y="2058497"/>
                <a:ext cx="549381" cy="400110"/>
              </a:xfrm>
              <a:prstGeom prst="rect">
                <a:avLst/>
              </a:prstGeom>
              <a:blipFill rotWithShape="1">
                <a:blip r:embed="rId5"/>
                <a:stretch>
                  <a:fillRect b="-123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4387684" y="2487051"/>
                <a:ext cx="445525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GB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en-GB" sz="2000" b="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7684" y="2487051"/>
                <a:ext cx="445525" cy="40011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Straight Connector 54"/>
          <p:cNvCxnSpPr/>
          <p:nvPr/>
        </p:nvCxnSpPr>
        <p:spPr>
          <a:xfrm flipH="1">
            <a:off x="4957075" y="3264980"/>
            <a:ext cx="237893" cy="459198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4655280" y="3285300"/>
            <a:ext cx="144095" cy="438878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Oval 61"/>
          <p:cNvSpPr/>
          <p:nvPr/>
        </p:nvSpPr>
        <p:spPr bwMode="auto">
          <a:xfrm>
            <a:off x="4744085" y="2160270"/>
            <a:ext cx="152400" cy="1524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cxnSp>
        <p:nvCxnSpPr>
          <p:cNvPr id="63" name="Straight Connector 62"/>
          <p:cNvCxnSpPr/>
          <p:nvPr/>
        </p:nvCxnSpPr>
        <p:spPr>
          <a:xfrm>
            <a:off x="6277550" y="2363470"/>
            <a:ext cx="2618799" cy="0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/>
        </p:nvSpPr>
        <p:spPr>
          <a:xfrm>
            <a:off x="5983136" y="1962150"/>
            <a:ext cx="2902686" cy="151681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Freeform 64"/>
          <p:cNvSpPr/>
          <p:nvPr/>
        </p:nvSpPr>
        <p:spPr>
          <a:xfrm flipV="1">
            <a:off x="5978601" y="2719203"/>
            <a:ext cx="2881423" cy="733652"/>
          </a:xfrm>
          <a:custGeom>
            <a:avLst/>
            <a:gdLst>
              <a:gd name="connsiteX0" fmla="*/ 0 w 2881423"/>
              <a:gd name="connsiteY0" fmla="*/ 0 h 733652"/>
              <a:gd name="connsiteX1" fmla="*/ 1456660 w 2881423"/>
              <a:gd name="connsiteY1" fmla="*/ 733646 h 733652"/>
              <a:gd name="connsiteX2" fmla="*/ 2881423 w 2881423"/>
              <a:gd name="connsiteY2" fmla="*/ 10632 h 733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81423" h="733652">
                <a:moveTo>
                  <a:pt x="0" y="0"/>
                </a:moveTo>
                <a:cubicBezTo>
                  <a:pt x="488211" y="365937"/>
                  <a:pt x="976423" y="731874"/>
                  <a:pt x="1456660" y="733646"/>
                </a:cubicBezTo>
                <a:cubicBezTo>
                  <a:pt x="1936897" y="735418"/>
                  <a:pt x="2409160" y="373025"/>
                  <a:pt x="2881423" y="10632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5868719" y="2170430"/>
                <a:ext cx="612775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GB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en-GB" sz="2000" b="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719" y="2170430"/>
                <a:ext cx="612775" cy="40011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7" name="Straight Connector 66"/>
          <p:cNvCxnSpPr/>
          <p:nvPr/>
        </p:nvCxnSpPr>
        <p:spPr>
          <a:xfrm>
            <a:off x="6282498" y="2724150"/>
            <a:ext cx="2613851" cy="0"/>
          </a:xfrm>
          <a:prstGeom prst="line">
            <a:avLst/>
          </a:prstGeom>
          <a:ln w="28575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5871375" y="2519148"/>
                <a:ext cx="612775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GB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en-GB" sz="2000" b="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1375" y="2519148"/>
                <a:ext cx="612775" cy="40011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8815800" y="3295545"/>
                <a:ext cx="403765" cy="3785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𝑘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5800" y="3295545"/>
                <a:ext cx="403765" cy="37856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5574760" y="1926590"/>
                <a:ext cx="446789" cy="3785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4760" y="1926590"/>
                <a:ext cx="446789" cy="37856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" name="Group 42"/>
          <p:cNvGrpSpPr/>
          <p:nvPr/>
        </p:nvGrpSpPr>
        <p:grpSpPr>
          <a:xfrm>
            <a:off x="377159" y="2142666"/>
            <a:ext cx="3866187" cy="1273434"/>
            <a:chOff x="377159" y="1808021"/>
            <a:chExt cx="3866187" cy="127343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TextBox 73"/>
                <p:cNvSpPr txBox="1"/>
                <p:nvPr/>
              </p:nvSpPr>
              <p:spPr>
                <a:xfrm>
                  <a:off x="377159" y="1808021"/>
                  <a:ext cx="3866187" cy="4358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〉"/>
                            <m:ctrlPr>
                              <a:rPr lang="en-US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𝜓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𝑐</m:t>
                                </m:r>
                              </m:sub>
                            </m:sSub>
                          </m:e>
                        </m:d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=</m:t>
                        </m:r>
                        <m:func>
                          <m:funcPr>
                            <m:ctrlPr>
                              <a:rPr lang="en-US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cos</m:t>
                            </m:r>
                          </m:fName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𝜃</m:t>
                            </m:r>
                          </m:e>
                        </m:func>
                        <m:d>
                          <m:dPr>
                            <m:begChr m:val="|"/>
                            <m:endChr m:val="〉"/>
                            <m:ctrlPr>
                              <a:rPr lang="en-US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𝑒</m:t>
                            </m:r>
                          </m:e>
                        </m:d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  <m:func>
                          <m:funcPr>
                            <m:ctrlPr>
                              <a:rPr lang="en-US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sin</m:t>
                            </m:r>
                          </m:fName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𝜃</m:t>
                            </m:r>
                          </m:e>
                        </m:func>
                        <m:d>
                          <m:dPr>
                            <m:begChr m:val="|"/>
                            <m:endChr m:val="〉"/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e>
                        </m:d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4" name="TextBox 7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7159" y="1808021"/>
                  <a:ext cx="3866187" cy="435825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b="-19718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5" name="TextBox 74"/>
            <p:cNvSpPr txBox="1"/>
            <p:nvPr/>
          </p:nvSpPr>
          <p:spPr>
            <a:xfrm>
              <a:off x="752598" y="2731487"/>
              <a:ext cx="2914527" cy="3499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C00000"/>
                  </a:solidFill>
                </a:rPr>
                <a:t>Localized around atom</a:t>
              </a:r>
              <a:endParaRPr lang="en-GB" b="1" dirty="0">
                <a:solidFill>
                  <a:srgbClr val="C00000"/>
                </a:solidFill>
              </a:endParaRPr>
            </a:p>
          </p:txBody>
        </p:sp>
        <p:cxnSp>
          <p:nvCxnSpPr>
            <p:cNvPr id="76" name="Straight Arrow Connector 75"/>
            <p:cNvCxnSpPr/>
            <p:nvPr/>
          </p:nvCxnSpPr>
          <p:spPr>
            <a:xfrm flipV="1">
              <a:off x="3309823" y="2243846"/>
              <a:ext cx="301422" cy="406812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>
            <a:off x="6256079" y="1877694"/>
            <a:ext cx="2613851" cy="378565"/>
            <a:chOff x="6256079" y="1543049"/>
            <a:chExt cx="2613851" cy="378565"/>
          </a:xfrm>
        </p:grpSpPr>
        <p:cxnSp>
          <p:nvCxnSpPr>
            <p:cNvPr id="71" name="Straight Connector 70"/>
            <p:cNvCxnSpPr/>
            <p:nvPr/>
          </p:nvCxnSpPr>
          <p:spPr>
            <a:xfrm>
              <a:off x="6256079" y="1895473"/>
              <a:ext cx="2613851" cy="0"/>
            </a:xfrm>
            <a:prstGeom prst="line">
              <a:avLst/>
            </a:prstGeom>
            <a:ln w="28575">
              <a:solidFill>
                <a:srgbClr val="0000F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TextBox 71"/>
                <p:cNvSpPr txBox="1"/>
                <p:nvPr/>
              </p:nvSpPr>
              <p:spPr>
                <a:xfrm>
                  <a:off x="6330950" y="1543049"/>
                  <a:ext cx="612775" cy="37856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𝑐</m:t>
                            </m:r>
                          </m:sub>
                        </m:sSub>
                      </m:oMath>
                    </m:oMathPara>
                  </a14:m>
                  <a:endParaRPr lang="en-GB" sz="2000" b="0" dirty="0" smtClean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2" name="TextBox 7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30950" y="1543049"/>
                  <a:ext cx="612775" cy="378565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7" name="Group 76"/>
          <p:cNvGrpSpPr/>
          <p:nvPr/>
        </p:nvGrpSpPr>
        <p:grpSpPr>
          <a:xfrm>
            <a:off x="541020" y="4420870"/>
            <a:ext cx="9069705" cy="2763804"/>
            <a:chOff x="500061" y="3324225"/>
            <a:chExt cx="9069705" cy="2763804"/>
          </a:xfrm>
        </p:grpSpPr>
        <p:sp>
          <p:nvSpPr>
            <p:cNvPr id="78" name="Freeform 77"/>
            <p:cNvSpPr/>
            <p:nvPr/>
          </p:nvSpPr>
          <p:spPr>
            <a:xfrm>
              <a:off x="1990725" y="4391025"/>
              <a:ext cx="1371600" cy="1067025"/>
            </a:xfrm>
            <a:custGeom>
              <a:avLst/>
              <a:gdLst>
                <a:gd name="connsiteX0" fmla="*/ 0 w 3916714"/>
                <a:gd name="connsiteY0" fmla="*/ 1044272 h 1067025"/>
                <a:gd name="connsiteX1" fmla="*/ 371475 w 3916714"/>
                <a:gd name="connsiteY1" fmla="*/ 1015697 h 1067025"/>
                <a:gd name="connsiteX2" fmla="*/ 771525 w 3916714"/>
                <a:gd name="connsiteY2" fmla="*/ 944259 h 1067025"/>
                <a:gd name="connsiteX3" fmla="*/ 1257300 w 3916714"/>
                <a:gd name="connsiteY3" fmla="*/ 729947 h 1067025"/>
                <a:gd name="connsiteX4" fmla="*/ 1643062 w 3916714"/>
                <a:gd name="connsiteY4" fmla="*/ 458484 h 1067025"/>
                <a:gd name="connsiteX5" fmla="*/ 1885950 w 3916714"/>
                <a:gd name="connsiteY5" fmla="*/ 158447 h 1067025"/>
                <a:gd name="connsiteX6" fmla="*/ 1971675 w 3916714"/>
                <a:gd name="connsiteY6" fmla="*/ 44147 h 1067025"/>
                <a:gd name="connsiteX7" fmla="*/ 2000250 w 3916714"/>
                <a:gd name="connsiteY7" fmla="*/ 1284 h 1067025"/>
                <a:gd name="connsiteX8" fmla="*/ 2071687 w 3916714"/>
                <a:gd name="connsiteY8" fmla="*/ 87009 h 1067025"/>
                <a:gd name="connsiteX9" fmla="*/ 2243137 w 3916714"/>
                <a:gd name="connsiteY9" fmla="*/ 329897 h 1067025"/>
                <a:gd name="connsiteX10" fmla="*/ 2443162 w 3916714"/>
                <a:gd name="connsiteY10" fmla="*/ 544209 h 1067025"/>
                <a:gd name="connsiteX11" fmla="*/ 2786062 w 3916714"/>
                <a:gd name="connsiteY11" fmla="*/ 772809 h 1067025"/>
                <a:gd name="connsiteX12" fmla="*/ 3186112 w 3916714"/>
                <a:gd name="connsiteY12" fmla="*/ 944259 h 1067025"/>
                <a:gd name="connsiteX13" fmla="*/ 3886200 w 3916714"/>
                <a:gd name="connsiteY13" fmla="*/ 1058559 h 1067025"/>
                <a:gd name="connsiteX14" fmla="*/ 3800475 w 3916714"/>
                <a:gd name="connsiteY14" fmla="*/ 1058559 h 1067025"/>
                <a:gd name="connsiteX15" fmla="*/ 0 w 3916714"/>
                <a:gd name="connsiteY15" fmla="*/ 1044272 h 10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916714" h="1067025">
                  <a:moveTo>
                    <a:pt x="0" y="1044272"/>
                  </a:moveTo>
                  <a:cubicBezTo>
                    <a:pt x="121444" y="1038319"/>
                    <a:pt x="242888" y="1032366"/>
                    <a:pt x="371475" y="1015697"/>
                  </a:cubicBezTo>
                  <a:cubicBezTo>
                    <a:pt x="500063" y="999028"/>
                    <a:pt x="623888" y="991884"/>
                    <a:pt x="771525" y="944259"/>
                  </a:cubicBezTo>
                  <a:cubicBezTo>
                    <a:pt x="919162" y="896634"/>
                    <a:pt x="1112044" y="810909"/>
                    <a:pt x="1257300" y="729947"/>
                  </a:cubicBezTo>
                  <a:cubicBezTo>
                    <a:pt x="1402556" y="648984"/>
                    <a:pt x="1538287" y="553734"/>
                    <a:pt x="1643062" y="458484"/>
                  </a:cubicBezTo>
                  <a:cubicBezTo>
                    <a:pt x="1747837" y="363234"/>
                    <a:pt x="1831181" y="227503"/>
                    <a:pt x="1885950" y="158447"/>
                  </a:cubicBezTo>
                  <a:cubicBezTo>
                    <a:pt x="1940719" y="89391"/>
                    <a:pt x="1952625" y="70341"/>
                    <a:pt x="1971675" y="44147"/>
                  </a:cubicBezTo>
                  <a:cubicBezTo>
                    <a:pt x="1990725" y="17953"/>
                    <a:pt x="1983581" y="-5860"/>
                    <a:pt x="2000250" y="1284"/>
                  </a:cubicBezTo>
                  <a:cubicBezTo>
                    <a:pt x="2016919" y="8428"/>
                    <a:pt x="2031206" y="32240"/>
                    <a:pt x="2071687" y="87009"/>
                  </a:cubicBezTo>
                  <a:cubicBezTo>
                    <a:pt x="2112168" y="141778"/>
                    <a:pt x="2181224" y="253697"/>
                    <a:pt x="2243137" y="329897"/>
                  </a:cubicBezTo>
                  <a:cubicBezTo>
                    <a:pt x="2305050" y="406097"/>
                    <a:pt x="2352675" y="470390"/>
                    <a:pt x="2443162" y="544209"/>
                  </a:cubicBezTo>
                  <a:cubicBezTo>
                    <a:pt x="2533649" y="618028"/>
                    <a:pt x="2662237" y="706134"/>
                    <a:pt x="2786062" y="772809"/>
                  </a:cubicBezTo>
                  <a:cubicBezTo>
                    <a:pt x="2909887" y="839484"/>
                    <a:pt x="3002756" y="896634"/>
                    <a:pt x="3186112" y="944259"/>
                  </a:cubicBezTo>
                  <a:cubicBezTo>
                    <a:pt x="3369468" y="991884"/>
                    <a:pt x="3783806" y="1039509"/>
                    <a:pt x="3886200" y="1058559"/>
                  </a:cubicBezTo>
                  <a:cubicBezTo>
                    <a:pt x="3988594" y="1077609"/>
                    <a:pt x="3800475" y="1058559"/>
                    <a:pt x="3800475" y="1058559"/>
                  </a:cubicBezTo>
                  <a:lnTo>
                    <a:pt x="0" y="1044272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3" name="Content Placeholder 2"/>
            <p:cNvSpPr txBox="1">
              <a:spLocks/>
            </p:cNvSpPr>
            <p:nvPr/>
          </p:nvSpPr>
          <p:spPr>
            <a:xfrm>
              <a:off x="500061" y="3324225"/>
              <a:ext cx="9069705" cy="715645"/>
            </a:xfrm>
            <a:prstGeom prst="rect">
              <a:avLst/>
            </a:prstGeom>
          </p:spPr>
          <p:txBody>
            <a:bodyPr vert="horz" lIns="100794" tIns="50397" rIns="100794" bIns="50397" rtlCol="0">
              <a:normAutofit/>
            </a:bodyPr>
            <a:lstStyle>
              <a:lvl1pPr marL="377979" indent="-377979" algn="l" defTabSz="1007943" rtl="0" eaLnBrk="1" latinLnBrk="0" hangingPunct="1">
                <a:spcBef>
                  <a:spcPct val="20000"/>
                </a:spcBef>
                <a:buClr>
                  <a:srgbClr val="FF0000"/>
                </a:buClr>
                <a:buSzPct val="100000"/>
                <a:buFont typeface="Arial" pitchFamily="34" charset="0"/>
                <a:buChar char="•"/>
                <a:defRPr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818954" indent="-314982" algn="l" defTabSz="1007943" rtl="0" eaLnBrk="1" latinLnBrk="0" hangingPunct="1">
                <a:spcBef>
                  <a:spcPct val="20000"/>
                </a:spcBef>
                <a:buClr>
                  <a:srgbClr val="FF0000"/>
                </a:buClr>
                <a:buSzPct val="100000"/>
                <a:buFont typeface="Arial" pitchFamily="34" charset="0"/>
                <a:buChar char="•"/>
                <a:defRPr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59929" indent="-251986" algn="l" defTabSz="1007943" rtl="0" eaLnBrk="1" latinLnBrk="0" hangingPunct="1">
                <a:spcBef>
                  <a:spcPct val="20000"/>
                </a:spcBef>
                <a:buClr>
                  <a:srgbClr val="FF0000"/>
                </a:buClr>
                <a:buSzPct val="100000"/>
                <a:buFont typeface="Arial" pitchFamily="34" charset="0"/>
                <a:buChar char="•"/>
                <a:defRPr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763900" indent="-251986" algn="l" defTabSz="1007943" rtl="0" eaLnBrk="1" latinLnBrk="0" hangingPunct="1">
                <a:spcBef>
                  <a:spcPct val="20000"/>
                </a:spcBef>
                <a:buClr>
                  <a:srgbClr val="FF0000"/>
                </a:buClr>
                <a:buSzPct val="100000"/>
                <a:buFont typeface="Arial" pitchFamily="34" charset="0"/>
                <a:buChar char="•"/>
                <a:defRPr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267872" indent="-251986" algn="l" defTabSz="1007943" rtl="0" eaLnBrk="1" latinLnBrk="0" hangingPunct="1">
                <a:spcBef>
                  <a:spcPct val="20000"/>
                </a:spcBef>
                <a:buClr>
                  <a:srgbClr val="FF0000"/>
                </a:buClr>
                <a:buSzPct val="100000"/>
                <a:buFont typeface="Arial" pitchFamily="34" charset="0"/>
                <a:buChar char="•"/>
                <a:defRPr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771844" indent="-251986" algn="l" defTabSz="100794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275815" indent="-251986" algn="l" defTabSz="100794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779787" indent="-251986" algn="l" defTabSz="100794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283758" indent="-251986" algn="l" defTabSz="100794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lnSpc>
                  <a:spcPct val="100000"/>
                </a:lnSpc>
                <a:spcAft>
                  <a:spcPts val="0"/>
                </a:spcAft>
              </a:pPr>
              <a:r>
                <a:rPr lang="en-US" dirty="0" smtClean="0"/>
                <a:t>Atom-cavity properties:</a:t>
              </a:r>
              <a:endParaRPr lang="en-GB" dirty="0"/>
            </a:p>
          </p:txBody>
        </p:sp>
        <p:cxnSp>
          <p:nvCxnSpPr>
            <p:cNvPr id="84" name="Straight Connector 83"/>
            <p:cNvCxnSpPr/>
            <p:nvPr/>
          </p:nvCxnSpPr>
          <p:spPr>
            <a:xfrm>
              <a:off x="6277550" y="4892550"/>
              <a:ext cx="2618799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Rectangle 84"/>
            <p:cNvSpPr/>
            <p:nvPr/>
          </p:nvSpPr>
          <p:spPr>
            <a:xfrm>
              <a:off x="5983136" y="3927217"/>
              <a:ext cx="2902686" cy="172509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6" name="Freeform 85"/>
            <p:cNvSpPr/>
            <p:nvPr/>
          </p:nvSpPr>
          <p:spPr>
            <a:xfrm flipV="1">
              <a:off x="5978601" y="4892550"/>
              <a:ext cx="2881423" cy="733652"/>
            </a:xfrm>
            <a:custGeom>
              <a:avLst/>
              <a:gdLst>
                <a:gd name="connsiteX0" fmla="*/ 0 w 2881423"/>
                <a:gd name="connsiteY0" fmla="*/ 0 h 733652"/>
                <a:gd name="connsiteX1" fmla="*/ 1456660 w 2881423"/>
                <a:gd name="connsiteY1" fmla="*/ 733646 h 733652"/>
                <a:gd name="connsiteX2" fmla="*/ 2881423 w 2881423"/>
                <a:gd name="connsiteY2" fmla="*/ 10632 h 733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81423" h="733652">
                  <a:moveTo>
                    <a:pt x="0" y="0"/>
                  </a:moveTo>
                  <a:cubicBezTo>
                    <a:pt x="488211" y="365937"/>
                    <a:pt x="976423" y="731874"/>
                    <a:pt x="1456660" y="733646"/>
                  </a:cubicBezTo>
                  <a:cubicBezTo>
                    <a:pt x="1936897" y="735418"/>
                    <a:pt x="2409160" y="373025"/>
                    <a:pt x="2881423" y="10632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TextBox 86"/>
                <p:cNvSpPr txBox="1"/>
                <p:nvPr/>
              </p:nvSpPr>
              <p:spPr>
                <a:xfrm>
                  <a:off x="5858559" y="4007590"/>
                  <a:ext cx="612775" cy="40011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GB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𝑎</m:t>
                            </m:r>
                          </m:sub>
                        </m:sSub>
                      </m:oMath>
                    </m:oMathPara>
                  </a14:m>
                  <a:endParaRPr lang="en-GB" sz="2000" b="0" dirty="0" smtClean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58559" y="4007590"/>
                  <a:ext cx="612775" cy="400110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8" name="Straight Connector 87"/>
            <p:cNvCxnSpPr/>
            <p:nvPr/>
          </p:nvCxnSpPr>
          <p:spPr>
            <a:xfrm>
              <a:off x="6282498" y="4207653"/>
              <a:ext cx="2613851" cy="0"/>
            </a:xfrm>
            <a:prstGeom prst="line">
              <a:avLst/>
            </a:prstGeom>
            <a:ln w="28575"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88"/>
                <p:cNvSpPr txBox="1"/>
                <p:nvPr/>
              </p:nvSpPr>
              <p:spPr>
                <a:xfrm>
                  <a:off x="7399237" y="4343422"/>
                  <a:ext cx="816249" cy="3499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/>
                          </a:rPr>
                          <m:t>Δ</m:t>
                        </m:r>
                        <m:r>
                          <a:rPr lang="en-US" b="0" i="0" smtClean="0">
                            <a:latin typeface="Cambria Math"/>
                          </a:rPr>
                          <m:t>&gt;0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99237" y="4343422"/>
                  <a:ext cx="816249" cy="349968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0" name="Straight Arrow Connector 89"/>
            <p:cNvCxnSpPr/>
            <p:nvPr/>
          </p:nvCxnSpPr>
          <p:spPr>
            <a:xfrm>
              <a:off x="7419312" y="4207653"/>
              <a:ext cx="22560" cy="657899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TextBox 90"/>
                <p:cNvSpPr txBox="1"/>
                <p:nvPr/>
              </p:nvSpPr>
              <p:spPr>
                <a:xfrm>
                  <a:off x="5871375" y="4692495"/>
                  <a:ext cx="612775" cy="40011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GB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𝑏</m:t>
                            </m:r>
                          </m:sub>
                        </m:sSub>
                      </m:oMath>
                    </m:oMathPara>
                  </a14:m>
                  <a:endParaRPr lang="en-GB" sz="2000" b="0" dirty="0" smtClean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71375" y="4692495"/>
                  <a:ext cx="612775" cy="400110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TextBox 91"/>
                <p:cNvSpPr txBox="1"/>
                <p:nvPr/>
              </p:nvSpPr>
              <p:spPr>
                <a:xfrm>
                  <a:off x="8509762" y="5709464"/>
                  <a:ext cx="403765" cy="3785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/>
                          </a:rPr>
                          <m:t>𝑘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09762" y="5709464"/>
                  <a:ext cx="403765" cy="378565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/>
                <p:cNvSpPr txBox="1"/>
                <p:nvPr/>
              </p:nvSpPr>
              <p:spPr>
                <a:xfrm>
                  <a:off x="5419725" y="3941505"/>
                  <a:ext cx="571118" cy="3785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9725" y="3941505"/>
                  <a:ext cx="571118" cy="378565"/>
                </a:xfrm>
                <a:prstGeom prst="rect">
                  <a:avLst/>
                </a:prstGeom>
                <a:blipFill rotWithShape="1">
                  <a:blip r:embed="rId17"/>
                  <a:stretch>
                    <a:fillRect b="-3226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94" name="Group 93"/>
            <p:cNvGrpSpPr/>
            <p:nvPr/>
          </p:nvGrpSpPr>
          <p:grpSpPr>
            <a:xfrm>
              <a:off x="6256079" y="3781425"/>
              <a:ext cx="2613851" cy="378565"/>
              <a:chOff x="5667381" y="4745884"/>
              <a:chExt cx="2613851" cy="378565"/>
            </a:xfrm>
          </p:grpSpPr>
          <p:cxnSp>
            <p:nvCxnSpPr>
              <p:cNvPr id="96" name="Straight Connector 95"/>
              <p:cNvCxnSpPr/>
              <p:nvPr/>
            </p:nvCxnSpPr>
            <p:spPr>
              <a:xfrm>
                <a:off x="5667381" y="5086353"/>
                <a:ext cx="2613851" cy="0"/>
              </a:xfrm>
              <a:prstGeom prst="line">
                <a:avLst/>
              </a:prstGeom>
              <a:ln w="28575">
                <a:solidFill>
                  <a:srgbClr val="0000FF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7" name="TextBox 96"/>
                  <p:cNvSpPr txBox="1"/>
                  <p:nvPr/>
                </p:nvSpPr>
                <p:spPr>
                  <a:xfrm>
                    <a:off x="5764214" y="4745884"/>
                    <a:ext cx="612775" cy="37856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GB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</m:oMath>
                      </m:oMathPara>
                    </a14:m>
                    <a:endParaRPr lang="en-GB" sz="2000" b="0" dirty="0" smtClean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5" name="TextBox 3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64214" y="4745884"/>
                    <a:ext cx="612775" cy="378565"/>
                  </a:xfrm>
                  <a:prstGeom prst="rect">
                    <a:avLst/>
                  </a:prstGeom>
                  <a:blipFill rotWithShape="1">
                    <a:blip r:embed="rId18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95" name="Oval 94"/>
            <p:cNvSpPr/>
            <p:nvPr/>
          </p:nvSpPr>
          <p:spPr>
            <a:xfrm>
              <a:off x="2548490" y="4904092"/>
              <a:ext cx="304800" cy="286585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8" name="TextBox 97"/>
          <p:cNvSpPr txBox="1"/>
          <p:nvPr/>
        </p:nvSpPr>
        <p:spPr>
          <a:xfrm>
            <a:off x="2219801" y="6576449"/>
            <a:ext cx="1604471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Atom-like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99" name="Content Placeholder 2"/>
          <p:cNvSpPr txBox="1">
            <a:spLocks/>
          </p:cNvSpPr>
          <p:nvPr/>
        </p:nvSpPr>
        <p:spPr>
          <a:xfrm>
            <a:off x="498156" y="933449"/>
            <a:ext cx="9069705" cy="563245"/>
          </a:xfrm>
          <a:prstGeom prst="rect">
            <a:avLst/>
          </a:prstGeom>
        </p:spPr>
        <p:txBody>
          <a:bodyPr vert="horz" lIns="100794" tIns="50397" rIns="100794" bIns="50397" rtlCol="0">
            <a:normAutofit/>
          </a:bodyPr>
          <a:lstStyle>
            <a:lvl1pPr marL="377979" indent="-377979" algn="l" defTabSz="1007943" rtl="0" eaLnBrk="1" latinLnBrk="0" hangingPunct="1">
              <a:spcBef>
                <a:spcPct val="20000"/>
              </a:spcBef>
              <a:buClr>
                <a:srgbClr val="FF0000"/>
              </a:buClr>
              <a:buSzPct val="100000"/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8954" indent="-314982" algn="l" defTabSz="1007943" rtl="0" eaLnBrk="1" latinLnBrk="0" hangingPunct="1">
              <a:spcBef>
                <a:spcPct val="20000"/>
              </a:spcBef>
              <a:buClr>
                <a:srgbClr val="FF0000"/>
              </a:buClr>
              <a:buSzPct val="100000"/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spcBef>
                <a:spcPct val="20000"/>
              </a:spcBef>
              <a:buClr>
                <a:srgbClr val="FF0000"/>
              </a:buClr>
              <a:buSzPct val="100000"/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spcBef>
                <a:spcPct val="20000"/>
              </a:spcBef>
              <a:buClr>
                <a:srgbClr val="FF0000"/>
              </a:buClr>
              <a:buSzPct val="100000"/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spcBef>
                <a:spcPct val="20000"/>
              </a:spcBef>
              <a:buClr>
                <a:srgbClr val="FF0000"/>
              </a:buClr>
              <a:buSzPct val="100000"/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00000"/>
              </a:lnSpc>
              <a:spcAft>
                <a:spcPts val="0"/>
              </a:spcAft>
            </a:pPr>
            <a:r>
              <a:rPr lang="en-GB" dirty="0" smtClean="0"/>
              <a:t>Initial work: S. John (Toronto) in 1990’s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9604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“atom-induced cavity”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873" y="1343025"/>
            <a:ext cx="9069705" cy="563245"/>
          </a:xfrm>
        </p:spPr>
        <p:txBody>
          <a:bodyPr/>
          <a:lstStyle/>
          <a:p>
            <a:r>
              <a:rPr lang="en-GB" dirty="0" smtClean="0"/>
              <a:t>Excited atom dressed by photonic “cloud” in the </a:t>
            </a:r>
            <a:r>
              <a:rPr lang="en-GB" dirty="0" err="1" smtClean="0"/>
              <a:t>bandgap</a:t>
            </a:r>
            <a:endParaRPr lang="en-GB" dirty="0"/>
          </a:p>
        </p:txBody>
      </p:sp>
      <p:sp>
        <p:nvSpPr>
          <p:cNvPr id="5" name="AutoShape 41"/>
          <p:cNvSpPr>
            <a:spLocks noChangeAspect="1" noChangeArrowheads="1" noTextEdit="1"/>
          </p:cNvSpPr>
          <p:nvPr/>
        </p:nvSpPr>
        <p:spPr bwMode="auto">
          <a:xfrm>
            <a:off x="908100" y="3601300"/>
            <a:ext cx="8208913" cy="667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Rectangle 43"/>
          <p:cNvSpPr>
            <a:spLocks noChangeArrowheads="1"/>
          </p:cNvSpPr>
          <p:nvPr/>
        </p:nvSpPr>
        <p:spPr bwMode="auto">
          <a:xfrm>
            <a:off x="1013660" y="3621917"/>
            <a:ext cx="8069541" cy="511305"/>
          </a:xfrm>
          <a:prstGeom prst="rect">
            <a:avLst/>
          </a:prstGeom>
          <a:solidFill>
            <a:srgbClr val="9BBED4"/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Oval 48"/>
          <p:cNvSpPr>
            <a:spLocks noChangeArrowheads="1"/>
          </p:cNvSpPr>
          <p:nvPr/>
        </p:nvSpPr>
        <p:spPr bwMode="auto">
          <a:xfrm>
            <a:off x="1611556" y="3724178"/>
            <a:ext cx="398323" cy="306783"/>
          </a:xfrm>
          <a:prstGeom prst="ellipse">
            <a:avLst/>
          </a:prstGeom>
          <a:solidFill>
            <a:schemeClr val="bg2"/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Freeform 45"/>
          <p:cNvSpPr>
            <a:spLocks/>
          </p:cNvSpPr>
          <p:nvPr/>
        </p:nvSpPr>
        <p:spPr bwMode="auto">
          <a:xfrm>
            <a:off x="913873" y="4133222"/>
            <a:ext cx="8169328" cy="102261"/>
          </a:xfrm>
          <a:custGeom>
            <a:avLst/>
            <a:gdLst>
              <a:gd name="T0" fmla="*/ 100 w 8200"/>
              <a:gd name="T1" fmla="*/ 0 h 100"/>
              <a:gd name="T2" fmla="*/ 0 w 8200"/>
              <a:gd name="T3" fmla="*/ 100 h 100"/>
              <a:gd name="T4" fmla="*/ 8100 w 8200"/>
              <a:gd name="T5" fmla="*/ 100 h 100"/>
              <a:gd name="T6" fmla="*/ 8200 w 8200"/>
              <a:gd name="T7" fmla="*/ 0 h 100"/>
              <a:gd name="T8" fmla="*/ 100 w 8200"/>
              <a:gd name="T9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200" h="100">
                <a:moveTo>
                  <a:pt x="100" y="0"/>
                </a:moveTo>
                <a:lnTo>
                  <a:pt x="0" y="100"/>
                </a:lnTo>
                <a:lnTo>
                  <a:pt x="8100" y="100"/>
                </a:lnTo>
                <a:lnTo>
                  <a:pt x="8200" y="0"/>
                </a:lnTo>
                <a:lnTo>
                  <a:pt x="10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Oval 46"/>
          <p:cNvSpPr>
            <a:spLocks noChangeArrowheads="1"/>
          </p:cNvSpPr>
          <p:nvPr/>
        </p:nvSpPr>
        <p:spPr bwMode="auto">
          <a:xfrm>
            <a:off x="1113447" y="3724178"/>
            <a:ext cx="398323" cy="306783"/>
          </a:xfrm>
          <a:prstGeom prst="ellipse">
            <a:avLst/>
          </a:prstGeom>
          <a:solidFill>
            <a:schemeClr val="bg2"/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Freeform 47"/>
          <p:cNvSpPr>
            <a:spLocks/>
          </p:cNvSpPr>
          <p:nvPr/>
        </p:nvSpPr>
        <p:spPr bwMode="auto">
          <a:xfrm>
            <a:off x="1118395" y="3724178"/>
            <a:ext cx="393375" cy="287815"/>
          </a:xfrm>
          <a:custGeom>
            <a:avLst/>
            <a:gdLst>
              <a:gd name="T0" fmla="*/ 195 w 395"/>
              <a:gd name="T1" fmla="*/ 0 h 282"/>
              <a:gd name="T2" fmla="*/ 0 w 395"/>
              <a:gd name="T3" fmla="*/ 118 h 282"/>
              <a:gd name="T4" fmla="*/ 95 w 395"/>
              <a:gd name="T5" fmla="*/ 100 h 282"/>
              <a:gd name="T6" fmla="*/ 295 w 395"/>
              <a:gd name="T7" fmla="*/ 250 h 282"/>
              <a:gd name="T8" fmla="*/ 290 w 395"/>
              <a:gd name="T9" fmla="*/ 282 h 282"/>
              <a:gd name="T10" fmla="*/ 395 w 395"/>
              <a:gd name="T11" fmla="*/ 150 h 282"/>
              <a:gd name="T12" fmla="*/ 195 w 395"/>
              <a:gd name="T13" fmla="*/ 0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5" h="282">
                <a:moveTo>
                  <a:pt x="195" y="0"/>
                </a:moveTo>
                <a:cubicBezTo>
                  <a:pt x="99" y="0"/>
                  <a:pt x="20" y="51"/>
                  <a:pt x="0" y="118"/>
                </a:cubicBezTo>
                <a:cubicBezTo>
                  <a:pt x="28" y="107"/>
                  <a:pt x="61" y="100"/>
                  <a:pt x="95" y="100"/>
                </a:cubicBezTo>
                <a:cubicBezTo>
                  <a:pt x="206" y="100"/>
                  <a:pt x="295" y="167"/>
                  <a:pt x="295" y="250"/>
                </a:cubicBezTo>
                <a:cubicBezTo>
                  <a:pt x="295" y="261"/>
                  <a:pt x="293" y="272"/>
                  <a:pt x="290" y="282"/>
                </a:cubicBezTo>
                <a:cubicBezTo>
                  <a:pt x="353" y="257"/>
                  <a:pt x="395" y="207"/>
                  <a:pt x="395" y="150"/>
                </a:cubicBezTo>
                <a:cubicBezTo>
                  <a:pt x="395" y="67"/>
                  <a:pt x="305" y="0"/>
                  <a:pt x="195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w="7938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Oval 50"/>
          <p:cNvSpPr>
            <a:spLocks noChangeArrowheads="1"/>
          </p:cNvSpPr>
          <p:nvPr/>
        </p:nvSpPr>
        <p:spPr bwMode="auto">
          <a:xfrm>
            <a:off x="2109666" y="3724178"/>
            <a:ext cx="398323" cy="306783"/>
          </a:xfrm>
          <a:prstGeom prst="ellipse">
            <a:avLst/>
          </a:prstGeom>
          <a:solidFill>
            <a:schemeClr val="bg2"/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Freeform 51"/>
          <p:cNvSpPr>
            <a:spLocks/>
          </p:cNvSpPr>
          <p:nvPr/>
        </p:nvSpPr>
        <p:spPr bwMode="auto">
          <a:xfrm>
            <a:off x="2114614" y="3724178"/>
            <a:ext cx="393375" cy="287815"/>
          </a:xfrm>
          <a:custGeom>
            <a:avLst/>
            <a:gdLst>
              <a:gd name="T0" fmla="*/ 195 w 395"/>
              <a:gd name="T1" fmla="*/ 0 h 282"/>
              <a:gd name="T2" fmla="*/ 0 w 395"/>
              <a:gd name="T3" fmla="*/ 118 h 282"/>
              <a:gd name="T4" fmla="*/ 95 w 395"/>
              <a:gd name="T5" fmla="*/ 100 h 282"/>
              <a:gd name="T6" fmla="*/ 295 w 395"/>
              <a:gd name="T7" fmla="*/ 250 h 282"/>
              <a:gd name="T8" fmla="*/ 290 w 395"/>
              <a:gd name="T9" fmla="*/ 282 h 282"/>
              <a:gd name="T10" fmla="*/ 395 w 395"/>
              <a:gd name="T11" fmla="*/ 150 h 282"/>
              <a:gd name="T12" fmla="*/ 195 w 395"/>
              <a:gd name="T13" fmla="*/ 0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5" h="282">
                <a:moveTo>
                  <a:pt x="195" y="0"/>
                </a:moveTo>
                <a:cubicBezTo>
                  <a:pt x="99" y="0"/>
                  <a:pt x="20" y="51"/>
                  <a:pt x="0" y="118"/>
                </a:cubicBezTo>
                <a:cubicBezTo>
                  <a:pt x="28" y="107"/>
                  <a:pt x="61" y="100"/>
                  <a:pt x="95" y="100"/>
                </a:cubicBezTo>
                <a:cubicBezTo>
                  <a:pt x="206" y="100"/>
                  <a:pt x="295" y="167"/>
                  <a:pt x="295" y="250"/>
                </a:cubicBezTo>
                <a:cubicBezTo>
                  <a:pt x="295" y="261"/>
                  <a:pt x="293" y="272"/>
                  <a:pt x="290" y="282"/>
                </a:cubicBezTo>
                <a:cubicBezTo>
                  <a:pt x="353" y="257"/>
                  <a:pt x="395" y="207"/>
                  <a:pt x="395" y="150"/>
                </a:cubicBezTo>
                <a:cubicBezTo>
                  <a:pt x="395" y="67"/>
                  <a:pt x="305" y="0"/>
                  <a:pt x="195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Oval 52"/>
          <p:cNvSpPr>
            <a:spLocks noChangeArrowheads="1"/>
          </p:cNvSpPr>
          <p:nvPr/>
        </p:nvSpPr>
        <p:spPr bwMode="auto">
          <a:xfrm>
            <a:off x="2607775" y="3724178"/>
            <a:ext cx="398323" cy="306783"/>
          </a:xfrm>
          <a:prstGeom prst="ellipse">
            <a:avLst/>
          </a:prstGeom>
          <a:solidFill>
            <a:schemeClr val="bg2"/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Freeform 53"/>
          <p:cNvSpPr>
            <a:spLocks/>
          </p:cNvSpPr>
          <p:nvPr/>
        </p:nvSpPr>
        <p:spPr bwMode="auto">
          <a:xfrm>
            <a:off x="2612724" y="3724178"/>
            <a:ext cx="393375" cy="287815"/>
          </a:xfrm>
          <a:custGeom>
            <a:avLst/>
            <a:gdLst>
              <a:gd name="T0" fmla="*/ 195 w 395"/>
              <a:gd name="T1" fmla="*/ 0 h 282"/>
              <a:gd name="T2" fmla="*/ 0 w 395"/>
              <a:gd name="T3" fmla="*/ 118 h 282"/>
              <a:gd name="T4" fmla="*/ 95 w 395"/>
              <a:gd name="T5" fmla="*/ 100 h 282"/>
              <a:gd name="T6" fmla="*/ 295 w 395"/>
              <a:gd name="T7" fmla="*/ 250 h 282"/>
              <a:gd name="T8" fmla="*/ 290 w 395"/>
              <a:gd name="T9" fmla="*/ 282 h 282"/>
              <a:gd name="T10" fmla="*/ 395 w 395"/>
              <a:gd name="T11" fmla="*/ 150 h 282"/>
              <a:gd name="T12" fmla="*/ 195 w 395"/>
              <a:gd name="T13" fmla="*/ 0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5" h="282">
                <a:moveTo>
                  <a:pt x="195" y="0"/>
                </a:moveTo>
                <a:cubicBezTo>
                  <a:pt x="99" y="0"/>
                  <a:pt x="20" y="51"/>
                  <a:pt x="0" y="118"/>
                </a:cubicBezTo>
                <a:cubicBezTo>
                  <a:pt x="28" y="107"/>
                  <a:pt x="61" y="100"/>
                  <a:pt x="95" y="100"/>
                </a:cubicBezTo>
                <a:cubicBezTo>
                  <a:pt x="206" y="100"/>
                  <a:pt x="295" y="167"/>
                  <a:pt x="295" y="250"/>
                </a:cubicBezTo>
                <a:cubicBezTo>
                  <a:pt x="295" y="261"/>
                  <a:pt x="293" y="272"/>
                  <a:pt x="290" y="282"/>
                </a:cubicBezTo>
                <a:cubicBezTo>
                  <a:pt x="352" y="257"/>
                  <a:pt x="395" y="207"/>
                  <a:pt x="395" y="150"/>
                </a:cubicBezTo>
                <a:cubicBezTo>
                  <a:pt x="395" y="67"/>
                  <a:pt x="305" y="0"/>
                  <a:pt x="195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Oval 54"/>
          <p:cNvSpPr>
            <a:spLocks noChangeArrowheads="1"/>
          </p:cNvSpPr>
          <p:nvPr/>
        </p:nvSpPr>
        <p:spPr bwMode="auto">
          <a:xfrm>
            <a:off x="3105885" y="3724178"/>
            <a:ext cx="398323" cy="306783"/>
          </a:xfrm>
          <a:prstGeom prst="ellipse">
            <a:avLst/>
          </a:prstGeom>
          <a:solidFill>
            <a:schemeClr val="bg2"/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Freeform 55"/>
          <p:cNvSpPr>
            <a:spLocks/>
          </p:cNvSpPr>
          <p:nvPr/>
        </p:nvSpPr>
        <p:spPr bwMode="auto">
          <a:xfrm>
            <a:off x="3110833" y="3724178"/>
            <a:ext cx="393375" cy="287815"/>
          </a:xfrm>
          <a:custGeom>
            <a:avLst/>
            <a:gdLst>
              <a:gd name="T0" fmla="*/ 195 w 395"/>
              <a:gd name="T1" fmla="*/ 0 h 282"/>
              <a:gd name="T2" fmla="*/ 0 w 395"/>
              <a:gd name="T3" fmla="*/ 118 h 282"/>
              <a:gd name="T4" fmla="*/ 95 w 395"/>
              <a:gd name="T5" fmla="*/ 100 h 282"/>
              <a:gd name="T6" fmla="*/ 295 w 395"/>
              <a:gd name="T7" fmla="*/ 250 h 282"/>
              <a:gd name="T8" fmla="*/ 290 w 395"/>
              <a:gd name="T9" fmla="*/ 282 h 282"/>
              <a:gd name="T10" fmla="*/ 395 w 395"/>
              <a:gd name="T11" fmla="*/ 150 h 282"/>
              <a:gd name="T12" fmla="*/ 195 w 395"/>
              <a:gd name="T13" fmla="*/ 0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5" h="282">
                <a:moveTo>
                  <a:pt x="195" y="0"/>
                </a:moveTo>
                <a:cubicBezTo>
                  <a:pt x="99" y="0"/>
                  <a:pt x="20" y="51"/>
                  <a:pt x="0" y="118"/>
                </a:cubicBezTo>
                <a:cubicBezTo>
                  <a:pt x="28" y="107"/>
                  <a:pt x="61" y="100"/>
                  <a:pt x="95" y="100"/>
                </a:cubicBezTo>
                <a:cubicBezTo>
                  <a:pt x="206" y="100"/>
                  <a:pt x="295" y="167"/>
                  <a:pt x="295" y="250"/>
                </a:cubicBezTo>
                <a:cubicBezTo>
                  <a:pt x="295" y="261"/>
                  <a:pt x="293" y="272"/>
                  <a:pt x="290" y="282"/>
                </a:cubicBezTo>
                <a:cubicBezTo>
                  <a:pt x="352" y="257"/>
                  <a:pt x="395" y="207"/>
                  <a:pt x="395" y="150"/>
                </a:cubicBezTo>
                <a:cubicBezTo>
                  <a:pt x="395" y="67"/>
                  <a:pt x="305" y="0"/>
                  <a:pt x="195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Oval 56"/>
          <p:cNvSpPr>
            <a:spLocks noChangeArrowheads="1"/>
          </p:cNvSpPr>
          <p:nvPr/>
        </p:nvSpPr>
        <p:spPr bwMode="auto">
          <a:xfrm>
            <a:off x="3603995" y="3724178"/>
            <a:ext cx="398323" cy="306783"/>
          </a:xfrm>
          <a:prstGeom prst="ellipse">
            <a:avLst/>
          </a:prstGeom>
          <a:solidFill>
            <a:schemeClr val="bg2"/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Freeform 57"/>
          <p:cNvSpPr>
            <a:spLocks/>
          </p:cNvSpPr>
          <p:nvPr/>
        </p:nvSpPr>
        <p:spPr bwMode="auto">
          <a:xfrm>
            <a:off x="3608943" y="3724178"/>
            <a:ext cx="393375" cy="287815"/>
          </a:xfrm>
          <a:custGeom>
            <a:avLst/>
            <a:gdLst>
              <a:gd name="T0" fmla="*/ 195 w 395"/>
              <a:gd name="T1" fmla="*/ 0 h 282"/>
              <a:gd name="T2" fmla="*/ 0 w 395"/>
              <a:gd name="T3" fmla="*/ 118 h 282"/>
              <a:gd name="T4" fmla="*/ 95 w 395"/>
              <a:gd name="T5" fmla="*/ 100 h 282"/>
              <a:gd name="T6" fmla="*/ 295 w 395"/>
              <a:gd name="T7" fmla="*/ 250 h 282"/>
              <a:gd name="T8" fmla="*/ 290 w 395"/>
              <a:gd name="T9" fmla="*/ 282 h 282"/>
              <a:gd name="T10" fmla="*/ 395 w 395"/>
              <a:gd name="T11" fmla="*/ 150 h 282"/>
              <a:gd name="T12" fmla="*/ 195 w 395"/>
              <a:gd name="T13" fmla="*/ 0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5" h="282">
                <a:moveTo>
                  <a:pt x="195" y="0"/>
                </a:moveTo>
                <a:cubicBezTo>
                  <a:pt x="99" y="0"/>
                  <a:pt x="20" y="51"/>
                  <a:pt x="0" y="118"/>
                </a:cubicBezTo>
                <a:cubicBezTo>
                  <a:pt x="28" y="107"/>
                  <a:pt x="61" y="100"/>
                  <a:pt x="95" y="100"/>
                </a:cubicBezTo>
                <a:cubicBezTo>
                  <a:pt x="206" y="100"/>
                  <a:pt x="295" y="167"/>
                  <a:pt x="295" y="250"/>
                </a:cubicBezTo>
                <a:cubicBezTo>
                  <a:pt x="295" y="261"/>
                  <a:pt x="293" y="272"/>
                  <a:pt x="290" y="282"/>
                </a:cubicBezTo>
                <a:cubicBezTo>
                  <a:pt x="352" y="257"/>
                  <a:pt x="395" y="207"/>
                  <a:pt x="395" y="150"/>
                </a:cubicBezTo>
                <a:cubicBezTo>
                  <a:pt x="395" y="67"/>
                  <a:pt x="305" y="0"/>
                  <a:pt x="195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" name="Oval 58"/>
          <p:cNvSpPr>
            <a:spLocks noChangeArrowheads="1"/>
          </p:cNvSpPr>
          <p:nvPr/>
        </p:nvSpPr>
        <p:spPr bwMode="auto">
          <a:xfrm>
            <a:off x="6094543" y="3724178"/>
            <a:ext cx="398323" cy="306783"/>
          </a:xfrm>
          <a:prstGeom prst="ellipse">
            <a:avLst/>
          </a:prstGeom>
          <a:solidFill>
            <a:schemeClr val="bg2"/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" name="Freeform 59"/>
          <p:cNvSpPr>
            <a:spLocks/>
          </p:cNvSpPr>
          <p:nvPr/>
        </p:nvSpPr>
        <p:spPr bwMode="auto">
          <a:xfrm>
            <a:off x="6099491" y="3724178"/>
            <a:ext cx="393375" cy="287815"/>
          </a:xfrm>
          <a:custGeom>
            <a:avLst/>
            <a:gdLst>
              <a:gd name="T0" fmla="*/ 195 w 395"/>
              <a:gd name="T1" fmla="*/ 0 h 282"/>
              <a:gd name="T2" fmla="*/ 0 w 395"/>
              <a:gd name="T3" fmla="*/ 118 h 282"/>
              <a:gd name="T4" fmla="*/ 95 w 395"/>
              <a:gd name="T5" fmla="*/ 100 h 282"/>
              <a:gd name="T6" fmla="*/ 295 w 395"/>
              <a:gd name="T7" fmla="*/ 250 h 282"/>
              <a:gd name="T8" fmla="*/ 290 w 395"/>
              <a:gd name="T9" fmla="*/ 282 h 282"/>
              <a:gd name="T10" fmla="*/ 395 w 395"/>
              <a:gd name="T11" fmla="*/ 150 h 282"/>
              <a:gd name="T12" fmla="*/ 195 w 395"/>
              <a:gd name="T13" fmla="*/ 0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5" h="282">
                <a:moveTo>
                  <a:pt x="195" y="0"/>
                </a:moveTo>
                <a:cubicBezTo>
                  <a:pt x="99" y="0"/>
                  <a:pt x="20" y="51"/>
                  <a:pt x="0" y="118"/>
                </a:cubicBezTo>
                <a:cubicBezTo>
                  <a:pt x="28" y="107"/>
                  <a:pt x="61" y="100"/>
                  <a:pt x="95" y="100"/>
                </a:cubicBezTo>
                <a:cubicBezTo>
                  <a:pt x="206" y="100"/>
                  <a:pt x="295" y="167"/>
                  <a:pt x="295" y="250"/>
                </a:cubicBezTo>
                <a:cubicBezTo>
                  <a:pt x="295" y="261"/>
                  <a:pt x="293" y="272"/>
                  <a:pt x="290" y="282"/>
                </a:cubicBezTo>
                <a:cubicBezTo>
                  <a:pt x="352" y="257"/>
                  <a:pt x="395" y="207"/>
                  <a:pt x="395" y="150"/>
                </a:cubicBezTo>
                <a:cubicBezTo>
                  <a:pt x="395" y="67"/>
                  <a:pt x="305" y="0"/>
                  <a:pt x="195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" name="Oval 60"/>
          <p:cNvSpPr>
            <a:spLocks noChangeArrowheads="1"/>
          </p:cNvSpPr>
          <p:nvPr/>
        </p:nvSpPr>
        <p:spPr bwMode="auto">
          <a:xfrm>
            <a:off x="6592653" y="3724178"/>
            <a:ext cx="398323" cy="306783"/>
          </a:xfrm>
          <a:prstGeom prst="ellipse">
            <a:avLst/>
          </a:prstGeom>
          <a:solidFill>
            <a:schemeClr val="bg2"/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2" name="Freeform 61"/>
          <p:cNvSpPr>
            <a:spLocks/>
          </p:cNvSpPr>
          <p:nvPr/>
        </p:nvSpPr>
        <p:spPr bwMode="auto">
          <a:xfrm>
            <a:off x="6597601" y="3724178"/>
            <a:ext cx="393375" cy="287815"/>
          </a:xfrm>
          <a:custGeom>
            <a:avLst/>
            <a:gdLst>
              <a:gd name="T0" fmla="*/ 195 w 395"/>
              <a:gd name="T1" fmla="*/ 0 h 282"/>
              <a:gd name="T2" fmla="*/ 0 w 395"/>
              <a:gd name="T3" fmla="*/ 118 h 282"/>
              <a:gd name="T4" fmla="*/ 95 w 395"/>
              <a:gd name="T5" fmla="*/ 100 h 282"/>
              <a:gd name="T6" fmla="*/ 295 w 395"/>
              <a:gd name="T7" fmla="*/ 250 h 282"/>
              <a:gd name="T8" fmla="*/ 290 w 395"/>
              <a:gd name="T9" fmla="*/ 282 h 282"/>
              <a:gd name="T10" fmla="*/ 395 w 395"/>
              <a:gd name="T11" fmla="*/ 150 h 282"/>
              <a:gd name="T12" fmla="*/ 195 w 395"/>
              <a:gd name="T13" fmla="*/ 0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5" h="282">
                <a:moveTo>
                  <a:pt x="195" y="0"/>
                </a:moveTo>
                <a:cubicBezTo>
                  <a:pt x="99" y="0"/>
                  <a:pt x="20" y="51"/>
                  <a:pt x="0" y="118"/>
                </a:cubicBezTo>
                <a:cubicBezTo>
                  <a:pt x="28" y="107"/>
                  <a:pt x="61" y="100"/>
                  <a:pt x="95" y="100"/>
                </a:cubicBezTo>
                <a:cubicBezTo>
                  <a:pt x="206" y="100"/>
                  <a:pt x="295" y="167"/>
                  <a:pt x="295" y="250"/>
                </a:cubicBezTo>
                <a:cubicBezTo>
                  <a:pt x="295" y="261"/>
                  <a:pt x="293" y="272"/>
                  <a:pt x="290" y="282"/>
                </a:cubicBezTo>
                <a:cubicBezTo>
                  <a:pt x="352" y="257"/>
                  <a:pt x="395" y="207"/>
                  <a:pt x="395" y="150"/>
                </a:cubicBezTo>
                <a:cubicBezTo>
                  <a:pt x="395" y="67"/>
                  <a:pt x="305" y="0"/>
                  <a:pt x="195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3" name="Oval 62"/>
          <p:cNvSpPr>
            <a:spLocks noChangeArrowheads="1"/>
          </p:cNvSpPr>
          <p:nvPr/>
        </p:nvSpPr>
        <p:spPr bwMode="auto">
          <a:xfrm>
            <a:off x="7090762" y="3724178"/>
            <a:ext cx="398323" cy="306783"/>
          </a:xfrm>
          <a:prstGeom prst="ellipse">
            <a:avLst/>
          </a:prstGeom>
          <a:solidFill>
            <a:schemeClr val="bg2"/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" name="Freeform 63"/>
          <p:cNvSpPr>
            <a:spLocks/>
          </p:cNvSpPr>
          <p:nvPr/>
        </p:nvSpPr>
        <p:spPr bwMode="auto">
          <a:xfrm>
            <a:off x="7095710" y="3724178"/>
            <a:ext cx="393375" cy="287815"/>
          </a:xfrm>
          <a:custGeom>
            <a:avLst/>
            <a:gdLst>
              <a:gd name="T0" fmla="*/ 195 w 395"/>
              <a:gd name="T1" fmla="*/ 0 h 282"/>
              <a:gd name="T2" fmla="*/ 0 w 395"/>
              <a:gd name="T3" fmla="*/ 118 h 282"/>
              <a:gd name="T4" fmla="*/ 95 w 395"/>
              <a:gd name="T5" fmla="*/ 100 h 282"/>
              <a:gd name="T6" fmla="*/ 295 w 395"/>
              <a:gd name="T7" fmla="*/ 250 h 282"/>
              <a:gd name="T8" fmla="*/ 290 w 395"/>
              <a:gd name="T9" fmla="*/ 282 h 282"/>
              <a:gd name="T10" fmla="*/ 395 w 395"/>
              <a:gd name="T11" fmla="*/ 150 h 282"/>
              <a:gd name="T12" fmla="*/ 195 w 395"/>
              <a:gd name="T13" fmla="*/ 0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5" h="282">
                <a:moveTo>
                  <a:pt x="195" y="0"/>
                </a:moveTo>
                <a:cubicBezTo>
                  <a:pt x="99" y="0"/>
                  <a:pt x="20" y="51"/>
                  <a:pt x="0" y="118"/>
                </a:cubicBezTo>
                <a:cubicBezTo>
                  <a:pt x="28" y="107"/>
                  <a:pt x="61" y="100"/>
                  <a:pt x="95" y="100"/>
                </a:cubicBezTo>
                <a:cubicBezTo>
                  <a:pt x="206" y="100"/>
                  <a:pt x="295" y="167"/>
                  <a:pt x="295" y="250"/>
                </a:cubicBezTo>
                <a:cubicBezTo>
                  <a:pt x="295" y="261"/>
                  <a:pt x="293" y="272"/>
                  <a:pt x="290" y="282"/>
                </a:cubicBezTo>
                <a:cubicBezTo>
                  <a:pt x="352" y="257"/>
                  <a:pt x="395" y="207"/>
                  <a:pt x="395" y="150"/>
                </a:cubicBezTo>
                <a:cubicBezTo>
                  <a:pt x="395" y="67"/>
                  <a:pt x="305" y="0"/>
                  <a:pt x="195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" name="Oval 64"/>
          <p:cNvSpPr>
            <a:spLocks noChangeArrowheads="1"/>
          </p:cNvSpPr>
          <p:nvPr/>
        </p:nvSpPr>
        <p:spPr bwMode="auto">
          <a:xfrm>
            <a:off x="7588872" y="3724178"/>
            <a:ext cx="398323" cy="306783"/>
          </a:xfrm>
          <a:prstGeom prst="ellipse">
            <a:avLst/>
          </a:prstGeom>
          <a:solidFill>
            <a:schemeClr val="bg2"/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6" name="Freeform 65"/>
          <p:cNvSpPr>
            <a:spLocks/>
          </p:cNvSpPr>
          <p:nvPr/>
        </p:nvSpPr>
        <p:spPr bwMode="auto">
          <a:xfrm>
            <a:off x="7593820" y="3724178"/>
            <a:ext cx="393375" cy="287815"/>
          </a:xfrm>
          <a:custGeom>
            <a:avLst/>
            <a:gdLst>
              <a:gd name="T0" fmla="*/ 195 w 395"/>
              <a:gd name="T1" fmla="*/ 0 h 282"/>
              <a:gd name="T2" fmla="*/ 0 w 395"/>
              <a:gd name="T3" fmla="*/ 118 h 282"/>
              <a:gd name="T4" fmla="*/ 95 w 395"/>
              <a:gd name="T5" fmla="*/ 100 h 282"/>
              <a:gd name="T6" fmla="*/ 295 w 395"/>
              <a:gd name="T7" fmla="*/ 250 h 282"/>
              <a:gd name="T8" fmla="*/ 290 w 395"/>
              <a:gd name="T9" fmla="*/ 282 h 282"/>
              <a:gd name="T10" fmla="*/ 395 w 395"/>
              <a:gd name="T11" fmla="*/ 150 h 282"/>
              <a:gd name="T12" fmla="*/ 195 w 395"/>
              <a:gd name="T13" fmla="*/ 0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5" h="282">
                <a:moveTo>
                  <a:pt x="195" y="0"/>
                </a:moveTo>
                <a:cubicBezTo>
                  <a:pt x="99" y="0"/>
                  <a:pt x="20" y="51"/>
                  <a:pt x="0" y="118"/>
                </a:cubicBezTo>
                <a:cubicBezTo>
                  <a:pt x="28" y="107"/>
                  <a:pt x="61" y="100"/>
                  <a:pt x="95" y="100"/>
                </a:cubicBezTo>
                <a:cubicBezTo>
                  <a:pt x="206" y="100"/>
                  <a:pt x="295" y="167"/>
                  <a:pt x="295" y="250"/>
                </a:cubicBezTo>
                <a:cubicBezTo>
                  <a:pt x="295" y="261"/>
                  <a:pt x="293" y="272"/>
                  <a:pt x="290" y="282"/>
                </a:cubicBezTo>
                <a:cubicBezTo>
                  <a:pt x="352" y="257"/>
                  <a:pt x="395" y="207"/>
                  <a:pt x="395" y="150"/>
                </a:cubicBezTo>
                <a:cubicBezTo>
                  <a:pt x="395" y="67"/>
                  <a:pt x="305" y="0"/>
                  <a:pt x="195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7" name="Oval 66"/>
          <p:cNvSpPr>
            <a:spLocks noChangeArrowheads="1"/>
          </p:cNvSpPr>
          <p:nvPr/>
        </p:nvSpPr>
        <p:spPr bwMode="auto">
          <a:xfrm>
            <a:off x="8086982" y="3724178"/>
            <a:ext cx="399147" cy="306783"/>
          </a:xfrm>
          <a:prstGeom prst="ellipse">
            <a:avLst/>
          </a:prstGeom>
          <a:solidFill>
            <a:schemeClr val="bg2"/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8" name="Freeform 67"/>
          <p:cNvSpPr>
            <a:spLocks/>
          </p:cNvSpPr>
          <p:nvPr/>
        </p:nvSpPr>
        <p:spPr bwMode="auto">
          <a:xfrm>
            <a:off x="8091930" y="3724178"/>
            <a:ext cx="394199" cy="287815"/>
          </a:xfrm>
          <a:custGeom>
            <a:avLst/>
            <a:gdLst>
              <a:gd name="T0" fmla="*/ 195 w 395"/>
              <a:gd name="T1" fmla="*/ 0 h 282"/>
              <a:gd name="T2" fmla="*/ 0 w 395"/>
              <a:gd name="T3" fmla="*/ 118 h 282"/>
              <a:gd name="T4" fmla="*/ 95 w 395"/>
              <a:gd name="T5" fmla="*/ 100 h 282"/>
              <a:gd name="T6" fmla="*/ 295 w 395"/>
              <a:gd name="T7" fmla="*/ 250 h 282"/>
              <a:gd name="T8" fmla="*/ 290 w 395"/>
              <a:gd name="T9" fmla="*/ 282 h 282"/>
              <a:gd name="T10" fmla="*/ 395 w 395"/>
              <a:gd name="T11" fmla="*/ 150 h 282"/>
              <a:gd name="T12" fmla="*/ 195 w 395"/>
              <a:gd name="T13" fmla="*/ 0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5" h="282">
                <a:moveTo>
                  <a:pt x="195" y="0"/>
                </a:moveTo>
                <a:cubicBezTo>
                  <a:pt x="99" y="0"/>
                  <a:pt x="20" y="51"/>
                  <a:pt x="0" y="118"/>
                </a:cubicBezTo>
                <a:cubicBezTo>
                  <a:pt x="28" y="107"/>
                  <a:pt x="61" y="100"/>
                  <a:pt x="95" y="100"/>
                </a:cubicBezTo>
                <a:cubicBezTo>
                  <a:pt x="206" y="100"/>
                  <a:pt x="295" y="167"/>
                  <a:pt x="295" y="250"/>
                </a:cubicBezTo>
                <a:cubicBezTo>
                  <a:pt x="295" y="261"/>
                  <a:pt x="293" y="272"/>
                  <a:pt x="290" y="282"/>
                </a:cubicBezTo>
                <a:cubicBezTo>
                  <a:pt x="352" y="257"/>
                  <a:pt x="395" y="207"/>
                  <a:pt x="395" y="150"/>
                </a:cubicBezTo>
                <a:cubicBezTo>
                  <a:pt x="395" y="67"/>
                  <a:pt x="305" y="0"/>
                  <a:pt x="195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" name="Oval 68"/>
          <p:cNvSpPr>
            <a:spLocks noChangeArrowheads="1"/>
          </p:cNvSpPr>
          <p:nvPr/>
        </p:nvSpPr>
        <p:spPr bwMode="auto">
          <a:xfrm>
            <a:off x="8585091" y="3724178"/>
            <a:ext cx="399147" cy="306783"/>
          </a:xfrm>
          <a:prstGeom prst="ellipse">
            <a:avLst/>
          </a:prstGeom>
          <a:solidFill>
            <a:schemeClr val="bg2"/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" name="Freeform 69"/>
          <p:cNvSpPr>
            <a:spLocks/>
          </p:cNvSpPr>
          <p:nvPr/>
        </p:nvSpPr>
        <p:spPr bwMode="auto">
          <a:xfrm>
            <a:off x="8590039" y="3724178"/>
            <a:ext cx="394199" cy="287815"/>
          </a:xfrm>
          <a:custGeom>
            <a:avLst/>
            <a:gdLst>
              <a:gd name="T0" fmla="*/ 195 w 395"/>
              <a:gd name="T1" fmla="*/ 0 h 282"/>
              <a:gd name="T2" fmla="*/ 0 w 395"/>
              <a:gd name="T3" fmla="*/ 118 h 282"/>
              <a:gd name="T4" fmla="*/ 95 w 395"/>
              <a:gd name="T5" fmla="*/ 100 h 282"/>
              <a:gd name="T6" fmla="*/ 295 w 395"/>
              <a:gd name="T7" fmla="*/ 250 h 282"/>
              <a:gd name="T8" fmla="*/ 290 w 395"/>
              <a:gd name="T9" fmla="*/ 282 h 282"/>
              <a:gd name="T10" fmla="*/ 395 w 395"/>
              <a:gd name="T11" fmla="*/ 150 h 282"/>
              <a:gd name="T12" fmla="*/ 195 w 395"/>
              <a:gd name="T13" fmla="*/ 0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5" h="282">
                <a:moveTo>
                  <a:pt x="195" y="0"/>
                </a:moveTo>
                <a:cubicBezTo>
                  <a:pt x="99" y="0"/>
                  <a:pt x="20" y="51"/>
                  <a:pt x="0" y="118"/>
                </a:cubicBezTo>
                <a:cubicBezTo>
                  <a:pt x="28" y="107"/>
                  <a:pt x="61" y="100"/>
                  <a:pt x="95" y="100"/>
                </a:cubicBezTo>
                <a:cubicBezTo>
                  <a:pt x="206" y="100"/>
                  <a:pt x="295" y="167"/>
                  <a:pt x="295" y="250"/>
                </a:cubicBezTo>
                <a:cubicBezTo>
                  <a:pt x="295" y="261"/>
                  <a:pt x="293" y="272"/>
                  <a:pt x="290" y="282"/>
                </a:cubicBezTo>
                <a:cubicBezTo>
                  <a:pt x="352" y="257"/>
                  <a:pt x="395" y="207"/>
                  <a:pt x="395" y="150"/>
                </a:cubicBezTo>
                <a:cubicBezTo>
                  <a:pt x="395" y="67"/>
                  <a:pt x="305" y="0"/>
                  <a:pt x="195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" name="Oval 70"/>
          <p:cNvSpPr>
            <a:spLocks noChangeArrowheads="1"/>
          </p:cNvSpPr>
          <p:nvPr/>
        </p:nvSpPr>
        <p:spPr bwMode="auto">
          <a:xfrm>
            <a:off x="4102104" y="3724178"/>
            <a:ext cx="398323" cy="306783"/>
          </a:xfrm>
          <a:prstGeom prst="ellipse">
            <a:avLst/>
          </a:prstGeom>
          <a:solidFill>
            <a:schemeClr val="bg2"/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2" name="Freeform 71"/>
          <p:cNvSpPr>
            <a:spLocks/>
          </p:cNvSpPr>
          <p:nvPr/>
        </p:nvSpPr>
        <p:spPr bwMode="auto">
          <a:xfrm>
            <a:off x="4107053" y="3724178"/>
            <a:ext cx="393375" cy="287815"/>
          </a:xfrm>
          <a:custGeom>
            <a:avLst/>
            <a:gdLst>
              <a:gd name="T0" fmla="*/ 195 w 395"/>
              <a:gd name="T1" fmla="*/ 0 h 282"/>
              <a:gd name="T2" fmla="*/ 0 w 395"/>
              <a:gd name="T3" fmla="*/ 118 h 282"/>
              <a:gd name="T4" fmla="*/ 95 w 395"/>
              <a:gd name="T5" fmla="*/ 100 h 282"/>
              <a:gd name="T6" fmla="*/ 295 w 395"/>
              <a:gd name="T7" fmla="*/ 250 h 282"/>
              <a:gd name="T8" fmla="*/ 290 w 395"/>
              <a:gd name="T9" fmla="*/ 282 h 282"/>
              <a:gd name="T10" fmla="*/ 395 w 395"/>
              <a:gd name="T11" fmla="*/ 150 h 282"/>
              <a:gd name="T12" fmla="*/ 195 w 395"/>
              <a:gd name="T13" fmla="*/ 0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5" h="282">
                <a:moveTo>
                  <a:pt x="195" y="0"/>
                </a:moveTo>
                <a:cubicBezTo>
                  <a:pt x="99" y="0"/>
                  <a:pt x="20" y="51"/>
                  <a:pt x="0" y="118"/>
                </a:cubicBezTo>
                <a:cubicBezTo>
                  <a:pt x="28" y="107"/>
                  <a:pt x="61" y="100"/>
                  <a:pt x="95" y="100"/>
                </a:cubicBezTo>
                <a:cubicBezTo>
                  <a:pt x="206" y="100"/>
                  <a:pt x="295" y="167"/>
                  <a:pt x="295" y="250"/>
                </a:cubicBezTo>
                <a:cubicBezTo>
                  <a:pt x="295" y="261"/>
                  <a:pt x="293" y="272"/>
                  <a:pt x="290" y="282"/>
                </a:cubicBezTo>
                <a:cubicBezTo>
                  <a:pt x="352" y="257"/>
                  <a:pt x="395" y="207"/>
                  <a:pt x="395" y="150"/>
                </a:cubicBezTo>
                <a:cubicBezTo>
                  <a:pt x="395" y="67"/>
                  <a:pt x="305" y="0"/>
                  <a:pt x="195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" name="Oval 72"/>
          <p:cNvSpPr>
            <a:spLocks noChangeArrowheads="1"/>
          </p:cNvSpPr>
          <p:nvPr/>
        </p:nvSpPr>
        <p:spPr bwMode="auto">
          <a:xfrm>
            <a:off x="4600214" y="3724178"/>
            <a:ext cx="398323" cy="306783"/>
          </a:xfrm>
          <a:prstGeom prst="ellipse">
            <a:avLst/>
          </a:prstGeom>
          <a:solidFill>
            <a:schemeClr val="bg2"/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4" name="Freeform 73"/>
          <p:cNvSpPr>
            <a:spLocks/>
          </p:cNvSpPr>
          <p:nvPr/>
        </p:nvSpPr>
        <p:spPr bwMode="auto">
          <a:xfrm>
            <a:off x="4605162" y="3724178"/>
            <a:ext cx="393375" cy="287815"/>
          </a:xfrm>
          <a:custGeom>
            <a:avLst/>
            <a:gdLst>
              <a:gd name="T0" fmla="*/ 195 w 395"/>
              <a:gd name="T1" fmla="*/ 0 h 282"/>
              <a:gd name="T2" fmla="*/ 0 w 395"/>
              <a:gd name="T3" fmla="*/ 118 h 282"/>
              <a:gd name="T4" fmla="*/ 95 w 395"/>
              <a:gd name="T5" fmla="*/ 100 h 282"/>
              <a:gd name="T6" fmla="*/ 295 w 395"/>
              <a:gd name="T7" fmla="*/ 250 h 282"/>
              <a:gd name="T8" fmla="*/ 290 w 395"/>
              <a:gd name="T9" fmla="*/ 282 h 282"/>
              <a:gd name="T10" fmla="*/ 395 w 395"/>
              <a:gd name="T11" fmla="*/ 150 h 282"/>
              <a:gd name="T12" fmla="*/ 195 w 395"/>
              <a:gd name="T13" fmla="*/ 0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5" h="282">
                <a:moveTo>
                  <a:pt x="195" y="0"/>
                </a:moveTo>
                <a:cubicBezTo>
                  <a:pt x="99" y="0"/>
                  <a:pt x="20" y="51"/>
                  <a:pt x="0" y="118"/>
                </a:cubicBezTo>
                <a:cubicBezTo>
                  <a:pt x="28" y="107"/>
                  <a:pt x="61" y="100"/>
                  <a:pt x="95" y="100"/>
                </a:cubicBezTo>
                <a:cubicBezTo>
                  <a:pt x="206" y="100"/>
                  <a:pt x="295" y="167"/>
                  <a:pt x="295" y="250"/>
                </a:cubicBezTo>
                <a:cubicBezTo>
                  <a:pt x="295" y="261"/>
                  <a:pt x="293" y="272"/>
                  <a:pt x="290" y="282"/>
                </a:cubicBezTo>
                <a:cubicBezTo>
                  <a:pt x="352" y="257"/>
                  <a:pt x="395" y="207"/>
                  <a:pt x="395" y="150"/>
                </a:cubicBezTo>
                <a:cubicBezTo>
                  <a:pt x="395" y="67"/>
                  <a:pt x="305" y="0"/>
                  <a:pt x="195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5" name="Oval 74"/>
          <p:cNvSpPr>
            <a:spLocks noChangeArrowheads="1"/>
          </p:cNvSpPr>
          <p:nvPr/>
        </p:nvSpPr>
        <p:spPr bwMode="auto">
          <a:xfrm>
            <a:off x="5098324" y="3724178"/>
            <a:ext cx="398323" cy="306783"/>
          </a:xfrm>
          <a:prstGeom prst="ellipse">
            <a:avLst/>
          </a:prstGeom>
          <a:solidFill>
            <a:schemeClr val="bg2"/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6" name="Freeform 75"/>
          <p:cNvSpPr>
            <a:spLocks/>
          </p:cNvSpPr>
          <p:nvPr/>
        </p:nvSpPr>
        <p:spPr bwMode="auto">
          <a:xfrm>
            <a:off x="5103272" y="3724178"/>
            <a:ext cx="393375" cy="287815"/>
          </a:xfrm>
          <a:custGeom>
            <a:avLst/>
            <a:gdLst>
              <a:gd name="T0" fmla="*/ 195 w 395"/>
              <a:gd name="T1" fmla="*/ 0 h 282"/>
              <a:gd name="T2" fmla="*/ 0 w 395"/>
              <a:gd name="T3" fmla="*/ 118 h 282"/>
              <a:gd name="T4" fmla="*/ 95 w 395"/>
              <a:gd name="T5" fmla="*/ 100 h 282"/>
              <a:gd name="T6" fmla="*/ 295 w 395"/>
              <a:gd name="T7" fmla="*/ 250 h 282"/>
              <a:gd name="T8" fmla="*/ 290 w 395"/>
              <a:gd name="T9" fmla="*/ 282 h 282"/>
              <a:gd name="T10" fmla="*/ 395 w 395"/>
              <a:gd name="T11" fmla="*/ 150 h 282"/>
              <a:gd name="T12" fmla="*/ 195 w 395"/>
              <a:gd name="T13" fmla="*/ 0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5" h="282">
                <a:moveTo>
                  <a:pt x="195" y="0"/>
                </a:moveTo>
                <a:cubicBezTo>
                  <a:pt x="99" y="0"/>
                  <a:pt x="20" y="51"/>
                  <a:pt x="0" y="118"/>
                </a:cubicBezTo>
                <a:cubicBezTo>
                  <a:pt x="28" y="107"/>
                  <a:pt x="61" y="100"/>
                  <a:pt x="95" y="100"/>
                </a:cubicBezTo>
                <a:cubicBezTo>
                  <a:pt x="206" y="100"/>
                  <a:pt x="295" y="167"/>
                  <a:pt x="295" y="250"/>
                </a:cubicBezTo>
                <a:cubicBezTo>
                  <a:pt x="295" y="261"/>
                  <a:pt x="293" y="272"/>
                  <a:pt x="290" y="282"/>
                </a:cubicBezTo>
                <a:cubicBezTo>
                  <a:pt x="352" y="257"/>
                  <a:pt x="395" y="207"/>
                  <a:pt x="395" y="150"/>
                </a:cubicBezTo>
                <a:cubicBezTo>
                  <a:pt x="395" y="67"/>
                  <a:pt x="305" y="0"/>
                  <a:pt x="195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7" name="Oval 76"/>
          <p:cNvSpPr>
            <a:spLocks noChangeArrowheads="1"/>
          </p:cNvSpPr>
          <p:nvPr/>
        </p:nvSpPr>
        <p:spPr bwMode="auto">
          <a:xfrm>
            <a:off x="5596433" y="3724178"/>
            <a:ext cx="398323" cy="306783"/>
          </a:xfrm>
          <a:prstGeom prst="ellipse">
            <a:avLst/>
          </a:prstGeom>
          <a:solidFill>
            <a:schemeClr val="bg2"/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8" name="Freeform 77"/>
          <p:cNvSpPr>
            <a:spLocks/>
          </p:cNvSpPr>
          <p:nvPr/>
        </p:nvSpPr>
        <p:spPr bwMode="auto">
          <a:xfrm>
            <a:off x="5601381" y="3724178"/>
            <a:ext cx="393375" cy="287815"/>
          </a:xfrm>
          <a:custGeom>
            <a:avLst/>
            <a:gdLst>
              <a:gd name="T0" fmla="*/ 195 w 395"/>
              <a:gd name="T1" fmla="*/ 0 h 282"/>
              <a:gd name="T2" fmla="*/ 0 w 395"/>
              <a:gd name="T3" fmla="*/ 118 h 282"/>
              <a:gd name="T4" fmla="*/ 95 w 395"/>
              <a:gd name="T5" fmla="*/ 100 h 282"/>
              <a:gd name="T6" fmla="*/ 295 w 395"/>
              <a:gd name="T7" fmla="*/ 250 h 282"/>
              <a:gd name="T8" fmla="*/ 290 w 395"/>
              <a:gd name="T9" fmla="*/ 282 h 282"/>
              <a:gd name="T10" fmla="*/ 395 w 395"/>
              <a:gd name="T11" fmla="*/ 150 h 282"/>
              <a:gd name="T12" fmla="*/ 195 w 395"/>
              <a:gd name="T13" fmla="*/ 0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5" h="282">
                <a:moveTo>
                  <a:pt x="195" y="0"/>
                </a:moveTo>
                <a:cubicBezTo>
                  <a:pt x="99" y="0"/>
                  <a:pt x="20" y="51"/>
                  <a:pt x="0" y="118"/>
                </a:cubicBezTo>
                <a:cubicBezTo>
                  <a:pt x="28" y="107"/>
                  <a:pt x="61" y="100"/>
                  <a:pt x="95" y="100"/>
                </a:cubicBezTo>
                <a:cubicBezTo>
                  <a:pt x="206" y="100"/>
                  <a:pt x="295" y="167"/>
                  <a:pt x="295" y="250"/>
                </a:cubicBezTo>
                <a:cubicBezTo>
                  <a:pt x="295" y="261"/>
                  <a:pt x="293" y="272"/>
                  <a:pt x="290" y="282"/>
                </a:cubicBezTo>
                <a:cubicBezTo>
                  <a:pt x="353" y="257"/>
                  <a:pt x="395" y="207"/>
                  <a:pt x="395" y="150"/>
                </a:cubicBezTo>
                <a:cubicBezTo>
                  <a:pt x="395" y="67"/>
                  <a:pt x="305" y="0"/>
                  <a:pt x="195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9" name="Freeform 49"/>
          <p:cNvSpPr>
            <a:spLocks/>
          </p:cNvSpPr>
          <p:nvPr/>
        </p:nvSpPr>
        <p:spPr bwMode="auto">
          <a:xfrm>
            <a:off x="1616504" y="3724178"/>
            <a:ext cx="393375" cy="287815"/>
          </a:xfrm>
          <a:custGeom>
            <a:avLst/>
            <a:gdLst>
              <a:gd name="T0" fmla="*/ 195 w 395"/>
              <a:gd name="T1" fmla="*/ 0 h 282"/>
              <a:gd name="T2" fmla="*/ 0 w 395"/>
              <a:gd name="T3" fmla="*/ 118 h 282"/>
              <a:gd name="T4" fmla="*/ 95 w 395"/>
              <a:gd name="T5" fmla="*/ 100 h 282"/>
              <a:gd name="T6" fmla="*/ 295 w 395"/>
              <a:gd name="T7" fmla="*/ 250 h 282"/>
              <a:gd name="T8" fmla="*/ 290 w 395"/>
              <a:gd name="T9" fmla="*/ 282 h 282"/>
              <a:gd name="T10" fmla="*/ 395 w 395"/>
              <a:gd name="T11" fmla="*/ 150 h 282"/>
              <a:gd name="T12" fmla="*/ 195 w 395"/>
              <a:gd name="T13" fmla="*/ 0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5" h="282">
                <a:moveTo>
                  <a:pt x="195" y="0"/>
                </a:moveTo>
                <a:cubicBezTo>
                  <a:pt x="99" y="0"/>
                  <a:pt x="20" y="51"/>
                  <a:pt x="0" y="118"/>
                </a:cubicBezTo>
                <a:cubicBezTo>
                  <a:pt x="28" y="107"/>
                  <a:pt x="61" y="100"/>
                  <a:pt x="95" y="100"/>
                </a:cubicBezTo>
                <a:cubicBezTo>
                  <a:pt x="206" y="100"/>
                  <a:pt x="295" y="167"/>
                  <a:pt x="295" y="250"/>
                </a:cubicBezTo>
                <a:cubicBezTo>
                  <a:pt x="295" y="261"/>
                  <a:pt x="293" y="272"/>
                  <a:pt x="290" y="282"/>
                </a:cubicBezTo>
                <a:cubicBezTo>
                  <a:pt x="352" y="257"/>
                  <a:pt x="395" y="207"/>
                  <a:pt x="395" y="150"/>
                </a:cubicBezTo>
                <a:cubicBezTo>
                  <a:pt x="395" y="67"/>
                  <a:pt x="305" y="0"/>
                  <a:pt x="195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0" name="Oval 39"/>
          <p:cNvSpPr/>
          <p:nvPr/>
        </p:nvSpPr>
        <p:spPr>
          <a:xfrm>
            <a:off x="4717931" y="3789917"/>
            <a:ext cx="201842" cy="19405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B050"/>
              </a:solidFill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818" y="3658870"/>
            <a:ext cx="7560707" cy="461464"/>
          </a:xfrm>
          <a:prstGeom prst="rect">
            <a:avLst/>
          </a:prstGeom>
        </p:spPr>
      </p:pic>
      <p:sp>
        <p:nvSpPr>
          <p:cNvPr id="42" name="Freeform 44"/>
          <p:cNvSpPr>
            <a:spLocks/>
          </p:cNvSpPr>
          <p:nvPr/>
        </p:nvSpPr>
        <p:spPr bwMode="auto">
          <a:xfrm>
            <a:off x="913873" y="3621917"/>
            <a:ext cx="99787" cy="613565"/>
          </a:xfrm>
          <a:custGeom>
            <a:avLst/>
            <a:gdLst>
              <a:gd name="T0" fmla="*/ 100 w 100"/>
              <a:gd name="T1" fmla="*/ 0 h 600"/>
              <a:gd name="T2" fmla="*/ 0 w 100"/>
              <a:gd name="T3" fmla="*/ 100 h 600"/>
              <a:gd name="T4" fmla="*/ 0 w 100"/>
              <a:gd name="T5" fmla="*/ 600 h 600"/>
              <a:gd name="T6" fmla="*/ 100 w 100"/>
              <a:gd name="T7" fmla="*/ 500 h 600"/>
              <a:gd name="T8" fmla="*/ 100 w 100"/>
              <a:gd name="T9" fmla="*/ 0 h 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0" h="600">
                <a:moveTo>
                  <a:pt x="100" y="0"/>
                </a:moveTo>
                <a:lnTo>
                  <a:pt x="0" y="100"/>
                </a:lnTo>
                <a:lnTo>
                  <a:pt x="0" y="600"/>
                </a:lnTo>
                <a:lnTo>
                  <a:pt x="100" y="500"/>
                </a:lnTo>
                <a:lnTo>
                  <a:pt x="100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5" name="Oval 44"/>
          <p:cNvSpPr>
            <a:spLocks noChangeAspect="1"/>
          </p:cNvSpPr>
          <p:nvPr/>
        </p:nvSpPr>
        <p:spPr>
          <a:xfrm>
            <a:off x="4714841" y="3787123"/>
            <a:ext cx="197644" cy="190500"/>
          </a:xfrm>
          <a:prstGeom prst="ellipse">
            <a:avLst/>
          </a:prstGeom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8" name="Curved Connector 47"/>
          <p:cNvCxnSpPr/>
          <p:nvPr/>
        </p:nvCxnSpPr>
        <p:spPr>
          <a:xfrm rot="5400000" flipH="1" flipV="1">
            <a:off x="4403626" y="2669685"/>
            <a:ext cx="825442" cy="2"/>
          </a:xfrm>
          <a:prstGeom prst="curvedConnector3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Line 20"/>
          <p:cNvSpPr>
            <a:spLocks noChangeShapeType="1"/>
          </p:cNvSpPr>
          <p:nvPr/>
        </p:nvSpPr>
        <p:spPr bwMode="auto">
          <a:xfrm>
            <a:off x="4676088" y="3080819"/>
            <a:ext cx="280987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0" name="Line 23"/>
          <p:cNvSpPr>
            <a:spLocks noChangeShapeType="1"/>
          </p:cNvSpPr>
          <p:nvPr/>
        </p:nvSpPr>
        <p:spPr bwMode="auto">
          <a:xfrm>
            <a:off x="4675853" y="2256964"/>
            <a:ext cx="280987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" name="Oval 24"/>
          <p:cNvSpPr>
            <a:spLocks noChangeArrowheads="1"/>
          </p:cNvSpPr>
          <p:nvPr/>
        </p:nvSpPr>
        <p:spPr bwMode="auto">
          <a:xfrm>
            <a:off x="4200525" y="1962150"/>
            <a:ext cx="1371600" cy="1371600"/>
          </a:xfrm>
          <a:prstGeom prst="ellipse">
            <a:avLst/>
          </a:prstGeom>
          <a:noFill/>
          <a:ln w="36720">
            <a:solidFill>
              <a:schemeClr val="accent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4840515" y="2785248"/>
                <a:ext cx="57855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|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𝑔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〉</m:t>
                      </m:r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0515" y="2785248"/>
                <a:ext cx="578555" cy="400110"/>
              </a:xfrm>
              <a:prstGeom prst="rect">
                <a:avLst/>
              </a:prstGeom>
              <a:blipFill rotWithShape="1">
                <a:blip r:embed="rId4"/>
                <a:stretch>
                  <a:fillRect b="-106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4869990" y="2058497"/>
                <a:ext cx="54938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|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𝑒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〉</m:t>
                      </m:r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9990" y="2058497"/>
                <a:ext cx="549381" cy="400110"/>
              </a:xfrm>
              <a:prstGeom prst="rect">
                <a:avLst/>
              </a:prstGeom>
              <a:blipFill rotWithShape="1">
                <a:blip r:embed="rId5"/>
                <a:stretch>
                  <a:fillRect b="-123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4387684" y="2487051"/>
                <a:ext cx="445525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GB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en-GB" sz="2000" b="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7684" y="2487051"/>
                <a:ext cx="445525" cy="40011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Straight Connector 54"/>
          <p:cNvCxnSpPr/>
          <p:nvPr/>
        </p:nvCxnSpPr>
        <p:spPr>
          <a:xfrm flipH="1">
            <a:off x="4957075" y="3264980"/>
            <a:ext cx="237893" cy="459198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4655280" y="3285300"/>
            <a:ext cx="144095" cy="438878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Oval 61"/>
          <p:cNvSpPr/>
          <p:nvPr/>
        </p:nvSpPr>
        <p:spPr bwMode="auto">
          <a:xfrm>
            <a:off x="4744085" y="2160270"/>
            <a:ext cx="152400" cy="1524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cxnSp>
        <p:nvCxnSpPr>
          <p:cNvPr id="63" name="Straight Connector 62"/>
          <p:cNvCxnSpPr/>
          <p:nvPr/>
        </p:nvCxnSpPr>
        <p:spPr>
          <a:xfrm>
            <a:off x="6277550" y="2363470"/>
            <a:ext cx="2618799" cy="0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/>
        </p:nvSpPr>
        <p:spPr>
          <a:xfrm>
            <a:off x="5983136" y="1962150"/>
            <a:ext cx="2902686" cy="151681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Freeform 64"/>
          <p:cNvSpPr/>
          <p:nvPr/>
        </p:nvSpPr>
        <p:spPr>
          <a:xfrm flipV="1">
            <a:off x="5978601" y="2719203"/>
            <a:ext cx="2881423" cy="733652"/>
          </a:xfrm>
          <a:custGeom>
            <a:avLst/>
            <a:gdLst>
              <a:gd name="connsiteX0" fmla="*/ 0 w 2881423"/>
              <a:gd name="connsiteY0" fmla="*/ 0 h 733652"/>
              <a:gd name="connsiteX1" fmla="*/ 1456660 w 2881423"/>
              <a:gd name="connsiteY1" fmla="*/ 733646 h 733652"/>
              <a:gd name="connsiteX2" fmla="*/ 2881423 w 2881423"/>
              <a:gd name="connsiteY2" fmla="*/ 10632 h 733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81423" h="733652">
                <a:moveTo>
                  <a:pt x="0" y="0"/>
                </a:moveTo>
                <a:cubicBezTo>
                  <a:pt x="488211" y="365937"/>
                  <a:pt x="976423" y="731874"/>
                  <a:pt x="1456660" y="733646"/>
                </a:cubicBezTo>
                <a:cubicBezTo>
                  <a:pt x="1936897" y="735418"/>
                  <a:pt x="2409160" y="373025"/>
                  <a:pt x="2881423" y="10632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5868719" y="2170430"/>
                <a:ext cx="612775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GB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en-GB" sz="2000" b="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719" y="2170430"/>
                <a:ext cx="612775" cy="40011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7" name="Straight Connector 66"/>
          <p:cNvCxnSpPr/>
          <p:nvPr/>
        </p:nvCxnSpPr>
        <p:spPr>
          <a:xfrm>
            <a:off x="6282498" y="2724150"/>
            <a:ext cx="2613851" cy="0"/>
          </a:xfrm>
          <a:prstGeom prst="line">
            <a:avLst/>
          </a:prstGeom>
          <a:ln w="28575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5871375" y="2519148"/>
                <a:ext cx="612775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GB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en-GB" sz="2000" b="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1375" y="2519148"/>
                <a:ext cx="612775" cy="40011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8815800" y="3295545"/>
                <a:ext cx="403765" cy="3785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𝑘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5800" y="3295545"/>
                <a:ext cx="403765" cy="37856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5574760" y="1926590"/>
                <a:ext cx="446789" cy="3785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4760" y="1926590"/>
                <a:ext cx="446789" cy="37856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" name="Group 42"/>
          <p:cNvGrpSpPr/>
          <p:nvPr/>
        </p:nvGrpSpPr>
        <p:grpSpPr>
          <a:xfrm>
            <a:off x="377159" y="2142666"/>
            <a:ext cx="3866187" cy="1273434"/>
            <a:chOff x="377159" y="1808021"/>
            <a:chExt cx="3866187" cy="127343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TextBox 73"/>
                <p:cNvSpPr txBox="1"/>
                <p:nvPr/>
              </p:nvSpPr>
              <p:spPr>
                <a:xfrm>
                  <a:off x="377159" y="1808021"/>
                  <a:ext cx="3866187" cy="4358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〉"/>
                            <m:ctrlPr>
                              <a:rPr lang="en-US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𝜓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𝑐</m:t>
                                </m:r>
                              </m:sub>
                            </m:sSub>
                          </m:e>
                        </m:d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=</m:t>
                        </m:r>
                        <m:func>
                          <m:funcPr>
                            <m:ctrlPr>
                              <a:rPr lang="en-US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cos</m:t>
                            </m:r>
                          </m:fName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𝜃</m:t>
                            </m:r>
                          </m:e>
                        </m:func>
                        <m:d>
                          <m:dPr>
                            <m:begChr m:val="|"/>
                            <m:endChr m:val="〉"/>
                            <m:ctrlPr>
                              <a:rPr lang="en-US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𝑒</m:t>
                            </m:r>
                          </m:e>
                        </m:d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  <m:func>
                          <m:funcPr>
                            <m:ctrlPr>
                              <a:rPr lang="en-US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sin</m:t>
                            </m:r>
                          </m:fName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𝜃</m:t>
                            </m:r>
                          </m:e>
                        </m:func>
                        <m:d>
                          <m:dPr>
                            <m:begChr m:val="|"/>
                            <m:endChr m:val="〉"/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e>
                        </m:d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4" name="TextBox 7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7159" y="1808021"/>
                  <a:ext cx="3866187" cy="435825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b="-19718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5" name="TextBox 74"/>
            <p:cNvSpPr txBox="1"/>
            <p:nvPr/>
          </p:nvSpPr>
          <p:spPr>
            <a:xfrm>
              <a:off x="752598" y="2731487"/>
              <a:ext cx="2914527" cy="3499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C00000"/>
                  </a:solidFill>
                </a:rPr>
                <a:t>Localized around atom</a:t>
              </a:r>
              <a:endParaRPr lang="en-GB" b="1" dirty="0">
                <a:solidFill>
                  <a:srgbClr val="C00000"/>
                </a:solidFill>
              </a:endParaRPr>
            </a:p>
          </p:txBody>
        </p:sp>
        <p:cxnSp>
          <p:nvCxnSpPr>
            <p:cNvPr id="76" name="Straight Arrow Connector 75"/>
            <p:cNvCxnSpPr/>
            <p:nvPr/>
          </p:nvCxnSpPr>
          <p:spPr>
            <a:xfrm flipV="1">
              <a:off x="3309823" y="2243846"/>
              <a:ext cx="301422" cy="406812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>
            <a:off x="6256079" y="1877694"/>
            <a:ext cx="2613851" cy="378565"/>
            <a:chOff x="6256079" y="1543049"/>
            <a:chExt cx="2613851" cy="378565"/>
          </a:xfrm>
        </p:grpSpPr>
        <p:cxnSp>
          <p:nvCxnSpPr>
            <p:cNvPr id="71" name="Straight Connector 70"/>
            <p:cNvCxnSpPr/>
            <p:nvPr/>
          </p:nvCxnSpPr>
          <p:spPr>
            <a:xfrm>
              <a:off x="6256079" y="1895473"/>
              <a:ext cx="2613851" cy="0"/>
            </a:xfrm>
            <a:prstGeom prst="line">
              <a:avLst/>
            </a:prstGeom>
            <a:ln w="28575">
              <a:solidFill>
                <a:srgbClr val="0000F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TextBox 71"/>
                <p:cNvSpPr txBox="1"/>
                <p:nvPr/>
              </p:nvSpPr>
              <p:spPr>
                <a:xfrm>
                  <a:off x="6330950" y="1543049"/>
                  <a:ext cx="612775" cy="37856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𝑐</m:t>
                            </m:r>
                          </m:sub>
                        </m:sSub>
                      </m:oMath>
                    </m:oMathPara>
                  </a14:m>
                  <a:endParaRPr lang="en-GB" sz="2000" b="0" dirty="0" smtClean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2" name="TextBox 7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30950" y="1543049"/>
                  <a:ext cx="612775" cy="378565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9" name="Content Placeholder 2"/>
          <p:cNvSpPr txBox="1">
            <a:spLocks/>
          </p:cNvSpPr>
          <p:nvPr/>
        </p:nvSpPr>
        <p:spPr>
          <a:xfrm>
            <a:off x="498156" y="933449"/>
            <a:ext cx="9069705" cy="563245"/>
          </a:xfrm>
          <a:prstGeom prst="rect">
            <a:avLst/>
          </a:prstGeom>
        </p:spPr>
        <p:txBody>
          <a:bodyPr vert="horz" lIns="100794" tIns="50397" rIns="100794" bIns="50397" rtlCol="0">
            <a:normAutofit/>
          </a:bodyPr>
          <a:lstStyle>
            <a:lvl1pPr marL="377979" indent="-377979" algn="l" defTabSz="1007943" rtl="0" eaLnBrk="1" latinLnBrk="0" hangingPunct="1">
              <a:spcBef>
                <a:spcPct val="20000"/>
              </a:spcBef>
              <a:buClr>
                <a:srgbClr val="FF0000"/>
              </a:buClr>
              <a:buSzPct val="100000"/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8954" indent="-314982" algn="l" defTabSz="1007943" rtl="0" eaLnBrk="1" latinLnBrk="0" hangingPunct="1">
              <a:spcBef>
                <a:spcPct val="20000"/>
              </a:spcBef>
              <a:buClr>
                <a:srgbClr val="FF0000"/>
              </a:buClr>
              <a:buSzPct val="100000"/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spcBef>
                <a:spcPct val="20000"/>
              </a:spcBef>
              <a:buClr>
                <a:srgbClr val="FF0000"/>
              </a:buClr>
              <a:buSzPct val="100000"/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spcBef>
                <a:spcPct val="20000"/>
              </a:spcBef>
              <a:buClr>
                <a:srgbClr val="FF0000"/>
              </a:buClr>
              <a:buSzPct val="100000"/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spcBef>
                <a:spcPct val="20000"/>
              </a:spcBef>
              <a:buClr>
                <a:srgbClr val="FF0000"/>
              </a:buClr>
              <a:buSzPct val="100000"/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00000"/>
              </a:lnSpc>
              <a:spcAft>
                <a:spcPts val="0"/>
              </a:spcAft>
            </a:pPr>
            <a:r>
              <a:rPr lang="en-GB" dirty="0" smtClean="0"/>
              <a:t>Initial work: S. John (Toronto) in 1990’s</a:t>
            </a:r>
            <a:endParaRPr lang="en-GB" dirty="0"/>
          </a:p>
        </p:txBody>
      </p:sp>
      <p:grpSp>
        <p:nvGrpSpPr>
          <p:cNvPr id="100" name="Group 99"/>
          <p:cNvGrpSpPr/>
          <p:nvPr/>
        </p:nvGrpSpPr>
        <p:grpSpPr>
          <a:xfrm>
            <a:off x="542925" y="4432333"/>
            <a:ext cx="9069705" cy="2763804"/>
            <a:chOff x="500061" y="3324225"/>
            <a:chExt cx="9069705" cy="2763804"/>
          </a:xfrm>
        </p:grpSpPr>
        <p:sp>
          <p:nvSpPr>
            <p:cNvPr id="101" name="Freeform 100"/>
            <p:cNvSpPr/>
            <p:nvPr/>
          </p:nvSpPr>
          <p:spPr>
            <a:xfrm>
              <a:off x="1333501" y="4391025"/>
              <a:ext cx="2664370" cy="1067025"/>
            </a:xfrm>
            <a:custGeom>
              <a:avLst/>
              <a:gdLst>
                <a:gd name="connsiteX0" fmla="*/ 0 w 3916714"/>
                <a:gd name="connsiteY0" fmla="*/ 1044272 h 1067025"/>
                <a:gd name="connsiteX1" fmla="*/ 371475 w 3916714"/>
                <a:gd name="connsiteY1" fmla="*/ 1015697 h 1067025"/>
                <a:gd name="connsiteX2" fmla="*/ 771525 w 3916714"/>
                <a:gd name="connsiteY2" fmla="*/ 944259 h 1067025"/>
                <a:gd name="connsiteX3" fmla="*/ 1257300 w 3916714"/>
                <a:gd name="connsiteY3" fmla="*/ 729947 h 1067025"/>
                <a:gd name="connsiteX4" fmla="*/ 1643062 w 3916714"/>
                <a:gd name="connsiteY4" fmla="*/ 458484 h 1067025"/>
                <a:gd name="connsiteX5" fmla="*/ 1885950 w 3916714"/>
                <a:gd name="connsiteY5" fmla="*/ 158447 h 1067025"/>
                <a:gd name="connsiteX6" fmla="*/ 1971675 w 3916714"/>
                <a:gd name="connsiteY6" fmla="*/ 44147 h 1067025"/>
                <a:gd name="connsiteX7" fmla="*/ 2000250 w 3916714"/>
                <a:gd name="connsiteY7" fmla="*/ 1284 h 1067025"/>
                <a:gd name="connsiteX8" fmla="*/ 2071687 w 3916714"/>
                <a:gd name="connsiteY8" fmla="*/ 87009 h 1067025"/>
                <a:gd name="connsiteX9" fmla="*/ 2243137 w 3916714"/>
                <a:gd name="connsiteY9" fmla="*/ 329897 h 1067025"/>
                <a:gd name="connsiteX10" fmla="*/ 2443162 w 3916714"/>
                <a:gd name="connsiteY10" fmla="*/ 544209 h 1067025"/>
                <a:gd name="connsiteX11" fmla="*/ 2786062 w 3916714"/>
                <a:gd name="connsiteY11" fmla="*/ 772809 h 1067025"/>
                <a:gd name="connsiteX12" fmla="*/ 3186112 w 3916714"/>
                <a:gd name="connsiteY12" fmla="*/ 944259 h 1067025"/>
                <a:gd name="connsiteX13" fmla="*/ 3886200 w 3916714"/>
                <a:gd name="connsiteY13" fmla="*/ 1058559 h 1067025"/>
                <a:gd name="connsiteX14" fmla="*/ 3800475 w 3916714"/>
                <a:gd name="connsiteY14" fmla="*/ 1058559 h 1067025"/>
                <a:gd name="connsiteX15" fmla="*/ 0 w 3916714"/>
                <a:gd name="connsiteY15" fmla="*/ 1044272 h 10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916714" h="1067025">
                  <a:moveTo>
                    <a:pt x="0" y="1044272"/>
                  </a:moveTo>
                  <a:cubicBezTo>
                    <a:pt x="121444" y="1038319"/>
                    <a:pt x="242888" y="1032366"/>
                    <a:pt x="371475" y="1015697"/>
                  </a:cubicBezTo>
                  <a:cubicBezTo>
                    <a:pt x="500063" y="999028"/>
                    <a:pt x="623888" y="991884"/>
                    <a:pt x="771525" y="944259"/>
                  </a:cubicBezTo>
                  <a:cubicBezTo>
                    <a:pt x="919162" y="896634"/>
                    <a:pt x="1112044" y="810909"/>
                    <a:pt x="1257300" y="729947"/>
                  </a:cubicBezTo>
                  <a:cubicBezTo>
                    <a:pt x="1402556" y="648984"/>
                    <a:pt x="1538287" y="553734"/>
                    <a:pt x="1643062" y="458484"/>
                  </a:cubicBezTo>
                  <a:cubicBezTo>
                    <a:pt x="1747837" y="363234"/>
                    <a:pt x="1831181" y="227503"/>
                    <a:pt x="1885950" y="158447"/>
                  </a:cubicBezTo>
                  <a:cubicBezTo>
                    <a:pt x="1940719" y="89391"/>
                    <a:pt x="1952625" y="70341"/>
                    <a:pt x="1971675" y="44147"/>
                  </a:cubicBezTo>
                  <a:cubicBezTo>
                    <a:pt x="1990725" y="17953"/>
                    <a:pt x="1983581" y="-5860"/>
                    <a:pt x="2000250" y="1284"/>
                  </a:cubicBezTo>
                  <a:cubicBezTo>
                    <a:pt x="2016919" y="8428"/>
                    <a:pt x="2031206" y="32240"/>
                    <a:pt x="2071687" y="87009"/>
                  </a:cubicBezTo>
                  <a:cubicBezTo>
                    <a:pt x="2112168" y="141778"/>
                    <a:pt x="2181224" y="253697"/>
                    <a:pt x="2243137" y="329897"/>
                  </a:cubicBezTo>
                  <a:cubicBezTo>
                    <a:pt x="2305050" y="406097"/>
                    <a:pt x="2352675" y="470390"/>
                    <a:pt x="2443162" y="544209"/>
                  </a:cubicBezTo>
                  <a:cubicBezTo>
                    <a:pt x="2533649" y="618028"/>
                    <a:pt x="2662237" y="706134"/>
                    <a:pt x="2786062" y="772809"/>
                  </a:cubicBezTo>
                  <a:cubicBezTo>
                    <a:pt x="2909887" y="839484"/>
                    <a:pt x="3002756" y="896634"/>
                    <a:pt x="3186112" y="944259"/>
                  </a:cubicBezTo>
                  <a:cubicBezTo>
                    <a:pt x="3369468" y="991884"/>
                    <a:pt x="3783806" y="1039509"/>
                    <a:pt x="3886200" y="1058559"/>
                  </a:cubicBezTo>
                  <a:cubicBezTo>
                    <a:pt x="3988594" y="1077609"/>
                    <a:pt x="3800475" y="1058559"/>
                    <a:pt x="3800475" y="1058559"/>
                  </a:cubicBezTo>
                  <a:lnTo>
                    <a:pt x="0" y="1044272"/>
                  </a:lnTo>
                  <a:close/>
                </a:path>
              </a:pathLst>
            </a:custGeom>
            <a:solidFill>
              <a:srgbClr val="FF4B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2" name="Content Placeholder 2"/>
            <p:cNvSpPr txBox="1">
              <a:spLocks/>
            </p:cNvSpPr>
            <p:nvPr/>
          </p:nvSpPr>
          <p:spPr>
            <a:xfrm>
              <a:off x="500061" y="3324225"/>
              <a:ext cx="9069705" cy="715645"/>
            </a:xfrm>
            <a:prstGeom prst="rect">
              <a:avLst/>
            </a:prstGeom>
          </p:spPr>
          <p:txBody>
            <a:bodyPr vert="horz" lIns="100794" tIns="50397" rIns="100794" bIns="50397" rtlCol="0">
              <a:normAutofit/>
            </a:bodyPr>
            <a:lstStyle>
              <a:lvl1pPr marL="377979" indent="-377979" algn="l" defTabSz="1007943" rtl="0" eaLnBrk="1" latinLnBrk="0" hangingPunct="1">
                <a:spcBef>
                  <a:spcPct val="20000"/>
                </a:spcBef>
                <a:buClr>
                  <a:srgbClr val="FF0000"/>
                </a:buClr>
                <a:buSzPct val="100000"/>
                <a:buFont typeface="Arial" pitchFamily="34" charset="0"/>
                <a:buChar char="•"/>
                <a:defRPr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818954" indent="-314982" algn="l" defTabSz="1007943" rtl="0" eaLnBrk="1" latinLnBrk="0" hangingPunct="1">
                <a:spcBef>
                  <a:spcPct val="20000"/>
                </a:spcBef>
                <a:buClr>
                  <a:srgbClr val="FF0000"/>
                </a:buClr>
                <a:buSzPct val="100000"/>
                <a:buFont typeface="Arial" pitchFamily="34" charset="0"/>
                <a:buChar char="•"/>
                <a:defRPr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59929" indent="-251986" algn="l" defTabSz="1007943" rtl="0" eaLnBrk="1" latinLnBrk="0" hangingPunct="1">
                <a:spcBef>
                  <a:spcPct val="20000"/>
                </a:spcBef>
                <a:buClr>
                  <a:srgbClr val="FF0000"/>
                </a:buClr>
                <a:buSzPct val="100000"/>
                <a:buFont typeface="Arial" pitchFamily="34" charset="0"/>
                <a:buChar char="•"/>
                <a:defRPr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763900" indent="-251986" algn="l" defTabSz="1007943" rtl="0" eaLnBrk="1" latinLnBrk="0" hangingPunct="1">
                <a:spcBef>
                  <a:spcPct val="20000"/>
                </a:spcBef>
                <a:buClr>
                  <a:srgbClr val="FF0000"/>
                </a:buClr>
                <a:buSzPct val="100000"/>
                <a:buFont typeface="Arial" pitchFamily="34" charset="0"/>
                <a:buChar char="•"/>
                <a:defRPr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267872" indent="-251986" algn="l" defTabSz="1007943" rtl="0" eaLnBrk="1" latinLnBrk="0" hangingPunct="1">
                <a:spcBef>
                  <a:spcPct val="20000"/>
                </a:spcBef>
                <a:buClr>
                  <a:srgbClr val="FF0000"/>
                </a:buClr>
                <a:buSzPct val="100000"/>
                <a:buFont typeface="Arial" pitchFamily="34" charset="0"/>
                <a:buChar char="•"/>
                <a:defRPr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771844" indent="-251986" algn="l" defTabSz="100794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275815" indent="-251986" algn="l" defTabSz="100794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779787" indent="-251986" algn="l" defTabSz="100794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283758" indent="-251986" algn="l" defTabSz="100794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lnSpc>
                  <a:spcPct val="100000"/>
                </a:lnSpc>
                <a:spcAft>
                  <a:spcPts val="0"/>
                </a:spcAft>
              </a:pPr>
              <a:r>
                <a:rPr lang="en-US" dirty="0" smtClean="0"/>
                <a:t>Atom-cavity properties:</a:t>
              </a:r>
              <a:endParaRPr lang="en-GB" dirty="0"/>
            </a:p>
          </p:txBody>
        </p:sp>
        <p:cxnSp>
          <p:nvCxnSpPr>
            <p:cNvPr id="103" name="Straight Connector 102"/>
            <p:cNvCxnSpPr/>
            <p:nvPr/>
          </p:nvCxnSpPr>
          <p:spPr>
            <a:xfrm>
              <a:off x="6277550" y="4892550"/>
              <a:ext cx="2618799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Rectangle 103"/>
            <p:cNvSpPr/>
            <p:nvPr/>
          </p:nvSpPr>
          <p:spPr>
            <a:xfrm>
              <a:off x="5983136" y="3927217"/>
              <a:ext cx="2902686" cy="172509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5" name="Freeform 104"/>
            <p:cNvSpPr/>
            <p:nvPr/>
          </p:nvSpPr>
          <p:spPr>
            <a:xfrm flipV="1">
              <a:off x="5978601" y="4892550"/>
              <a:ext cx="2881423" cy="733652"/>
            </a:xfrm>
            <a:custGeom>
              <a:avLst/>
              <a:gdLst>
                <a:gd name="connsiteX0" fmla="*/ 0 w 2881423"/>
                <a:gd name="connsiteY0" fmla="*/ 0 h 733652"/>
                <a:gd name="connsiteX1" fmla="*/ 1456660 w 2881423"/>
                <a:gd name="connsiteY1" fmla="*/ 733646 h 733652"/>
                <a:gd name="connsiteX2" fmla="*/ 2881423 w 2881423"/>
                <a:gd name="connsiteY2" fmla="*/ 10632 h 733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81423" h="733652">
                  <a:moveTo>
                    <a:pt x="0" y="0"/>
                  </a:moveTo>
                  <a:cubicBezTo>
                    <a:pt x="488211" y="365937"/>
                    <a:pt x="976423" y="731874"/>
                    <a:pt x="1456660" y="733646"/>
                  </a:cubicBezTo>
                  <a:cubicBezTo>
                    <a:pt x="1936897" y="735418"/>
                    <a:pt x="2409160" y="373025"/>
                    <a:pt x="2881423" y="10632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TextBox 105"/>
                <p:cNvSpPr txBox="1"/>
                <p:nvPr/>
              </p:nvSpPr>
              <p:spPr>
                <a:xfrm>
                  <a:off x="5858559" y="4371915"/>
                  <a:ext cx="612775" cy="40011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GB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𝑎</m:t>
                            </m:r>
                          </m:sub>
                        </m:sSub>
                      </m:oMath>
                    </m:oMathPara>
                  </a14:m>
                  <a:endParaRPr lang="en-GB" sz="2000" b="0" dirty="0" smtClean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58559" y="4371915"/>
                  <a:ext cx="612775" cy="400110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7" name="Straight Connector 106"/>
            <p:cNvCxnSpPr/>
            <p:nvPr/>
          </p:nvCxnSpPr>
          <p:spPr>
            <a:xfrm>
              <a:off x="6282498" y="4543425"/>
              <a:ext cx="2613851" cy="0"/>
            </a:xfrm>
            <a:prstGeom prst="line">
              <a:avLst/>
            </a:prstGeom>
            <a:ln w="28575"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8" name="TextBox 107"/>
                <p:cNvSpPr txBox="1"/>
                <p:nvPr/>
              </p:nvSpPr>
              <p:spPr>
                <a:xfrm>
                  <a:off x="5871375" y="4692495"/>
                  <a:ext cx="612775" cy="40011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GB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𝑏</m:t>
                            </m:r>
                          </m:sub>
                        </m:sSub>
                      </m:oMath>
                    </m:oMathPara>
                  </a14:m>
                  <a:endParaRPr lang="en-GB" sz="2000" b="0" dirty="0" smtClean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71375" y="4692495"/>
                  <a:ext cx="612775" cy="400110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9" name="TextBox 108"/>
                <p:cNvSpPr txBox="1"/>
                <p:nvPr/>
              </p:nvSpPr>
              <p:spPr>
                <a:xfrm>
                  <a:off x="8509762" y="5709464"/>
                  <a:ext cx="403765" cy="3785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/>
                          </a:rPr>
                          <m:t>𝑘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09762" y="5709464"/>
                  <a:ext cx="403765" cy="378565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0" name="TextBox 109"/>
                <p:cNvSpPr txBox="1"/>
                <p:nvPr/>
              </p:nvSpPr>
              <p:spPr>
                <a:xfrm>
                  <a:off x="5419725" y="3941505"/>
                  <a:ext cx="571118" cy="3785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9725" y="3941505"/>
                  <a:ext cx="571118" cy="378565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 b="-3226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11" name="Group 110"/>
            <p:cNvGrpSpPr/>
            <p:nvPr/>
          </p:nvGrpSpPr>
          <p:grpSpPr>
            <a:xfrm>
              <a:off x="6256079" y="3969596"/>
              <a:ext cx="2613851" cy="383333"/>
              <a:chOff x="5667381" y="4703020"/>
              <a:chExt cx="2613851" cy="383333"/>
            </a:xfrm>
          </p:grpSpPr>
          <p:cxnSp>
            <p:nvCxnSpPr>
              <p:cNvPr id="113" name="Straight Connector 112"/>
              <p:cNvCxnSpPr/>
              <p:nvPr/>
            </p:nvCxnSpPr>
            <p:spPr>
              <a:xfrm>
                <a:off x="5667381" y="5086353"/>
                <a:ext cx="2613851" cy="0"/>
              </a:xfrm>
              <a:prstGeom prst="line">
                <a:avLst/>
              </a:prstGeom>
              <a:ln w="28575">
                <a:solidFill>
                  <a:srgbClr val="0000FF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4" name="TextBox 113"/>
                  <p:cNvSpPr txBox="1"/>
                  <p:nvPr/>
                </p:nvSpPr>
                <p:spPr>
                  <a:xfrm>
                    <a:off x="5764214" y="4703020"/>
                    <a:ext cx="612775" cy="37856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GB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</m:oMath>
                      </m:oMathPara>
                    </a14:m>
                    <a:endParaRPr lang="en-GB" sz="2000" b="0" dirty="0" smtClean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5" name="TextBox 3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64214" y="4703020"/>
                    <a:ext cx="612775" cy="378565"/>
                  </a:xfrm>
                  <a:prstGeom prst="rect">
                    <a:avLst/>
                  </a:prstGeom>
                  <a:blipFill rotWithShape="1">
                    <a:blip r:embed="rId17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12" name="Oval 111"/>
            <p:cNvSpPr/>
            <p:nvPr/>
          </p:nvSpPr>
          <p:spPr>
            <a:xfrm>
              <a:off x="2548490" y="4904092"/>
              <a:ext cx="304800" cy="286585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34664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“atom-induced cavity”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873" y="1343025"/>
            <a:ext cx="9069705" cy="563245"/>
          </a:xfrm>
        </p:spPr>
        <p:txBody>
          <a:bodyPr/>
          <a:lstStyle/>
          <a:p>
            <a:r>
              <a:rPr lang="en-GB" dirty="0" smtClean="0"/>
              <a:t>Excited atom dressed by photonic “cloud” in the </a:t>
            </a:r>
            <a:r>
              <a:rPr lang="en-GB" dirty="0" err="1" smtClean="0"/>
              <a:t>bandgap</a:t>
            </a:r>
            <a:endParaRPr lang="en-GB" dirty="0"/>
          </a:p>
        </p:txBody>
      </p:sp>
      <p:sp>
        <p:nvSpPr>
          <p:cNvPr id="5" name="AutoShape 41"/>
          <p:cNvSpPr>
            <a:spLocks noChangeAspect="1" noChangeArrowheads="1" noTextEdit="1"/>
          </p:cNvSpPr>
          <p:nvPr/>
        </p:nvSpPr>
        <p:spPr bwMode="auto">
          <a:xfrm>
            <a:off x="908100" y="3601300"/>
            <a:ext cx="8208913" cy="667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Rectangle 43"/>
          <p:cNvSpPr>
            <a:spLocks noChangeArrowheads="1"/>
          </p:cNvSpPr>
          <p:nvPr/>
        </p:nvSpPr>
        <p:spPr bwMode="auto">
          <a:xfrm>
            <a:off x="1013660" y="3621917"/>
            <a:ext cx="8069541" cy="511305"/>
          </a:xfrm>
          <a:prstGeom prst="rect">
            <a:avLst/>
          </a:prstGeom>
          <a:solidFill>
            <a:srgbClr val="9BBED4"/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Oval 48"/>
          <p:cNvSpPr>
            <a:spLocks noChangeArrowheads="1"/>
          </p:cNvSpPr>
          <p:nvPr/>
        </p:nvSpPr>
        <p:spPr bwMode="auto">
          <a:xfrm>
            <a:off x="1611556" y="3724178"/>
            <a:ext cx="398323" cy="306783"/>
          </a:xfrm>
          <a:prstGeom prst="ellipse">
            <a:avLst/>
          </a:prstGeom>
          <a:solidFill>
            <a:schemeClr val="bg2"/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Freeform 45"/>
          <p:cNvSpPr>
            <a:spLocks/>
          </p:cNvSpPr>
          <p:nvPr/>
        </p:nvSpPr>
        <p:spPr bwMode="auto">
          <a:xfrm>
            <a:off x="913873" y="4133222"/>
            <a:ext cx="8169328" cy="102261"/>
          </a:xfrm>
          <a:custGeom>
            <a:avLst/>
            <a:gdLst>
              <a:gd name="T0" fmla="*/ 100 w 8200"/>
              <a:gd name="T1" fmla="*/ 0 h 100"/>
              <a:gd name="T2" fmla="*/ 0 w 8200"/>
              <a:gd name="T3" fmla="*/ 100 h 100"/>
              <a:gd name="T4" fmla="*/ 8100 w 8200"/>
              <a:gd name="T5" fmla="*/ 100 h 100"/>
              <a:gd name="T6" fmla="*/ 8200 w 8200"/>
              <a:gd name="T7" fmla="*/ 0 h 100"/>
              <a:gd name="T8" fmla="*/ 100 w 8200"/>
              <a:gd name="T9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200" h="100">
                <a:moveTo>
                  <a:pt x="100" y="0"/>
                </a:moveTo>
                <a:lnTo>
                  <a:pt x="0" y="100"/>
                </a:lnTo>
                <a:lnTo>
                  <a:pt x="8100" y="100"/>
                </a:lnTo>
                <a:lnTo>
                  <a:pt x="8200" y="0"/>
                </a:lnTo>
                <a:lnTo>
                  <a:pt x="10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Oval 46"/>
          <p:cNvSpPr>
            <a:spLocks noChangeArrowheads="1"/>
          </p:cNvSpPr>
          <p:nvPr/>
        </p:nvSpPr>
        <p:spPr bwMode="auto">
          <a:xfrm>
            <a:off x="1113447" y="3724178"/>
            <a:ext cx="398323" cy="306783"/>
          </a:xfrm>
          <a:prstGeom prst="ellipse">
            <a:avLst/>
          </a:prstGeom>
          <a:solidFill>
            <a:schemeClr val="bg2"/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Freeform 47"/>
          <p:cNvSpPr>
            <a:spLocks/>
          </p:cNvSpPr>
          <p:nvPr/>
        </p:nvSpPr>
        <p:spPr bwMode="auto">
          <a:xfrm>
            <a:off x="1118395" y="3724178"/>
            <a:ext cx="393375" cy="287815"/>
          </a:xfrm>
          <a:custGeom>
            <a:avLst/>
            <a:gdLst>
              <a:gd name="T0" fmla="*/ 195 w 395"/>
              <a:gd name="T1" fmla="*/ 0 h 282"/>
              <a:gd name="T2" fmla="*/ 0 w 395"/>
              <a:gd name="T3" fmla="*/ 118 h 282"/>
              <a:gd name="T4" fmla="*/ 95 w 395"/>
              <a:gd name="T5" fmla="*/ 100 h 282"/>
              <a:gd name="T6" fmla="*/ 295 w 395"/>
              <a:gd name="T7" fmla="*/ 250 h 282"/>
              <a:gd name="T8" fmla="*/ 290 w 395"/>
              <a:gd name="T9" fmla="*/ 282 h 282"/>
              <a:gd name="T10" fmla="*/ 395 w 395"/>
              <a:gd name="T11" fmla="*/ 150 h 282"/>
              <a:gd name="T12" fmla="*/ 195 w 395"/>
              <a:gd name="T13" fmla="*/ 0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5" h="282">
                <a:moveTo>
                  <a:pt x="195" y="0"/>
                </a:moveTo>
                <a:cubicBezTo>
                  <a:pt x="99" y="0"/>
                  <a:pt x="20" y="51"/>
                  <a:pt x="0" y="118"/>
                </a:cubicBezTo>
                <a:cubicBezTo>
                  <a:pt x="28" y="107"/>
                  <a:pt x="61" y="100"/>
                  <a:pt x="95" y="100"/>
                </a:cubicBezTo>
                <a:cubicBezTo>
                  <a:pt x="206" y="100"/>
                  <a:pt x="295" y="167"/>
                  <a:pt x="295" y="250"/>
                </a:cubicBezTo>
                <a:cubicBezTo>
                  <a:pt x="295" y="261"/>
                  <a:pt x="293" y="272"/>
                  <a:pt x="290" y="282"/>
                </a:cubicBezTo>
                <a:cubicBezTo>
                  <a:pt x="353" y="257"/>
                  <a:pt x="395" y="207"/>
                  <a:pt x="395" y="150"/>
                </a:cubicBezTo>
                <a:cubicBezTo>
                  <a:pt x="395" y="67"/>
                  <a:pt x="305" y="0"/>
                  <a:pt x="195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w="7938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Oval 50"/>
          <p:cNvSpPr>
            <a:spLocks noChangeArrowheads="1"/>
          </p:cNvSpPr>
          <p:nvPr/>
        </p:nvSpPr>
        <p:spPr bwMode="auto">
          <a:xfrm>
            <a:off x="2109666" y="3724178"/>
            <a:ext cx="398323" cy="306783"/>
          </a:xfrm>
          <a:prstGeom prst="ellipse">
            <a:avLst/>
          </a:prstGeom>
          <a:solidFill>
            <a:schemeClr val="bg2"/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Freeform 51"/>
          <p:cNvSpPr>
            <a:spLocks/>
          </p:cNvSpPr>
          <p:nvPr/>
        </p:nvSpPr>
        <p:spPr bwMode="auto">
          <a:xfrm>
            <a:off x="2114614" y="3724178"/>
            <a:ext cx="393375" cy="287815"/>
          </a:xfrm>
          <a:custGeom>
            <a:avLst/>
            <a:gdLst>
              <a:gd name="T0" fmla="*/ 195 w 395"/>
              <a:gd name="T1" fmla="*/ 0 h 282"/>
              <a:gd name="T2" fmla="*/ 0 w 395"/>
              <a:gd name="T3" fmla="*/ 118 h 282"/>
              <a:gd name="T4" fmla="*/ 95 w 395"/>
              <a:gd name="T5" fmla="*/ 100 h 282"/>
              <a:gd name="T6" fmla="*/ 295 w 395"/>
              <a:gd name="T7" fmla="*/ 250 h 282"/>
              <a:gd name="T8" fmla="*/ 290 w 395"/>
              <a:gd name="T9" fmla="*/ 282 h 282"/>
              <a:gd name="T10" fmla="*/ 395 w 395"/>
              <a:gd name="T11" fmla="*/ 150 h 282"/>
              <a:gd name="T12" fmla="*/ 195 w 395"/>
              <a:gd name="T13" fmla="*/ 0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5" h="282">
                <a:moveTo>
                  <a:pt x="195" y="0"/>
                </a:moveTo>
                <a:cubicBezTo>
                  <a:pt x="99" y="0"/>
                  <a:pt x="20" y="51"/>
                  <a:pt x="0" y="118"/>
                </a:cubicBezTo>
                <a:cubicBezTo>
                  <a:pt x="28" y="107"/>
                  <a:pt x="61" y="100"/>
                  <a:pt x="95" y="100"/>
                </a:cubicBezTo>
                <a:cubicBezTo>
                  <a:pt x="206" y="100"/>
                  <a:pt x="295" y="167"/>
                  <a:pt x="295" y="250"/>
                </a:cubicBezTo>
                <a:cubicBezTo>
                  <a:pt x="295" y="261"/>
                  <a:pt x="293" y="272"/>
                  <a:pt x="290" y="282"/>
                </a:cubicBezTo>
                <a:cubicBezTo>
                  <a:pt x="353" y="257"/>
                  <a:pt x="395" y="207"/>
                  <a:pt x="395" y="150"/>
                </a:cubicBezTo>
                <a:cubicBezTo>
                  <a:pt x="395" y="67"/>
                  <a:pt x="305" y="0"/>
                  <a:pt x="195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Oval 52"/>
          <p:cNvSpPr>
            <a:spLocks noChangeArrowheads="1"/>
          </p:cNvSpPr>
          <p:nvPr/>
        </p:nvSpPr>
        <p:spPr bwMode="auto">
          <a:xfrm>
            <a:off x="2607775" y="3724178"/>
            <a:ext cx="398323" cy="306783"/>
          </a:xfrm>
          <a:prstGeom prst="ellipse">
            <a:avLst/>
          </a:prstGeom>
          <a:solidFill>
            <a:schemeClr val="bg2"/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Freeform 53"/>
          <p:cNvSpPr>
            <a:spLocks/>
          </p:cNvSpPr>
          <p:nvPr/>
        </p:nvSpPr>
        <p:spPr bwMode="auto">
          <a:xfrm>
            <a:off x="2612724" y="3724178"/>
            <a:ext cx="393375" cy="287815"/>
          </a:xfrm>
          <a:custGeom>
            <a:avLst/>
            <a:gdLst>
              <a:gd name="T0" fmla="*/ 195 w 395"/>
              <a:gd name="T1" fmla="*/ 0 h 282"/>
              <a:gd name="T2" fmla="*/ 0 w 395"/>
              <a:gd name="T3" fmla="*/ 118 h 282"/>
              <a:gd name="T4" fmla="*/ 95 w 395"/>
              <a:gd name="T5" fmla="*/ 100 h 282"/>
              <a:gd name="T6" fmla="*/ 295 w 395"/>
              <a:gd name="T7" fmla="*/ 250 h 282"/>
              <a:gd name="T8" fmla="*/ 290 w 395"/>
              <a:gd name="T9" fmla="*/ 282 h 282"/>
              <a:gd name="T10" fmla="*/ 395 w 395"/>
              <a:gd name="T11" fmla="*/ 150 h 282"/>
              <a:gd name="T12" fmla="*/ 195 w 395"/>
              <a:gd name="T13" fmla="*/ 0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5" h="282">
                <a:moveTo>
                  <a:pt x="195" y="0"/>
                </a:moveTo>
                <a:cubicBezTo>
                  <a:pt x="99" y="0"/>
                  <a:pt x="20" y="51"/>
                  <a:pt x="0" y="118"/>
                </a:cubicBezTo>
                <a:cubicBezTo>
                  <a:pt x="28" y="107"/>
                  <a:pt x="61" y="100"/>
                  <a:pt x="95" y="100"/>
                </a:cubicBezTo>
                <a:cubicBezTo>
                  <a:pt x="206" y="100"/>
                  <a:pt x="295" y="167"/>
                  <a:pt x="295" y="250"/>
                </a:cubicBezTo>
                <a:cubicBezTo>
                  <a:pt x="295" y="261"/>
                  <a:pt x="293" y="272"/>
                  <a:pt x="290" y="282"/>
                </a:cubicBezTo>
                <a:cubicBezTo>
                  <a:pt x="352" y="257"/>
                  <a:pt x="395" y="207"/>
                  <a:pt x="395" y="150"/>
                </a:cubicBezTo>
                <a:cubicBezTo>
                  <a:pt x="395" y="67"/>
                  <a:pt x="305" y="0"/>
                  <a:pt x="195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Oval 54"/>
          <p:cNvSpPr>
            <a:spLocks noChangeArrowheads="1"/>
          </p:cNvSpPr>
          <p:nvPr/>
        </p:nvSpPr>
        <p:spPr bwMode="auto">
          <a:xfrm>
            <a:off x="3105885" y="3724178"/>
            <a:ext cx="398323" cy="306783"/>
          </a:xfrm>
          <a:prstGeom prst="ellipse">
            <a:avLst/>
          </a:prstGeom>
          <a:solidFill>
            <a:schemeClr val="bg2"/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Freeform 55"/>
          <p:cNvSpPr>
            <a:spLocks/>
          </p:cNvSpPr>
          <p:nvPr/>
        </p:nvSpPr>
        <p:spPr bwMode="auto">
          <a:xfrm>
            <a:off x="3110833" y="3724178"/>
            <a:ext cx="393375" cy="287815"/>
          </a:xfrm>
          <a:custGeom>
            <a:avLst/>
            <a:gdLst>
              <a:gd name="T0" fmla="*/ 195 w 395"/>
              <a:gd name="T1" fmla="*/ 0 h 282"/>
              <a:gd name="T2" fmla="*/ 0 w 395"/>
              <a:gd name="T3" fmla="*/ 118 h 282"/>
              <a:gd name="T4" fmla="*/ 95 w 395"/>
              <a:gd name="T5" fmla="*/ 100 h 282"/>
              <a:gd name="T6" fmla="*/ 295 w 395"/>
              <a:gd name="T7" fmla="*/ 250 h 282"/>
              <a:gd name="T8" fmla="*/ 290 w 395"/>
              <a:gd name="T9" fmla="*/ 282 h 282"/>
              <a:gd name="T10" fmla="*/ 395 w 395"/>
              <a:gd name="T11" fmla="*/ 150 h 282"/>
              <a:gd name="T12" fmla="*/ 195 w 395"/>
              <a:gd name="T13" fmla="*/ 0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5" h="282">
                <a:moveTo>
                  <a:pt x="195" y="0"/>
                </a:moveTo>
                <a:cubicBezTo>
                  <a:pt x="99" y="0"/>
                  <a:pt x="20" y="51"/>
                  <a:pt x="0" y="118"/>
                </a:cubicBezTo>
                <a:cubicBezTo>
                  <a:pt x="28" y="107"/>
                  <a:pt x="61" y="100"/>
                  <a:pt x="95" y="100"/>
                </a:cubicBezTo>
                <a:cubicBezTo>
                  <a:pt x="206" y="100"/>
                  <a:pt x="295" y="167"/>
                  <a:pt x="295" y="250"/>
                </a:cubicBezTo>
                <a:cubicBezTo>
                  <a:pt x="295" y="261"/>
                  <a:pt x="293" y="272"/>
                  <a:pt x="290" y="282"/>
                </a:cubicBezTo>
                <a:cubicBezTo>
                  <a:pt x="352" y="257"/>
                  <a:pt x="395" y="207"/>
                  <a:pt x="395" y="150"/>
                </a:cubicBezTo>
                <a:cubicBezTo>
                  <a:pt x="395" y="67"/>
                  <a:pt x="305" y="0"/>
                  <a:pt x="195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Oval 56"/>
          <p:cNvSpPr>
            <a:spLocks noChangeArrowheads="1"/>
          </p:cNvSpPr>
          <p:nvPr/>
        </p:nvSpPr>
        <p:spPr bwMode="auto">
          <a:xfrm>
            <a:off x="3603995" y="3724178"/>
            <a:ext cx="398323" cy="306783"/>
          </a:xfrm>
          <a:prstGeom prst="ellipse">
            <a:avLst/>
          </a:prstGeom>
          <a:solidFill>
            <a:schemeClr val="bg2"/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Freeform 57"/>
          <p:cNvSpPr>
            <a:spLocks/>
          </p:cNvSpPr>
          <p:nvPr/>
        </p:nvSpPr>
        <p:spPr bwMode="auto">
          <a:xfrm>
            <a:off x="3608943" y="3724178"/>
            <a:ext cx="393375" cy="287815"/>
          </a:xfrm>
          <a:custGeom>
            <a:avLst/>
            <a:gdLst>
              <a:gd name="T0" fmla="*/ 195 w 395"/>
              <a:gd name="T1" fmla="*/ 0 h 282"/>
              <a:gd name="T2" fmla="*/ 0 w 395"/>
              <a:gd name="T3" fmla="*/ 118 h 282"/>
              <a:gd name="T4" fmla="*/ 95 w 395"/>
              <a:gd name="T5" fmla="*/ 100 h 282"/>
              <a:gd name="T6" fmla="*/ 295 w 395"/>
              <a:gd name="T7" fmla="*/ 250 h 282"/>
              <a:gd name="T8" fmla="*/ 290 w 395"/>
              <a:gd name="T9" fmla="*/ 282 h 282"/>
              <a:gd name="T10" fmla="*/ 395 w 395"/>
              <a:gd name="T11" fmla="*/ 150 h 282"/>
              <a:gd name="T12" fmla="*/ 195 w 395"/>
              <a:gd name="T13" fmla="*/ 0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5" h="282">
                <a:moveTo>
                  <a:pt x="195" y="0"/>
                </a:moveTo>
                <a:cubicBezTo>
                  <a:pt x="99" y="0"/>
                  <a:pt x="20" y="51"/>
                  <a:pt x="0" y="118"/>
                </a:cubicBezTo>
                <a:cubicBezTo>
                  <a:pt x="28" y="107"/>
                  <a:pt x="61" y="100"/>
                  <a:pt x="95" y="100"/>
                </a:cubicBezTo>
                <a:cubicBezTo>
                  <a:pt x="206" y="100"/>
                  <a:pt x="295" y="167"/>
                  <a:pt x="295" y="250"/>
                </a:cubicBezTo>
                <a:cubicBezTo>
                  <a:pt x="295" y="261"/>
                  <a:pt x="293" y="272"/>
                  <a:pt x="290" y="282"/>
                </a:cubicBezTo>
                <a:cubicBezTo>
                  <a:pt x="352" y="257"/>
                  <a:pt x="395" y="207"/>
                  <a:pt x="395" y="150"/>
                </a:cubicBezTo>
                <a:cubicBezTo>
                  <a:pt x="395" y="67"/>
                  <a:pt x="305" y="0"/>
                  <a:pt x="195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" name="Oval 58"/>
          <p:cNvSpPr>
            <a:spLocks noChangeArrowheads="1"/>
          </p:cNvSpPr>
          <p:nvPr/>
        </p:nvSpPr>
        <p:spPr bwMode="auto">
          <a:xfrm>
            <a:off x="6094543" y="3724178"/>
            <a:ext cx="398323" cy="306783"/>
          </a:xfrm>
          <a:prstGeom prst="ellipse">
            <a:avLst/>
          </a:prstGeom>
          <a:solidFill>
            <a:schemeClr val="bg2"/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" name="Freeform 59"/>
          <p:cNvSpPr>
            <a:spLocks/>
          </p:cNvSpPr>
          <p:nvPr/>
        </p:nvSpPr>
        <p:spPr bwMode="auto">
          <a:xfrm>
            <a:off x="6099491" y="3724178"/>
            <a:ext cx="393375" cy="287815"/>
          </a:xfrm>
          <a:custGeom>
            <a:avLst/>
            <a:gdLst>
              <a:gd name="T0" fmla="*/ 195 w 395"/>
              <a:gd name="T1" fmla="*/ 0 h 282"/>
              <a:gd name="T2" fmla="*/ 0 w 395"/>
              <a:gd name="T3" fmla="*/ 118 h 282"/>
              <a:gd name="T4" fmla="*/ 95 w 395"/>
              <a:gd name="T5" fmla="*/ 100 h 282"/>
              <a:gd name="T6" fmla="*/ 295 w 395"/>
              <a:gd name="T7" fmla="*/ 250 h 282"/>
              <a:gd name="T8" fmla="*/ 290 w 395"/>
              <a:gd name="T9" fmla="*/ 282 h 282"/>
              <a:gd name="T10" fmla="*/ 395 w 395"/>
              <a:gd name="T11" fmla="*/ 150 h 282"/>
              <a:gd name="T12" fmla="*/ 195 w 395"/>
              <a:gd name="T13" fmla="*/ 0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5" h="282">
                <a:moveTo>
                  <a:pt x="195" y="0"/>
                </a:moveTo>
                <a:cubicBezTo>
                  <a:pt x="99" y="0"/>
                  <a:pt x="20" y="51"/>
                  <a:pt x="0" y="118"/>
                </a:cubicBezTo>
                <a:cubicBezTo>
                  <a:pt x="28" y="107"/>
                  <a:pt x="61" y="100"/>
                  <a:pt x="95" y="100"/>
                </a:cubicBezTo>
                <a:cubicBezTo>
                  <a:pt x="206" y="100"/>
                  <a:pt x="295" y="167"/>
                  <a:pt x="295" y="250"/>
                </a:cubicBezTo>
                <a:cubicBezTo>
                  <a:pt x="295" y="261"/>
                  <a:pt x="293" y="272"/>
                  <a:pt x="290" y="282"/>
                </a:cubicBezTo>
                <a:cubicBezTo>
                  <a:pt x="352" y="257"/>
                  <a:pt x="395" y="207"/>
                  <a:pt x="395" y="150"/>
                </a:cubicBezTo>
                <a:cubicBezTo>
                  <a:pt x="395" y="67"/>
                  <a:pt x="305" y="0"/>
                  <a:pt x="195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" name="Oval 60"/>
          <p:cNvSpPr>
            <a:spLocks noChangeArrowheads="1"/>
          </p:cNvSpPr>
          <p:nvPr/>
        </p:nvSpPr>
        <p:spPr bwMode="auto">
          <a:xfrm>
            <a:off x="6592653" y="3724178"/>
            <a:ext cx="398323" cy="306783"/>
          </a:xfrm>
          <a:prstGeom prst="ellipse">
            <a:avLst/>
          </a:prstGeom>
          <a:solidFill>
            <a:schemeClr val="bg2"/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2" name="Freeform 61"/>
          <p:cNvSpPr>
            <a:spLocks/>
          </p:cNvSpPr>
          <p:nvPr/>
        </p:nvSpPr>
        <p:spPr bwMode="auto">
          <a:xfrm>
            <a:off x="6597601" y="3724178"/>
            <a:ext cx="393375" cy="287815"/>
          </a:xfrm>
          <a:custGeom>
            <a:avLst/>
            <a:gdLst>
              <a:gd name="T0" fmla="*/ 195 w 395"/>
              <a:gd name="T1" fmla="*/ 0 h 282"/>
              <a:gd name="T2" fmla="*/ 0 w 395"/>
              <a:gd name="T3" fmla="*/ 118 h 282"/>
              <a:gd name="T4" fmla="*/ 95 w 395"/>
              <a:gd name="T5" fmla="*/ 100 h 282"/>
              <a:gd name="T6" fmla="*/ 295 w 395"/>
              <a:gd name="T7" fmla="*/ 250 h 282"/>
              <a:gd name="T8" fmla="*/ 290 w 395"/>
              <a:gd name="T9" fmla="*/ 282 h 282"/>
              <a:gd name="T10" fmla="*/ 395 w 395"/>
              <a:gd name="T11" fmla="*/ 150 h 282"/>
              <a:gd name="T12" fmla="*/ 195 w 395"/>
              <a:gd name="T13" fmla="*/ 0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5" h="282">
                <a:moveTo>
                  <a:pt x="195" y="0"/>
                </a:moveTo>
                <a:cubicBezTo>
                  <a:pt x="99" y="0"/>
                  <a:pt x="20" y="51"/>
                  <a:pt x="0" y="118"/>
                </a:cubicBezTo>
                <a:cubicBezTo>
                  <a:pt x="28" y="107"/>
                  <a:pt x="61" y="100"/>
                  <a:pt x="95" y="100"/>
                </a:cubicBezTo>
                <a:cubicBezTo>
                  <a:pt x="206" y="100"/>
                  <a:pt x="295" y="167"/>
                  <a:pt x="295" y="250"/>
                </a:cubicBezTo>
                <a:cubicBezTo>
                  <a:pt x="295" y="261"/>
                  <a:pt x="293" y="272"/>
                  <a:pt x="290" y="282"/>
                </a:cubicBezTo>
                <a:cubicBezTo>
                  <a:pt x="352" y="257"/>
                  <a:pt x="395" y="207"/>
                  <a:pt x="395" y="150"/>
                </a:cubicBezTo>
                <a:cubicBezTo>
                  <a:pt x="395" y="67"/>
                  <a:pt x="305" y="0"/>
                  <a:pt x="195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3" name="Oval 62"/>
          <p:cNvSpPr>
            <a:spLocks noChangeArrowheads="1"/>
          </p:cNvSpPr>
          <p:nvPr/>
        </p:nvSpPr>
        <p:spPr bwMode="auto">
          <a:xfrm>
            <a:off x="7090762" y="3724178"/>
            <a:ext cx="398323" cy="306783"/>
          </a:xfrm>
          <a:prstGeom prst="ellipse">
            <a:avLst/>
          </a:prstGeom>
          <a:solidFill>
            <a:schemeClr val="bg2"/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" name="Freeform 63"/>
          <p:cNvSpPr>
            <a:spLocks/>
          </p:cNvSpPr>
          <p:nvPr/>
        </p:nvSpPr>
        <p:spPr bwMode="auto">
          <a:xfrm>
            <a:off x="7095710" y="3724178"/>
            <a:ext cx="393375" cy="287815"/>
          </a:xfrm>
          <a:custGeom>
            <a:avLst/>
            <a:gdLst>
              <a:gd name="T0" fmla="*/ 195 w 395"/>
              <a:gd name="T1" fmla="*/ 0 h 282"/>
              <a:gd name="T2" fmla="*/ 0 w 395"/>
              <a:gd name="T3" fmla="*/ 118 h 282"/>
              <a:gd name="T4" fmla="*/ 95 w 395"/>
              <a:gd name="T5" fmla="*/ 100 h 282"/>
              <a:gd name="T6" fmla="*/ 295 w 395"/>
              <a:gd name="T7" fmla="*/ 250 h 282"/>
              <a:gd name="T8" fmla="*/ 290 w 395"/>
              <a:gd name="T9" fmla="*/ 282 h 282"/>
              <a:gd name="T10" fmla="*/ 395 w 395"/>
              <a:gd name="T11" fmla="*/ 150 h 282"/>
              <a:gd name="T12" fmla="*/ 195 w 395"/>
              <a:gd name="T13" fmla="*/ 0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5" h="282">
                <a:moveTo>
                  <a:pt x="195" y="0"/>
                </a:moveTo>
                <a:cubicBezTo>
                  <a:pt x="99" y="0"/>
                  <a:pt x="20" y="51"/>
                  <a:pt x="0" y="118"/>
                </a:cubicBezTo>
                <a:cubicBezTo>
                  <a:pt x="28" y="107"/>
                  <a:pt x="61" y="100"/>
                  <a:pt x="95" y="100"/>
                </a:cubicBezTo>
                <a:cubicBezTo>
                  <a:pt x="206" y="100"/>
                  <a:pt x="295" y="167"/>
                  <a:pt x="295" y="250"/>
                </a:cubicBezTo>
                <a:cubicBezTo>
                  <a:pt x="295" y="261"/>
                  <a:pt x="293" y="272"/>
                  <a:pt x="290" y="282"/>
                </a:cubicBezTo>
                <a:cubicBezTo>
                  <a:pt x="352" y="257"/>
                  <a:pt x="395" y="207"/>
                  <a:pt x="395" y="150"/>
                </a:cubicBezTo>
                <a:cubicBezTo>
                  <a:pt x="395" y="67"/>
                  <a:pt x="305" y="0"/>
                  <a:pt x="195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" name="Oval 64"/>
          <p:cNvSpPr>
            <a:spLocks noChangeArrowheads="1"/>
          </p:cNvSpPr>
          <p:nvPr/>
        </p:nvSpPr>
        <p:spPr bwMode="auto">
          <a:xfrm>
            <a:off x="7588872" y="3724178"/>
            <a:ext cx="398323" cy="306783"/>
          </a:xfrm>
          <a:prstGeom prst="ellipse">
            <a:avLst/>
          </a:prstGeom>
          <a:solidFill>
            <a:schemeClr val="bg2"/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6" name="Freeform 65"/>
          <p:cNvSpPr>
            <a:spLocks/>
          </p:cNvSpPr>
          <p:nvPr/>
        </p:nvSpPr>
        <p:spPr bwMode="auto">
          <a:xfrm>
            <a:off x="7593820" y="3724178"/>
            <a:ext cx="393375" cy="287815"/>
          </a:xfrm>
          <a:custGeom>
            <a:avLst/>
            <a:gdLst>
              <a:gd name="T0" fmla="*/ 195 w 395"/>
              <a:gd name="T1" fmla="*/ 0 h 282"/>
              <a:gd name="T2" fmla="*/ 0 w 395"/>
              <a:gd name="T3" fmla="*/ 118 h 282"/>
              <a:gd name="T4" fmla="*/ 95 w 395"/>
              <a:gd name="T5" fmla="*/ 100 h 282"/>
              <a:gd name="T6" fmla="*/ 295 w 395"/>
              <a:gd name="T7" fmla="*/ 250 h 282"/>
              <a:gd name="T8" fmla="*/ 290 w 395"/>
              <a:gd name="T9" fmla="*/ 282 h 282"/>
              <a:gd name="T10" fmla="*/ 395 w 395"/>
              <a:gd name="T11" fmla="*/ 150 h 282"/>
              <a:gd name="T12" fmla="*/ 195 w 395"/>
              <a:gd name="T13" fmla="*/ 0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5" h="282">
                <a:moveTo>
                  <a:pt x="195" y="0"/>
                </a:moveTo>
                <a:cubicBezTo>
                  <a:pt x="99" y="0"/>
                  <a:pt x="20" y="51"/>
                  <a:pt x="0" y="118"/>
                </a:cubicBezTo>
                <a:cubicBezTo>
                  <a:pt x="28" y="107"/>
                  <a:pt x="61" y="100"/>
                  <a:pt x="95" y="100"/>
                </a:cubicBezTo>
                <a:cubicBezTo>
                  <a:pt x="206" y="100"/>
                  <a:pt x="295" y="167"/>
                  <a:pt x="295" y="250"/>
                </a:cubicBezTo>
                <a:cubicBezTo>
                  <a:pt x="295" y="261"/>
                  <a:pt x="293" y="272"/>
                  <a:pt x="290" y="282"/>
                </a:cubicBezTo>
                <a:cubicBezTo>
                  <a:pt x="352" y="257"/>
                  <a:pt x="395" y="207"/>
                  <a:pt x="395" y="150"/>
                </a:cubicBezTo>
                <a:cubicBezTo>
                  <a:pt x="395" y="67"/>
                  <a:pt x="305" y="0"/>
                  <a:pt x="195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7" name="Oval 66"/>
          <p:cNvSpPr>
            <a:spLocks noChangeArrowheads="1"/>
          </p:cNvSpPr>
          <p:nvPr/>
        </p:nvSpPr>
        <p:spPr bwMode="auto">
          <a:xfrm>
            <a:off x="8086982" y="3724178"/>
            <a:ext cx="399147" cy="306783"/>
          </a:xfrm>
          <a:prstGeom prst="ellipse">
            <a:avLst/>
          </a:prstGeom>
          <a:solidFill>
            <a:schemeClr val="bg2"/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8" name="Freeform 67"/>
          <p:cNvSpPr>
            <a:spLocks/>
          </p:cNvSpPr>
          <p:nvPr/>
        </p:nvSpPr>
        <p:spPr bwMode="auto">
          <a:xfrm>
            <a:off x="8091930" y="3724178"/>
            <a:ext cx="394199" cy="287815"/>
          </a:xfrm>
          <a:custGeom>
            <a:avLst/>
            <a:gdLst>
              <a:gd name="T0" fmla="*/ 195 w 395"/>
              <a:gd name="T1" fmla="*/ 0 h 282"/>
              <a:gd name="T2" fmla="*/ 0 w 395"/>
              <a:gd name="T3" fmla="*/ 118 h 282"/>
              <a:gd name="T4" fmla="*/ 95 w 395"/>
              <a:gd name="T5" fmla="*/ 100 h 282"/>
              <a:gd name="T6" fmla="*/ 295 w 395"/>
              <a:gd name="T7" fmla="*/ 250 h 282"/>
              <a:gd name="T8" fmla="*/ 290 w 395"/>
              <a:gd name="T9" fmla="*/ 282 h 282"/>
              <a:gd name="T10" fmla="*/ 395 w 395"/>
              <a:gd name="T11" fmla="*/ 150 h 282"/>
              <a:gd name="T12" fmla="*/ 195 w 395"/>
              <a:gd name="T13" fmla="*/ 0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5" h="282">
                <a:moveTo>
                  <a:pt x="195" y="0"/>
                </a:moveTo>
                <a:cubicBezTo>
                  <a:pt x="99" y="0"/>
                  <a:pt x="20" y="51"/>
                  <a:pt x="0" y="118"/>
                </a:cubicBezTo>
                <a:cubicBezTo>
                  <a:pt x="28" y="107"/>
                  <a:pt x="61" y="100"/>
                  <a:pt x="95" y="100"/>
                </a:cubicBezTo>
                <a:cubicBezTo>
                  <a:pt x="206" y="100"/>
                  <a:pt x="295" y="167"/>
                  <a:pt x="295" y="250"/>
                </a:cubicBezTo>
                <a:cubicBezTo>
                  <a:pt x="295" y="261"/>
                  <a:pt x="293" y="272"/>
                  <a:pt x="290" y="282"/>
                </a:cubicBezTo>
                <a:cubicBezTo>
                  <a:pt x="352" y="257"/>
                  <a:pt x="395" y="207"/>
                  <a:pt x="395" y="150"/>
                </a:cubicBezTo>
                <a:cubicBezTo>
                  <a:pt x="395" y="67"/>
                  <a:pt x="305" y="0"/>
                  <a:pt x="195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" name="Oval 68"/>
          <p:cNvSpPr>
            <a:spLocks noChangeArrowheads="1"/>
          </p:cNvSpPr>
          <p:nvPr/>
        </p:nvSpPr>
        <p:spPr bwMode="auto">
          <a:xfrm>
            <a:off x="8585091" y="3724178"/>
            <a:ext cx="399147" cy="306783"/>
          </a:xfrm>
          <a:prstGeom prst="ellipse">
            <a:avLst/>
          </a:prstGeom>
          <a:solidFill>
            <a:schemeClr val="bg2"/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" name="Freeform 69"/>
          <p:cNvSpPr>
            <a:spLocks/>
          </p:cNvSpPr>
          <p:nvPr/>
        </p:nvSpPr>
        <p:spPr bwMode="auto">
          <a:xfrm>
            <a:off x="8590039" y="3724178"/>
            <a:ext cx="394199" cy="287815"/>
          </a:xfrm>
          <a:custGeom>
            <a:avLst/>
            <a:gdLst>
              <a:gd name="T0" fmla="*/ 195 w 395"/>
              <a:gd name="T1" fmla="*/ 0 h 282"/>
              <a:gd name="T2" fmla="*/ 0 w 395"/>
              <a:gd name="T3" fmla="*/ 118 h 282"/>
              <a:gd name="T4" fmla="*/ 95 w 395"/>
              <a:gd name="T5" fmla="*/ 100 h 282"/>
              <a:gd name="T6" fmla="*/ 295 w 395"/>
              <a:gd name="T7" fmla="*/ 250 h 282"/>
              <a:gd name="T8" fmla="*/ 290 w 395"/>
              <a:gd name="T9" fmla="*/ 282 h 282"/>
              <a:gd name="T10" fmla="*/ 395 w 395"/>
              <a:gd name="T11" fmla="*/ 150 h 282"/>
              <a:gd name="T12" fmla="*/ 195 w 395"/>
              <a:gd name="T13" fmla="*/ 0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5" h="282">
                <a:moveTo>
                  <a:pt x="195" y="0"/>
                </a:moveTo>
                <a:cubicBezTo>
                  <a:pt x="99" y="0"/>
                  <a:pt x="20" y="51"/>
                  <a:pt x="0" y="118"/>
                </a:cubicBezTo>
                <a:cubicBezTo>
                  <a:pt x="28" y="107"/>
                  <a:pt x="61" y="100"/>
                  <a:pt x="95" y="100"/>
                </a:cubicBezTo>
                <a:cubicBezTo>
                  <a:pt x="206" y="100"/>
                  <a:pt x="295" y="167"/>
                  <a:pt x="295" y="250"/>
                </a:cubicBezTo>
                <a:cubicBezTo>
                  <a:pt x="295" y="261"/>
                  <a:pt x="293" y="272"/>
                  <a:pt x="290" y="282"/>
                </a:cubicBezTo>
                <a:cubicBezTo>
                  <a:pt x="352" y="257"/>
                  <a:pt x="395" y="207"/>
                  <a:pt x="395" y="150"/>
                </a:cubicBezTo>
                <a:cubicBezTo>
                  <a:pt x="395" y="67"/>
                  <a:pt x="305" y="0"/>
                  <a:pt x="195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" name="Oval 70"/>
          <p:cNvSpPr>
            <a:spLocks noChangeArrowheads="1"/>
          </p:cNvSpPr>
          <p:nvPr/>
        </p:nvSpPr>
        <p:spPr bwMode="auto">
          <a:xfrm>
            <a:off x="4102104" y="3724178"/>
            <a:ext cx="398323" cy="306783"/>
          </a:xfrm>
          <a:prstGeom prst="ellipse">
            <a:avLst/>
          </a:prstGeom>
          <a:solidFill>
            <a:schemeClr val="bg2"/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2" name="Freeform 71"/>
          <p:cNvSpPr>
            <a:spLocks/>
          </p:cNvSpPr>
          <p:nvPr/>
        </p:nvSpPr>
        <p:spPr bwMode="auto">
          <a:xfrm>
            <a:off x="4107053" y="3724178"/>
            <a:ext cx="393375" cy="287815"/>
          </a:xfrm>
          <a:custGeom>
            <a:avLst/>
            <a:gdLst>
              <a:gd name="T0" fmla="*/ 195 w 395"/>
              <a:gd name="T1" fmla="*/ 0 h 282"/>
              <a:gd name="T2" fmla="*/ 0 w 395"/>
              <a:gd name="T3" fmla="*/ 118 h 282"/>
              <a:gd name="T4" fmla="*/ 95 w 395"/>
              <a:gd name="T5" fmla="*/ 100 h 282"/>
              <a:gd name="T6" fmla="*/ 295 w 395"/>
              <a:gd name="T7" fmla="*/ 250 h 282"/>
              <a:gd name="T8" fmla="*/ 290 w 395"/>
              <a:gd name="T9" fmla="*/ 282 h 282"/>
              <a:gd name="T10" fmla="*/ 395 w 395"/>
              <a:gd name="T11" fmla="*/ 150 h 282"/>
              <a:gd name="T12" fmla="*/ 195 w 395"/>
              <a:gd name="T13" fmla="*/ 0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5" h="282">
                <a:moveTo>
                  <a:pt x="195" y="0"/>
                </a:moveTo>
                <a:cubicBezTo>
                  <a:pt x="99" y="0"/>
                  <a:pt x="20" y="51"/>
                  <a:pt x="0" y="118"/>
                </a:cubicBezTo>
                <a:cubicBezTo>
                  <a:pt x="28" y="107"/>
                  <a:pt x="61" y="100"/>
                  <a:pt x="95" y="100"/>
                </a:cubicBezTo>
                <a:cubicBezTo>
                  <a:pt x="206" y="100"/>
                  <a:pt x="295" y="167"/>
                  <a:pt x="295" y="250"/>
                </a:cubicBezTo>
                <a:cubicBezTo>
                  <a:pt x="295" y="261"/>
                  <a:pt x="293" y="272"/>
                  <a:pt x="290" y="282"/>
                </a:cubicBezTo>
                <a:cubicBezTo>
                  <a:pt x="352" y="257"/>
                  <a:pt x="395" y="207"/>
                  <a:pt x="395" y="150"/>
                </a:cubicBezTo>
                <a:cubicBezTo>
                  <a:pt x="395" y="67"/>
                  <a:pt x="305" y="0"/>
                  <a:pt x="195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" name="Oval 72"/>
          <p:cNvSpPr>
            <a:spLocks noChangeArrowheads="1"/>
          </p:cNvSpPr>
          <p:nvPr/>
        </p:nvSpPr>
        <p:spPr bwMode="auto">
          <a:xfrm>
            <a:off x="4600214" y="3724178"/>
            <a:ext cx="398323" cy="306783"/>
          </a:xfrm>
          <a:prstGeom prst="ellipse">
            <a:avLst/>
          </a:prstGeom>
          <a:solidFill>
            <a:schemeClr val="bg2"/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4" name="Freeform 73"/>
          <p:cNvSpPr>
            <a:spLocks/>
          </p:cNvSpPr>
          <p:nvPr/>
        </p:nvSpPr>
        <p:spPr bwMode="auto">
          <a:xfrm>
            <a:off x="4605162" y="3724178"/>
            <a:ext cx="393375" cy="287815"/>
          </a:xfrm>
          <a:custGeom>
            <a:avLst/>
            <a:gdLst>
              <a:gd name="T0" fmla="*/ 195 w 395"/>
              <a:gd name="T1" fmla="*/ 0 h 282"/>
              <a:gd name="T2" fmla="*/ 0 w 395"/>
              <a:gd name="T3" fmla="*/ 118 h 282"/>
              <a:gd name="T4" fmla="*/ 95 w 395"/>
              <a:gd name="T5" fmla="*/ 100 h 282"/>
              <a:gd name="T6" fmla="*/ 295 w 395"/>
              <a:gd name="T7" fmla="*/ 250 h 282"/>
              <a:gd name="T8" fmla="*/ 290 w 395"/>
              <a:gd name="T9" fmla="*/ 282 h 282"/>
              <a:gd name="T10" fmla="*/ 395 w 395"/>
              <a:gd name="T11" fmla="*/ 150 h 282"/>
              <a:gd name="T12" fmla="*/ 195 w 395"/>
              <a:gd name="T13" fmla="*/ 0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5" h="282">
                <a:moveTo>
                  <a:pt x="195" y="0"/>
                </a:moveTo>
                <a:cubicBezTo>
                  <a:pt x="99" y="0"/>
                  <a:pt x="20" y="51"/>
                  <a:pt x="0" y="118"/>
                </a:cubicBezTo>
                <a:cubicBezTo>
                  <a:pt x="28" y="107"/>
                  <a:pt x="61" y="100"/>
                  <a:pt x="95" y="100"/>
                </a:cubicBezTo>
                <a:cubicBezTo>
                  <a:pt x="206" y="100"/>
                  <a:pt x="295" y="167"/>
                  <a:pt x="295" y="250"/>
                </a:cubicBezTo>
                <a:cubicBezTo>
                  <a:pt x="295" y="261"/>
                  <a:pt x="293" y="272"/>
                  <a:pt x="290" y="282"/>
                </a:cubicBezTo>
                <a:cubicBezTo>
                  <a:pt x="352" y="257"/>
                  <a:pt x="395" y="207"/>
                  <a:pt x="395" y="150"/>
                </a:cubicBezTo>
                <a:cubicBezTo>
                  <a:pt x="395" y="67"/>
                  <a:pt x="305" y="0"/>
                  <a:pt x="195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5" name="Oval 74"/>
          <p:cNvSpPr>
            <a:spLocks noChangeArrowheads="1"/>
          </p:cNvSpPr>
          <p:nvPr/>
        </p:nvSpPr>
        <p:spPr bwMode="auto">
          <a:xfrm>
            <a:off x="5098324" y="3724178"/>
            <a:ext cx="398323" cy="306783"/>
          </a:xfrm>
          <a:prstGeom prst="ellipse">
            <a:avLst/>
          </a:prstGeom>
          <a:solidFill>
            <a:schemeClr val="bg2"/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6" name="Freeform 75"/>
          <p:cNvSpPr>
            <a:spLocks/>
          </p:cNvSpPr>
          <p:nvPr/>
        </p:nvSpPr>
        <p:spPr bwMode="auto">
          <a:xfrm>
            <a:off x="5103272" y="3724178"/>
            <a:ext cx="393375" cy="287815"/>
          </a:xfrm>
          <a:custGeom>
            <a:avLst/>
            <a:gdLst>
              <a:gd name="T0" fmla="*/ 195 w 395"/>
              <a:gd name="T1" fmla="*/ 0 h 282"/>
              <a:gd name="T2" fmla="*/ 0 w 395"/>
              <a:gd name="T3" fmla="*/ 118 h 282"/>
              <a:gd name="T4" fmla="*/ 95 w 395"/>
              <a:gd name="T5" fmla="*/ 100 h 282"/>
              <a:gd name="T6" fmla="*/ 295 w 395"/>
              <a:gd name="T7" fmla="*/ 250 h 282"/>
              <a:gd name="T8" fmla="*/ 290 w 395"/>
              <a:gd name="T9" fmla="*/ 282 h 282"/>
              <a:gd name="T10" fmla="*/ 395 w 395"/>
              <a:gd name="T11" fmla="*/ 150 h 282"/>
              <a:gd name="T12" fmla="*/ 195 w 395"/>
              <a:gd name="T13" fmla="*/ 0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5" h="282">
                <a:moveTo>
                  <a:pt x="195" y="0"/>
                </a:moveTo>
                <a:cubicBezTo>
                  <a:pt x="99" y="0"/>
                  <a:pt x="20" y="51"/>
                  <a:pt x="0" y="118"/>
                </a:cubicBezTo>
                <a:cubicBezTo>
                  <a:pt x="28" y="107"/>
                  <a:pt x="61" y="100"/>
                  <a:pt x="95" y="100"/>
                </a:cubicBezTo>
                <a:cubicBezTo>
                  <a:pt x="206" y="100"/>
                  <a:pt x="295" y="167"/>
                  <a:pt x="295" y="250"/>
                </a:cubicBezTo>
                <a:cubicBezTo>
                  <a:pt x="295" y="261"/>
                  <a:pt x="293" y="272"/>
                  <a:pt x="290" y="282"/>
                </a:cubicBezTo>
                <a:cubicBezTo>
                  <a:pt x="352" y="257"/>
                  <a:pt x="395" y="207"/>
                  <a:pt x="395" y="150"/>
                </a:cubicBezTo>
                <a:cubicBezTo>
                  <a:pt x="395" y="67"/>
                  <a:pt x="305" y="0"/>
                  <a:pt x="195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7" name="Oval 76"/>
          <p:cNvSpPr>
            <a:spLocks noChangeArrowheads="1"/>
          </p:cNvSpPr>
          <p:nvPr/>
        </p:nvSpPr>
        <p:spPr bwMode="auto">
          <a:xfrm>
            <a:off x="5596433" y="3724178"/>
            <a:ext cx="398323" cy="306783"/>
          </a:xfrm>
          <a:prstGeom prst="ellipse">
            <a:avLst/>
          </a:prstGeom>
          <a:solidFill>
            <a:schemeClr val="bg2"/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8" name="Freeform 77"/>
          <p:cNvSpPr>
            <a:spLocks/>
          </p:cNvSpPr>
          <p:nvPr/>
        </p:nvSpPr>
        <p:spPr bwMode="auto">
          <a:xfrm>
            <a:off x="5601381" y="3724178"/>
            <a:ext cx="393375" cy="287815"/>
          </a:xfrm>
          <a:custGeom>
            <a:avLst/>
            <a:gdLst>
              <a:gd name="T0" fmla="*/ 195 w 395"/>
              <a:gd name="T1" fmla="*/ 0 h 282"/>
              <a:gd name="T2" fmla="*/ 0 w 395"/>
              <a:gd name="T3" fmla="*/ 118 h 282"/>
              <a:gd name="T4" fmla="*/ 95 w 395"/>
              <a:gd name="T5" fmla="*/ 100 h 282"/>
              <a:gd name="T6" fmla="*/ 295 w 395"/>
              <a:gd name="T7" fmla="*/ 250 h 282"/>
              <a:gd name="T8" fmla="*/ 290 w 395"/>
              <a:gd name="T9" fmla="*/ 282 h 282"/>
              <a:gd name="T10" fmla="*/ 395 w 395"/>
              <a:gd name="T11" fmla="*/ 150 h 282"/>
              <a:gd name="T12" fmla="*/ 195 w 395"/>
              <a:gd name="T13" fmla="*/ 0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5" h="282">
                <a:moveTo>
                  <a:pt x="195" y="0"/>
                </a:moveTo>
                <a:cubicBezTo>
                  <a:pt x="99" y="0"/>
                  <a:pt x="20" y="51"/>
                  <a:pt x="0" y="118"/>
                </a:cubicBezTo>
                <a:cubicBezTo>
                  <a:pt x="28" y="107"/>
                  <a:pt x="61" y="100"/>
                  <a:pt x="95" y="100"/>
                </a:cubicBezTo>
                <a:cubicBezTo>
                  <a:pt x="206" y="100"/>
                  <a:pt x="295" y="167"/>
                  <a:pt x="295" y="250"/>
                </a:cubicBezTo>
                <a:cubicBezTo>
                  <a:pt x="295" y="261"/>
                  <a:pt x="293" y="272"/>
                  <a:pt x="290" y="282"/>
                </a:cubicBezTo>
                <a:cubicBezTo>
                  <a:pt x="353" y="257"/>
                  <a:pt x="395" y="207"/>
                  <a:pt x="395" y="150"/>
                </a:cubicBezTo>
                <a:cubicBezTo>
                  <a:pt x="395" y="67"/>
                  <a:pt x="305" y="0"/>
                  <a:pt x="195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9" name="Freeform 49"/>
          <p:cNvSpPr>
            <a:spLocks/>
          </p:cNvSpPr>
          <p:nvPr/>
        </p:nvSpPr>
        <p:spPr bwMode="auto">
          <a:xfrm>
            <a:off x="1616504" y="3724178"/>
            <a:ext cx="393375" cy="287815"/>
          </a:xfrm>
          <a:custGeom>
            <a:avLst/>
            <a:gdLst>
              <a:gd name="T0" fmla="*/ 195 w 395"/>
              <a:gd name="T1" fmla="*/ 0 h 282"/>
              <a:gd name="T2" fmla="*/ 0 w 395"/>
              <a:gd name="T3" fmla="*/ 118 h 282"/>
              <a:gd name="T4" fmla="*/ 95 w 395"/>
              <a:gd name="T5" fmla="*/ 100 h 282"/>
              <a:gd name="T6" fmla="*/ 295 w 395"/>
              <a:gd name="T7" fmla="*/ 250 h 282"/>
              <a:gd name="T8" fmla="*/ 290 w 395"/>
              <a:gd name="T9" fmla="*/ 282 h 282"/>
              <a:gd name="T10" fmla="*/ 395 w 395"/>
              <a:gd name="T11" fmla="*/ 150 h 282"/>
              <a:gd name="T12" fmla="*/ 195 w 395"/>
              <a:gd name="T13" fmla="*/ 0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5" h="282">
                <a:moveTo>
                  <a:pt x="195" y="0"/>
                </a:moveTo>
                <a:cubicBezTo>
                  <a:pt x="99" y="0"/>
                  <a:pt x="20" y="51"/>
                  <a:pt x="0" y="118"/>
                </a:cubicBezTo>
                <a:cubicBezTo>
                  <a:pt x="28" y="107"/>
                  <a:pt x="61" y="100"/>
                  <a:pt x="95" y="100"/>
                </a:cubicBezTo>
                <a:cubicBezTo>
                  <a:pt x="206" y="100"/>
                  <a:pt x="295" y="167"/>
                  <a:pt x="295" y="250"/>
                </a:cubicBezTo>
                <a:cubicBezTo>
                  <a:pt x="295" y="261"/>
                  <a:pt x="293" y="272"/>
                  <a:pt x="290" y="282"/>
                </a:cubicBezTo>
                <a:cubicBezTo>
                  <a:pt x="352" y="257"/>
                  <a:pt x="395" y="207"/>
                  <a:pt x="395" y="150"/>
                </a:cubicBezTo>
                <a:cubicBezTo>
                  <a:pt x="395" y="67"/>
                  <a:pt x="305" y="0"/>
                  <a:pt x="195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0" name="Oval 39"/>
          <p:cNvSpPr/>
          <p:nvPr/>
        </p:nvSpPr>
        <p:spPr>
          <a:xfrm>
            <a:off x="4717931" y="3789917"/>
            <a:ext cx="201842" cy="19405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B050"/>
              </a:solidFill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818" y="3658870"/>
            <a:ext cx="7560707" cy="461464"/>
          </a:xfrm>
          <a:prstGeom prst="rect">
            <a:avLst/>
          </a:prstGeom>
        </p:spPr>
      </p:pic>
      <p:sp>
        <p:nvSpPr>
          <p:cNvPr id="42" name="Freeform 44"/>
          <p:cNvSpPr>
            <a:spLocks/>
          </p:cNvSpPr>
          <p:nvPr/>
        </p:nvSpPr>
        <p:spPr bwMode="auto">
          <a:xfrm>
            <a:off x="913873" y="3621917"/>
            <a:ext cx="99787" cy="613565"/>
          </a:xfrm>
          <a:custGeom>
            <a:avLst/>
            <a:gdLst>
              <a:gd name="T0" fmla="*/ 100 w 100"/>
              <a:gd name="T1" fmla="*/ 0 h 600"/>
              <a:gd name="T2" fmla="*/ 0 w 100"/>
              <a:gd name="T3" fmla="*/ 100 h 600"/>
              <a:gd name="T4" fmla="*/ 0 w 100"/>
              <a:gd name="T5" fmla="*/ 600 h 600"/>
              <a:gd name="T6" fmla="*/ 100 w 100"/>
              <a:gd name="T7" fmla="*/ 500 h 600"/>
              <a:gd name="T8" fmla="*/ 100 w 100"/>
              <a:gd name="T9" fmla="*/ 0 h 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0" h="600">
                <a:moveTo>
                  <a:pt x="100" y="0"/>
                </a:moveTo>
                <a:lnTo>
                  <a:pt x="0" y="100"/>
                </a:lnTo>
                <a:lnTo>
                  <a:pt x="0" y="600"/>
                </a:lnTo>
                <a:lnTo>
                  <a:pt x="100" y="500"/>
                </a:lnTo>
                <a:lnTo>
                  <a:pt x="100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5" name="Oval 44"/>
          <p:cNvSpPr>
            <a:spLocks noChangeAspect="1"/>
          </p:cNvSpPr>
          <p:nvPr/>
        </p:nvSpPr>
        <p:spPr>
          <a:xfrm>
            <a:off x="4714841" y="3787123"/>
            <a:ext cx="197644" cy="190500"/>
          </a:xfrm>
          <a:prstGeom prst="ellipse">
            <a:avLst/>
          </a:prstGeom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8" name="Curved Connector 47"/>
          <p:cNvCxnSpPr/>
          <p:nvPr/>
        </p:nvCxnSpPr>
        <p:spPr>
          <a:xfrm rot="5400000" flipH="1" flipV="1">
            <a:off x="4403626" y="2669685"/>
            <a:ext cx="825442" cy="2"/>
          </a:xfrm>
          <a:prstGeom prst="curvedConnector3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Line 20"/>
          <p:cNvSpPr>
            <a:spLocks noChangeShapeType="1"/>
          </p:cNvSpPr>
          <p:nvPr/>
        </p:nvSpPr>
        <p:spPr bwMode="auto">
          <a:xfrm>
            <a:off x="4676088" y="3080819"/>
            <a:ext cx="280987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0" name="Line 23"/>
          <p:cNvSpPr>
            <a:spLocks noChangeShapeType="1"/>
          </p:cNvSpPr>
          <p:nvPr/>
        </p:nvSpPr>
        <p:spPr bwMode="auto">
          <a:xfrm>
            <a:off x="4675853" y="2256964"/>
            <a:ext cx="280987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" name="Oval 24"/>
          <p:cNvSpPr>
            <a:spLocks noChangeArrowheads="1"/>
          </p:cNvSpPr>
          <p:nvPr/>
        </p:nvSpPr>
        <p:spPr bwMode="auto">
          <a:xfrm>
            <a:off x="4200525" y="1962150"/>
            <a:ext cx="1371600" cy="1371600"/>
          </a:xfrm>
          <a:prstGeom prst="ellipse">
            <a:avLst/>
          </a:prstGeom>
          <a:noFill/>
          <a:ln w="36720">
            <a:solidFill>
              <a:schemeClr val="accent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4840515" y="2785248"/>
                <a:ext cx="57855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|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𝑔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〉</m:t>
                      </m:r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0515" y="2785248"/>
                <a:ext cx="578555" cy="400110"/>
              </a:xfrm>
              <a:prstGeom prst="rect">
                <a:avLst/>
              </a:prstGeom>
              <a:blipFill rotWithShape="1">
                <a:blip r:embed="rId4"/>
                <a:stretch>
                  <a:fillRect b="-106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4869990" y="2058497"/>
                <a:ext cx="54938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|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𝑒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〉</m:t>
                      </m:r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9990" y="2058497"/>
                <a:ext cx="549381" cy="400110"/>
              </a:xfrm>
              <a:prstGeom prst="rect">
                <a:avLst/>
              </a:prstGeom>
              <a:blipFill rotWithShape="1">
                <a:blip r:embed="rId5"/>
                <a:stretch>
                  <a:fillRect b="-123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4387684" y="2487051"/>
                <a:ext cx="445525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GB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en-GB" sz="2000" b="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7684" y="2487051"/>
                <a:ext cx="445525" cy="40011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Straight Connector 54"/>
          <p:cNvCxnSpPr/>
          <p:nvPr/>
        </p:nvCxnSpPr>
        <p:spPr>
          <a:xfrm flipH="1">
            <a:off x="4957075" y="3264980"/>
            <a:ext cx="237893" cy="459198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4655280" y="3285300"/>
            <a:ext cx="144095" cy="438878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Oval 61"/>
          <p:cNvSpPr/>
          <p:nvPr/>
        </p:nvSpPr>
        <p:spPr bwMode="auto">
          <a:xfrm>
            <a:off x="4744085" y="2160270"/>
            <a:ext cx="152400" cy="1524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cxnSp>
        <p:nvCxnSpPr>
          <p:cNvPr id="63" name="Straight Connector 62"/>
          <p:cNvCxnSpPr/>
          <p:nvPr/>
        </p:nvCxnSpPr>
        <p:spPr>
          <a:xfrm>
            <a:off x="6277550" y="2363470"/>
            <a:ext cx="2618799" cy="0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/>
        </p:nvSpPr>
        <p:spPr>
          <a:xfrm>
            <a:off x="5983136" y="1962150"/>
            <a:ext cx="2902686" cy="151681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Freeform 64"/>
          <p:cNvSpPr/>
          <p:nvPr/>
        </p:nvSpPr>
        <p:spPr>
          <a:xfrm flipV="1">
            <a:off x="5978601" y="2719203"/>
            <a:ext cx="2881423" cy="733652"/>
          </a:xfrm>
          <a:custGeom>
            <a:avLst/>
            <a:gdLst>
              <a:gd name="connsiteX0" fmla="*/ 0 w 2881423"/>
              <a:gd name="connsiteY0" fmla="*/ 0 h 733652"/>
              <a:gd name="connsiteX1" fmla="*/ 1456660 w 2881423"/>
              <a:gd name="connsiteY1" fmla="*/ 733646 h 733652"/>
              <a:gd name="connsiteX2" fmla="*/ 2881423 w 2881423"/>
              <a:gd name="connsiteY2" fmla="*/ 10632 h 733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81423" h="733652">
                <a:moveTo>
                  <a:pt x="0" y="0"/>
                </a:moveTo>
                <a:cubicBezTo>
                  <a:pt x="488211" y="365937"/>
                  <a:pt x="976423" y="731874"/>
                  <a:pt x="1456660" y="733646"/>
                </a:cubicBezTo>
                <a:cubicBezTo>
                  <a:pt x="1936897" y="735418"/>
                  <a:pt x="2409160" y="373025"/>
                  <a:pt x="2881423" y="10632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5868719" y="2170430"/>
                <a:ext cx="612775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GB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en-GB" sz="2000" b="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719" y="2170430"/>
                <a:ext cx="612775" cy="40011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7" name="Straight Connector 66"/>
          <p:cNvCxnSpPr/>
          <p:nvPr/>
        </p:nvCxnSpPr>
        <p:spPr>
          <a:xfrm>
            <a:off x="6282498" y="2724150"/>
            <a:ext cx="2613851" cy="0"/>
          </a:xfrm>
          <a:prstGeom prst="line">
            <a:avLst/>
          </a:prstGeom>
          <a:ln w="28575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5871375" y="2519148"/>
                <a:ext cx="612775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GB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en-GB" sz="2000" b="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1375" y="2519148"/>
                <a:ext cx="612775" cy="40011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8815800" y="3295545"/>
                <a:ext cx="403765" cy="3785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𝑘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5800" y="3295545"/>
                <a:ext cx="403765" cy="37856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5574760" y="1926590"/>
                <a:ext cx="446789" cy="3785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4760" y="1926590"/>
                <a:ext cx="446789" cy="37856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" name="Group 42"/>
          <p:cNvGrpSpPr/>
          <p:nvPr/>
        </p:nvGrpSpPr>
        <p:grpSpPr>
          <a:xfrm>
            <a:off x="377159" y="2142666"/>
            <a:ext cx="3866187" cy="1273434"/>
            <a:chOff x="377159" y="1808021"/>
            <a:chExt cx="3866187" cy="127343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TextBox 73"/>
                <p:cNvSpPr txBox="1"/>
                <p:nvPr/>
              </p:nvSpPr>
              <p:spPr>
                <a:xfrm>
                  <a:off x="377159" y="1808021"/>
                  <a:ext cx="3866187" cy="4358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〉"/>
                            <m:ctrlPr>
                              <a:rPr lang="en-US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𝜓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𝑐</m:t>
                                </m:r>
                              </m:sub>
                            </m:sSub>
                          </m:e>
                        </m:d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=</m:t>
                        </m:r>
                        <m:func>
                          <m:funcPr>
                            <m:ctrlPr>
                              <a:rPr lang="en-US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cos</m:t>
                            </m:r>
                          </m:fName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𝜃</m:t>
                            </m:r>
                          </m:e>
                        </m:func>
                        <m:d>
                          <m:dPr>
                            <m:begChr m:val="|"/>
                            <m:endChr m:val="〉"/>
                            <m:ctrlPr>
                              <a:rPr lang="en-US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𝑒</m:t>
                            </m:r>
                          </m:e>
                        </m:d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  <m:func>
                          <m:funcPr>
                            <m:ctrlPr>
                              <a:rPr lang="en-US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sin</m:t>
                            </m:r>
                          </m:fName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𝜃</m:t>
                            </m:r>
                          </m:e>
                        </m:func>
                        <m:d>
                          <m:dPr>
                            <m:begChr m:val="|"/>
                            <m:endChr m:val="〉"/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e>
                        </m:d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4" name="TextBox 7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7159" y="1808021"/>
                  <a:ext cx="3866187" cy="435825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b="-19718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5" name="TextBox 74"/>
            <p:cNvSpPr txBox="1"/>
            <p:nvPr/>
          </p:nvSpPr>
          <p:spPr>
            <a:xfrm>
              <a:off x="752598" y="2731487"/>
              <a:ext cx="2914527" cy="3499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C00000"/>
                  </a:solidFill>
                </a:rPr>
                <a:t>Localized around atom</a:t>
              </a:r>
              <a:endParaRPr lang="en-GB" b="1" dirty="0">
                <a:solidFill>
                  <a:srgbClr val="C00000"/>
                </a:solidFill>
              </a:endParaRPr>
            </a:p>
          </p:txBody>
        </p:sp>
        <p:cxnSp>
          <p:nvCxnSpPr>
            <p:cNvPr id="76" name="Straight Arrow Connector 75"/>
            <p:cNvCxnSpPr/>
            <p:nvPr/>
          </p:nvCxnSpPr>
          <p:spPr>
            <a:xfrm flipV="1">
              <a:off x="3309823" y="2243846"/>
              <a:ext cx="301422" cy="406812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>
            <a:off x="6256079" y="1877694"/>
            <a:ext cx="2613851" cy="378565"/>
            <a:chOff x="6256079" y="1543049"/>
            <a:chExt cx="2613851" cy="378565"/>
          </a:xfrm>
        </p:grpSpPr>
        <p:cxnSp>
          <p:nvCxnSpPr>
            <p:cNvPr id="71" name="Straight Connector 70"/>
            <p:cNvCxnSpPr/>
            <p:nvPr/>
          </p:nvCxnSpPr>
          <p:spPr>
            <a:xfrm>
              <a:off x="6256079" y="1895473"/>
              <a:ext cx="2613851" cy="0"/>
            </a:xfrm>
            <a:prstGeom prst="line">
              <a:avLst/>
            </a:prstGeom>
            <a:ln w="28575">
              <a:solidFill>
                <a:srgbClr val="0000F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TextBox 71"/>
                <p:cNvSpPr txBox="1"/>
                <p:nvPr/>
              </p:nvSpPr>
              <p:spPr>
                <a:xfrm>
                  <a:off x="6330950" y="1543049"/>
                  <a:ext cx="612775" cy="37856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𝑐</m:t>
                            </m:r>
                          </m:sub>
                        </m:sSub>
                      </m:oMath>
                    </m:oMathPara>
                  </a14:m>
                  <a:endParaRPr lang="en-GB" sz="2000" b="0" dirty="0" smtClean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2" name="TextBox 7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30950" y="1543049"/>
                  <a:ext cx="612775" cy="378565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9" name="Content Placeholder 2"/>
          <p:cNvSpPr txBox="1">
            <a:spLocks/>
          </p:cNvSpPr>
          <p:nvPr/>
        </p:nvSpPr>
        <p:spPr>
          <a:xfrm>
            <a:off x="498156" y="933449"/>
            <a:ext cx="9069705" cy="563245"/>
          </a:xfrm>
          <a:prstGeom prst="rect">
            <a:avLst/>
          </a:prstGeom>
        </p:spPr>
        <p:txBody>
          <a:bodyPr vert="horz" lIns="100794" tIns="50397" rIns="100794" bIns="50397" rtlCol="0">
            <a:normAutofit/>
          </a:bodyPr>
          <a:lstStyle>
            <a:lvl1pPr marL="377979" indent="-377979" algn="l" defTabSz="1007943" rtl="0" eaLnBrk="1" latinLnBrk="0" hangingPunct="1">
              <a:spcBef>
                <a:spcPct val="20000"/>
              </a:spcBef>
              <a:buClr>
                <a:srgbClr val="FF0000"/>
              </a:buClr>
              <a:buSzPct val="100000"/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8954" indent="-314982" algn="l" defTabSz="1007943" rtl="0" eaLnBrk="1" latinLnBrk="0" hangingPunct="1">
              <a:spcBef>
                <a:spcPct val="20000"/>
              </a:spcBef>
              <a:buClr>
                <a:srgbClr val="FF0000"/>
              </a:buClr>
              <a:buSzPct val="100000"/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spcBef>
                <a:spcPct val="20000"/>
              </a:spcBef>
              <a:buClr>
                <a:srgbClr val="FF0000"/>
              </a:buClr>
              <a:buSzPct val="100000"/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spcBef>
                <a:spcPct val="20000"/>
              </a:spcBef>
              <a:buClr>
                <a:srgbClr val="FF0000"/>
              </a:buClr>
              <a:buSzPct val="100000"/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spcBef>
                <a:spcPct val="20000"/>
              </a:spcBef>
              <a:buClr>
                <a:srgbClr val="FF0000"/>
              </a:buClr>
              <a:buSzPct val="100000"/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00000"/>
              </a:lnSpc>
              <a:spcAft>
                <a:spcPts val="0"/>
              </a:spcAft>
            </a:pPr>
            <a:r>
              <a:rPr lang="en-GB" dirty="0" smtClean="0"/>
              <a:t>Initial work: S. John (Toronto) in 1990’s</a:t>
            </a:r>
            <a:endParaRPr lang="en-GB" dirty="0"/>
          </a:p>
        </p:txBody>
      </p:sp>
      <p:grpSp>
        <p:nvGrpSpPr>
          <p:cNvPr id="84" name="Group 83"/>
          <p:cNvGrpSpPr/>
          <p:nvPr/>
        </p:nvGrpSpPr>
        <p:grpSpPr>
          <a:xfrm>
            <a:off x="-59060" y="4451381"/>
            <a:ext cx="9674545" cy="2763804"/>
            <a:chOff x="-104779" y="3324225"/>
            <a:chExt cx="9674545" cy="2763804"/>
          </a:xfrm>
        </p:grpSpPr>
        <p:sp>
          <p:nvSpPr>
            <p:cNvPr id="85" name="Freeform 84"/>
            <p:cNvSpPr/>
            <p:nvPr/>
          </p:nvSpPr>
          <p:spPr>
            <a:xfrm>
              <a:off x="-104779" y="4391025"/>
              <a:ext cx="5481447" cy="1067025"/>
            </a:xfrm>
            <a:custGeom>
              <a:avLst/>
              <a:gdLst>
                <a:gd name="connsiteX0" fmla="*/ 0 w 3916714"/>
                <a:gd name="connsiteY0" fmla="*/ 1044272 h 1067025"/>
                <a:gd name="connsiteX1" fmla="*/ 371475 w 3916714"/>
                <a:gd name="connsiteY1" fmla="*/ 1015697 h 1067025"/>
                <a:gd name="connsiteX2" fmla="*/ 771525 w 3916714"/>
                <a:gd name="connsiteY2" fmla="*/ 944259 h 1067025"/>
                <a:gd name="connsiteX3" fmla="*/ 1257300 w 3916714"/>
                <a:gd name="connsiteY3" fmla="*/ 729947 h 1067025"/>
                <a:gd name="connsiteX4" fmla="*/ 1643062 w 3916714"/>
                <a:gd name="connsiteY4" fmla="*/ 458484 h 1067025"/>
                <a:gd name="connsiteX5" fmla="*/ 1885950 w 3916714"/>
                <a:gd name="connsiteY5" fmla="*/ 158447 h 1067025"/>
                <a:gd name="connsiteX6" fmla="*/ 1971675 w 3916714"/>
                <a:gd name="connsiteY6" fmla="*/ 44147 h 1067025"/>
                <a:gd name="connsiteX7" fmla="*/ 2000250 w 3916714"/>
                <a:gd name="connsiteY7" fmla="*/ 1284 h 1067025"/>
                <a:gd name="connsiteX8" fmla="*/ 2071687 w 3916714"/>
                <a:gd name="connsiteY8" fmla="*/ 87009 h 1067025"/>
                <a:gd name="connsiteX9" fmla="*/ 2243137 w 3916714"/>
                <a:gd name="connsiteY9" fmla="*/ 329897 h 1067025"/>
                <a:gd name="connsiteX10" fmla="*/ 2443162 w 3916714"/>
                <a:gd name="connsiteY10" fmla="*/ 544209 h 1067025"/>
                <a:gd name="connsiteX11" fmla="*/ 2786062 w 3916714"/>
                <a:gd name="connsiteY11" fmla="*/ 772809 h 1067025"/>
                <a:gd name="connsiteX12" fmla="*/ 3186112 w 3916714"/>
                <a:gd name="connsiteY12" fmla="*/ 944259 h 1067025"/>
                <a:gd name="connsiteX13" fmla="*/ 3886200 w 3916714"/>
                <a:gd name="connsiteY13" fmla="*/ 1058559 h 1067025"/>
                <a:gd name="connsiteX14" fmla="*/ 3800475 w 3916714"/>
                <a:gd name="connsiteY14" fmla="*/ 1058559 h 1067025"/>
                <a:gd name="connsiteX15" fmla="*/ 0 w 3916714"/>
                <a:gd name="connsiteY15" fmla="*/ 1044272 h 10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916714" h="1067025">
                  <a:moveTo>
                    <a:pt x="0" y="1044272"/>
                  </a:moveTo>
                  <a:cubicBezTo>
                    <a:pt x="121444" y="1038319"/>
                    <a:pt x="242888" y="1032366"/>
                    <a:pt x="371475" y="1015697"/>
                  </a:cubicBezTo>
                  <a:cubicBezTo>
                    <a:pt x="500063" y="999028"/>
                    <a:pt x="623888" y="991884"/>
                    <a:pt x="771525" y="944259"/>
                  </a:cubicBezTo>
                  <a:cubicBezTo>
                    <a:pt x="919162" y="896634"/>
                    <a:pt x="1112044" y="810909"/>
                    <a:pt x="1257300" y="729947"/>
                  </a:cubicBezTo>
                  <a:cubicBezTo>
                    <a:pt x="1402556" y="648984"/>
                    <a:pt x="1538287" y="553734"/>
                    <a:pt x="1643062" y="458484"/>
                  </a:cubicBezTo>
                  <a:cubicBezTo>
                    <a:pt x="1747837" y="363234"/>
                    <a:pt x="1831181" y="227503"/>
                    <a:pt x="1885950" y="158447"/>
                  </a:cubicBezTo>
                  <a:cubicBezTo>
                    <a:pt x="1940719" y="89391"/>
                    <a:pt x="1952625" y="70341"/>
                    <a:pt x="1971675" y="44147"/>
                  </a:cubicBezTo>
                  <a:cubicBezTo>
                    <a:pt x="1990725" y="17953"/>
                    <a:pt x="1983581" y="-5860"/>
                    <a:pt x="2000250" y="1284"/>
                  </a:cubicBezTo>
                  <a:cubicBezTo>
                    <a:pt x="2016919" y="8428"/>
                    <a:pt x="2031206" y="32240"/>
                    <a:pt x="2071687" y="87009"/>
                  </a:cubicBezTo>
                  <a:cubicBezTo>
                    <a:pt x="2112168" y="141778"/>
                    <a:pt x="2181224" y="253697"/>
                    <a:pt x="2243137" y="329897"/>
                  </a:cubicBezTo>
                  <a:cubicBezTo>
                    <a:pt x="2305050" y="406097"/>
                    <a:pt x="2352675" y="470390"/>
                    <a:pt x="2443162" y="544209"/>
                  </a:cubicBezTo>
                  <a:cubicBezTo>
                    <a:pt x="2533649" y="618028"/>
                    <a:pt x="2662237" y="706134"/>
                    <a:pt x="2786062" y="772809"/>
                  </a:cubicBezTo>
                  <a:cubicBezTo>
                    <a:pt x="2909887" y="839484"/>
                    <a:pt x="3002756" y="896634"/>
                    <a:pt x="3186112" y="944259"/>
                  </a:cubicBezTo>
                  <a:cubicBezTo>
                    <a:pt x="3369468" y="991884"/>
                    <a:pt x="3783806" y="1039509"/>
                    <a:pt x="3886200" y="1058559"/>
                  </a:cubicBezTo>
                  <a:cubicBezTo>
                    <a:pt x="3988594" y="1077609"/>
                    <a:pt x="3800475" y="1058559"/>
                    <a:pt x="3800475" y="1058559"/>
                  </a:cubicBezTo>
                  <a:lnTo>
                    <a:pt x="0" y="104427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6" name="Content Placeholder 2"/>
            <p:cNvSpPr txBox="1">
              <a:spLocks/>
            </p:cNvSpPr>
            <p:nvPr/>
          </p:nvSpPr>
          <p:spPr>
            <a:xfrm>
              <a:off x="500061" y="3324225"/>
              <a:ext cx="9069705" cy="715645"/>
            </a:xfrm>
            <a:prstGeom prst="rect">
              <a:avLst/>
            </a:prstGeom>
          </p:spPr>
          <p:txBody>
            <a:bodyPr vert="horz" lIns="100794" tIns="50397" rIns="100794" bIns="50397" rtlCol="0">
              <a:normAutofit/>
            </a:bodyPr>
            <a:lstStyle>
              <a:lvl1pPr marL="377979" indent="-377979" algn="l" defTabSz="1007943" rtl="0" eaLnBrk="1" latinLnBrk="0" hangingPunct="1">
                <a:spcBef>
                  <a:spcPct val="20000"/>
                </a:spcBef>
                <a:buClr>
                  <a:srgbClr val="FF0000"/>
                </a:buClr>
                <a:buSzPct val="100000"/>
                <a:buFont typeface="Arial" pitchFamily="34" charset="0"/>
                <a:buChar char="•"/>
                <a:defRPr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818954" indent="-314982" algn="l" defTabSz="1007943" rtl="0" eaLnBrk="1" latinLnBrk="0" hangingPunct="1">
                <a:spcBef>
                  <a:spcPct val="20000"/>
                </a:spcBef>
                <a:buClr>
                  <a:srgbClr val="FF0000"/>
                </a:buClr>
                <a:buSzPct val="100000"/>
                <a:buFont typeface="Arial" pitchFamily="34" charset="0"/>
                <a:buChar char="•"/>
                <a:defRPr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59929" indent="-251986" algn="l" defTabSz="1007943" rtl="0" eaLnBrk="1" latinLnBrk="0" hangingPunct="1">
                <a:spcBef>
                  <a:spcPct val="20000"/>
                </a:spcBef>
                <a:buClr>
                  <a:srgbClr val="FF0000"/>
                </a:buClr>
                <a:buSzPct val="100000"/>
                <a:buFont typeface="Arial" pitchFamily="34" charset="0"/>
                <a:buChar char="•"/>
                <a:defRPr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763900" indent="-251986" algn="l" defTabSz="1007943" rtl="0" eaLnBrk="1" latinLnBrk="0" hangingPunct="1">
                <a:spcBef>
                  <a:spcPct val="20000"/>
                </a:spcBef>
                <a:buClr>
                  <a:srgbClr val="FF0000"/>
                </a:buClr>
                <a:buSzPct val="100000"/>
                <a:buFont typeface="Arial" pitchFamily="34" charset="0"/>
                <a:buChar char="•"/>
                <a:defRPr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267872" indent="-251986" algn="l" defTabSz="1007943" rtl="0" eaLnBrk="1" latinLnBrk="0" hangingPunct="1">
                <a:spcBef>
                  <a:spcPct val="20000"/>
                </a:spcBef>
                <a:buClr>
                  <a:srgbClr val="FF0000"/>
                </a:buClr>
                <a:buSzPct val="100000"/>
                <a:buFont typeface="Arial" pitchFamily="34" charset="0"/>
                <a:buChar char="•"/>
                <a:defRPr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771844" indent="-251986" algn="l" defTabSz="100794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275815" indent="-251986" algn="l" defTabSz="100794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779787" indent="-251986" algn="l" defTabSz="100794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283758" indent="-251986" algn="l" defTabSz="100794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lnSpc>
                  <a:spcPct val="100000"/>
                </a:lnSpc>
                <a:spcAft>
                  <a:spcPts val="0"/>
                </a:spcAft>
              </a:pPr>
              <a:r>
                <a:rPr lang="en-US" dirty="0" smtClean="0"/>
                <a:t>Atom-cavity properties:</a:t>
              </a:r>
              <a:endParaRPr lang="en-GB" dirty="0"/>
            </a:p>
          </p:txBody>
        </p:sp>
        <p:cxnSp>
          <p:nvCxnSpPr>
            <p:cNvPr id="87" name="Straight Connector 86"/>
            <p:cNvCxnSpPr/>
            <p:nvPr/>
          </p:nvCxnSpPr>
          <p:spPr>
            <a:xfrm>
              <a:off x="6277550" y="4892550"/>
              <a:ext cx="2618799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Rectangle 87"/>
            <p:cNvSpPr/>
            <p:nvPr/>
          </p:nvSpPr>
          <p:spPr>
            <a:xfrm>
              <a:off x="5983136" y="3927217"/>
              <a:ext cx="2902686" cy="172509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9" name="Freeform 88"/>
            <p:cNvSpPr/>
            <p:nvPr/>
          </p:nvSpPr>
          <p:spPr>
            <a:xfrm flipV="1">
              <a:off x="5978601" y="4892550"/>
              <a:ext cx="2881423" cy="733652"/>
            </a:xfrm>
            <a:custGeom>
              <a:avLst/>
              <a:gdLst>
                <a:gd name="connsiteX0" fmla="*/ 0 w 2881423"/>
                <a:gd name="connsiteY0" fmla="*/ 0 h 733652"/>
                <a:gd name="connsiteX1" fmla="*/ 1456660 w 2881423"/>
                <a:gd name="connsiteY1" fmla="*/ 733646 h 733652"/>
                <a:gd name="connsiteX2" fmla="*/ 2881423 w 2881423"/>
                <a:gd name="connsiteY2" fmla="*/ 10632 h 733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81423" h="733652">
                  <a:moveTo>
                    <a:pt x="0" y="0"/>
                  </a:moveTo>
                  <a:cubicBezTo>
                    <a:pt x="488211" y="365937"/>
                    <a:pt x="976423" y="731874"/>
                    <a:pt x="1456660" y="733646"/>
                  </a:cubicBezTo>
                  <a:cubicBezTo>
                    <a:pt x="1936897" y="735418"/>
                    <a:pt x="2409160" y="373025"/>
                    <a:pt x="2881423" y="10632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TextBox 89"/>
                <p:cNvSpPr txBox="1"/>
                <p:nvPr/>
              </p:nvSpPr>
              <p:spPr>
                <a:xfrm>
                  <a:off x="5858559" y="4981515"/>
                  <a:ext cx="612775" cy="40011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GB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𝑎</m:t>
                            </m:r>
                          </m:sub>
                        </m:sSub>
                      </m:oMath>
                    </m:oMathPara>
                  </a14:m>
                  <a:endParaRPr lang="en-GB" sz="2000" b="0" dirty="0" smtClean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58559" y="4981515"/>
                  <a:ext cx="612775" cy="400110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1" name="Straight Connector 90"/>
            <p:cNvCxnSpPr/>
            <p:nvPr/>
          </p:nvCxnSpPr>
          <p:spPr>
            <a:xfrm>
              <a:off x="6282498" y="5153025"/>
              <a:ext cx="2613851" cy="0"/>
            </a:xfrm>
            <a:prstGeom prst="line">
              <a:avLst/>
            </a:prstGeom>
            <a:ln w="28575"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TextBox 91"/>
                <p:cNvSpPr txBox="1"/>
                <p:nvPr/>
              </p:nvSpPr>
              <p:spPr>
                <a:xfrm>
                  <a:off x="5871375" y="4692495"/>
                  <a:ext cx="612775" cy="40011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GB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𝑏</m:t>
                            </m:r>
                          </m:sub>
                        </m:sSub>
                      </m:oMath>
                    </m:oMathPara>
                  </a14:m>
                  <a:endParaRPr lang="en-GB" sz="2000" b="0" dirty="0" smtClean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71375" y="4692495"/>
                  <a:ext cx="612775" cy="400110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/>
                <p:cNvSpPr txBox="1"/>
                <p:nvPr/>
              </p:nvSpPr>
              <p:spPr>
                <a:xfrm>
                  <a:off x="8509762" y="5709464"/>
                  <a:ext cx="403765" cy="3785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/>
                          </a:rPr>
                          <m:t>𝑘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09762" y="5709464"/>
                  <a:ext cx="403765" cy="378565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/>
                <p:cNvSpPr txBox="1"/>
                <p:nvPr/>
              </p:nvSpPr>
              <p:spPr>
                <a:xfrm>
                  <a:off x="5419725" y="3941505"/>
                  <a:ext cx="571118" cy="3785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9725" y="3941505"/>
                  <a:ext cx="571118" cy="378565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 b="-3226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95" name="Group 94"/>
            <p:cNvGrpSpPr/>
            <p:nvPr/>
          </p:nvGrpSpPr>
          <p:grpSpPr>
            <a:xfrm>
              <a:off x="6256079" y="4345828"/>
              <a:ext cx="2613851" cy="383333"/>
              <a:chOff x="5667381" y="4703020"/>
              <a:chExt cx="2613851" cy="383333"/>
            </a:xfrm>
          </p:grpSpPr>
          <p:cxnSp>
            <p:nvCxnSpPr>
              <p:cNvPr id="98" name="Straight Connector 97"/>
              <p:cNvCxnSpPr/>
              <p:nvPr/>
            </p:nvCxnSpPr>
            <p:spPr>
              <a:xfrm>
                <a:off x="5667381" y="5086353"/>
                <a:ext cx="2613851" cy="0"/>
              </a:xfrm>
              <a:prstGeom prst="line">
                <a:avLst/>
              </a:prstGeom>
              <a:ln w="28575">
                <a:solidFill>
                  <a:srgbClr val="0000FF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5" name="TextBox 114"/>
                  <p:cNvSpPr txBox="1"/>
                  <p:nvPr/>
                </p:nvSpPr>
                <p:spPr>
                  <a:xfrm>
                    <a:off x="5764214" y="4703020"/>
                    <a:ext cx="612775" cy="37856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GB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</m:oMath>
                      </m:oMathPara>
                    </a14:m>
                    <a:endParaRPr lang="en-GB" sz="2000" b="0" dirty="0" smtClean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5" name="TextBox 3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64214" y="4703020"/>
                    <a:ext cx="612775" cy="378565"/>
                  </a:xfrm>
                  <a:prstGeom prst="rect">
                    <a:avLst/>
                  </a:prstGeom>
                  <a:blipFill rotWithShape="1">
                    <a:blip r:embed="rId17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96" name="Oval 95"/>
            <p:cNvSpPr/>
            <p:nvPr/>
          </p:nvSpPr>
          <p:spPr>
            <a:xfrm>
              <a:off x="2548490" y="4904092"/>
              <a:ext cx="304800" cy="286585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2178842" y="5479804"/>
              <a:ext cx="1604471" cy="3499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C00000"/>
                  </a:solidFill>
                </a:rPr>
                <a:t>Photon-like</a:t>
              </a:r>
              <a:endParaRPr lang="en-GB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116" name="Content Placeholder 2"/>
          <p:cNvSpPr txBox="1">
            <a:spLocks/>
          </p:cNvSpPr>
          <p:nvPr/>
        </p:nvSpPr>
        <p:spPr>
          <a:xfrm>
            <a:off x="523877" y="6994844"/>
            <a:ext cx="9069705" cy="715645"/>
          </a:xfrm>
          <a:prstGeom prst="rect">
            <a:avLst/>
          </a:prstGeom>
        </p:spPr>
        <p:txBody>
          <a:bodyPr vert="horz" lIns="100794" tIns="50397" rIns="100794" bIns="50397" rtlCol="0">
            <a:normAutofit/>
          </a:bodyPr>
          <a:lstStyle>
            <a:lvl1pPr marL="377979" indent="-377979" algn="l" defTabSz="1007943" rtl="0" eaLnBrk="1" latinLnBrk="0" hangingPunct="1">
              <a:spcBef>
                <a:spcPct val="20000"/>
              </a:spcBef>
              <a:buClr>
                <a:srgbClr val="FF0000"/>
              </a:buClr>
              <a:buSzPct val="100000"/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8954" indent="-314982" algn="l" defTabSz="1007943" rtl="0" eaLnBrk="1" latinLnBrk="0" hangingPunct="1">
              <a:spcBef>
                <a:spcPct val="20000"/>
              </a:spcBef>
              <a:buClr>
                <a:srgbClr val="FF0000"/>
              </a:buClr>
              <a:buSzPct val="100000"/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spcBef>
                <a:spcPct val="20000"/>
              </a:spcBef>
              <a:buClr>
                <a:srgbClr val="FF0000"/>
              </a:buClr>
              <a:buSzPct val="100000"/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spcBef>
                <a:spcPct val="20000"/>
              </a:spcBef>
              <a:buClr>
                <a:srgbClr val="FF0000"/>
              </a:buClr>
              <a:buSzPct val="100000"/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spcBef>
                <a:spcPct val="20000"/>
              </a:spcBef>
              <a:buClr>
                <a:srgbClr val="FF0000"/>
              </a:buClr>
              <a:buSzPct val="100000"/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00000"/>
              </a:lnSpc>
              <a:spcAft>
                <a:spcPts val="0"/>
              </a:spcAft>
            </a:pPr>
            <a:r>
              <a:rPr lang="en-US" dirty="0" smtClean="0"/>
              <a:t>Arbitrarily weak dielectric defect can create a cavity mode (1D)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201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ICFO – The Institute of Photonic Sciences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7925" y="4086225"/>
            <a:ext cx="3810000" cy="2202821"/>
          </a:xfrm>
        </p:spPr>
        <p:txBody>
          <a:bodyPr>
            <a:normAutofit/>
          </a:bodyPr>
          <a:lstStyle/>
          <a:p>
            <a:r>
              <a:rPr lang="en-US" dirty="0" smtClean="0"/>
              <a:t>Research themes: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36" y="3552826"/>
            <a:ext cx="5991170" cy="3883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01" y="1008205"/>
            <a:ext cx="2340721" cy="1752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416" y="1036202"/>
            <a:ext cx="2284569" cy="1449823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 flipV="1">
            <a:off x="2143125" y="1571625"/>
            <a:ext cx="685800" cy="8904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>
            <a:off x="5229592" y="1507116"/>
            <a:ext cx="4457333" cy="1740909"/>
            <a:chOff x="5229592" y="1507116"/>
            <a:chExt cx="4457333" cy="1740909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0200" y="2086481"/>
              <a:ext cx="2926725" cy="1161544"/>
            </a:xfrm>
            <a:prstGeom prst="rect">
              <a:avLst/>
            </a:prstGeom>
          </p:spPr>
        </p:pic>
        <p:cxnSp>
          <p:nvCxnSpPr>
            <p:cNvPr id="10" name="Straight Arrow Connector 9"/>
            <p:cNvCxnSpPr/>
            <p:nvPr/>
          </p:nvCxnSpPr>
          <p:spPr>
            <a:xfrm flipH="1" flipV="1">
              <a:off x="5229592" y="1780520"/>
              <a:ext cx="1378208" cy="672958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Content Placeholder 2"/>
            <p:cNvSpPr txBox="1">
              <a:spLocks/>
            </p:cNvSpPr>
            <p:nvPr/>
          </p:nvSpPr>
          <p:spPr>
            <a:xfrm>
              <a:off x="5652036" y="1507116"/>
              <a:ext cx="2708364" cy="717762"/>
            </a:xfrm>
            <a:prstGeom prst="rect">
              <a:avLst/>
            </a:prstGeom>
          </p:spPr>
          <p:txBody>
            <a:bodyPr vert="horz" lIns="100794" tIns="50397" rIns="100794" bIns="50397" rtlCol="0">
              <a:normAutofit/>
            </a:bodyPr>
            <a:lstStyle>
              <a:lvl1pPr marL="377979" indent="-377979" algn="l" defTabSz="1007943" rtl="0" eaLnBrk="1" latinLnBrk="0" hangingPunct="1">
                <a:spcBef>
                  <a:spcPct val="20000"/>
                </a:spcBef>
                <a:buClr>
                  <a:srgbClr val="FF0000"/>
                </a:buClr>
                <a:buSzPct val="100000"/>
                <a:buFont typeface="Arial" pitchFamily="34" charset="0"/>
                <a:buChar char="•"/>
                <a:defRPr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818954" indent="-314982" algn="l" defTabSz="1007943" rtl="0" eaLnBrk="1" latinLnBrk="0" hangingPunct="1">
                <a:spcBef>
                  <a:spcPct val="20000"/>
                </a:spcBef>
                <a:buClr>
                  <a:srgbClr val="FF0000"/>
                </a:buClr>
                <a:buSzPct val="100000"/>
                <a:buFont typeface="Arial" pitchFamily="34" charset="0"/>
                <a:buChar char="•"/>
                <a:defRPr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59929" indent="-251986" algn="l" defTabSz="1007943" rtl="0" eaLnBrk="1" latinLnBrk="0" hangingPunct="1">
                <a:spcBef>
                  <a:spcPct val="20000"/>
                </a:spcBef>
                <a:buClr>
                  <a:srgbClr val="FF0000"/>
                </a:buClr>
                <a:buSzPct val="100000"/>
                <a:buFont typeface="Arial" pitchFamily="34" charset="0"/>
                <a:buChar char="•"/>
                <a:defRPr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763900" indent="-251986" algn="l" defTabSz="1007943" rtl="0" eaLnBrk="1" latinLnBrk="0" hangingPunct="1">
                <a:spcBef>
                  <a:spcPct val="20000"/>
                </a:spcBef>
                <a:buClr>
                  <a:srgbClr val="FF0000"/>
                </a:buClr>
                <a:buSzPct val="100000"/>
                <a:buFont typeface="Arial" pitchFamily="34" charset="0"/>
                <a:buChar char="•"/>
                <a:defRPr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267872" indent="-251986" algn="l" defTabSz="1007943" rtl="0" eaLnBrk="1" latinLnBrk="0" hangingPunct="1">
                <a:spcBef>
                  <a:spcPct val="20000"/>
                </a:spcBef>
                <a:buClr>
                  <a:srgbClr val="FF0000"/>
                </a:buClr>
                <a:buSzPct val="100000"/>
                <a:buFont typeface="Arial" pitchFamily="34" charset="0"/>
                <a:buChar char="•"/>
                <a:defRPr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771844" indent="-251986" algn="l" defTabSz="100794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275815" indent="-251986" algn="l" defTabSz="100794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779787" indent="-251986" algn="l" defTabSz="100794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283758" indent="-251986" algn="l" defTabSz="100794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auto">
                <a:lnSpc>
                  <a:spcPct val="100000"/>
                </a:lnSpc>
                <a:spcAft>
                  <a:spcPts val="0"/>
                </a:spcAft>
                <a:buNone/>
              </a:pPr>
              <a:r>
                <a:rPr lang="en-US" dirty="0" smtClean="0"/>
                <a:t>10 minute walk</a:t>
              </a:r>
              <a:endParaRPr lang="en-US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6943725" y="4641222"/>
            <a:ext cx="2150566" cy="146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dirty="0" smtClean="0">
                <a:solidFill>
                  <a:srgbClr val="C00000"/>
                </a:solidFill>
                <a:latin typeface="+mn-lt"/>
              </a:rPr>
              <a:t>Quantum optics</a:t>
            </a:r>
          </a:p>
          <a:p>
            <a:pPr>
              <a:spcAft>
                <a:spcPts val="600"/>
              </a:spcAft>
            </a:pPr>
            <a:r>
              <a:rPr lang="en-US" sz="2000" b="1" dirty="0" err="1" smtClean="0">
                <a:solidFill>
                  <a:srgbClr val="C00000"/>
                </a:solidFill>
                <a:latin typeface="+mn-lt"/>
              </a:rPr>
              <a:t>Nanophotonics</a:t>
            </a:r>
            <a:endParaRPr lang="en-US" sz="2000" b="1" dirty="0" smtClean="0">
              <a:solidFill>
                <a:srgbClr val="C00000"/>
              </a:solidFill>
              <a:latin typeface="+mn-lt"/>
            </a:endParaRPr>
          </a:p>
          <a:p>
            <a:pPr>
              <a:spcAft>
                <a:spcPts val="600"/>
              </a:spcAft>
            </a:pPr>
            <a:r>
              <a:rPr lang="en-US" sz="2000" b="1" dirty="0" smtClean="0">
                <a:solidFill>
                  <a:srgbClr val="C00000"/>
                </a:solidFill>
                <a:latin typeface="+mn-lt"/>
              </a:rPr>
              <a:t>Nonlinear optics</a:t>
            </a:r>
          </a:p>
          <a:p>
            <a:pPr>
              <a:spcAft>
                <a:spcPts val="600"/>
              </a:spcAft>
            </a:pPr>
            <a:r>
              <a:rPr lang="en-US" sz="2000" b="1" dirty="0" smtClean="0">
                <a:solidFill>
                  <a:srgbClr val="C00000"/>
                </a:solidFill>
                <a:latin typeface="+mn-lt"/>
              </a:rPr>
              <a:t>Medical optics</a:t>
            </a:r>
            <a:endParaRPr lang="en-GB" sz="2000" b="1" dirty="0">
              <a:solidFill>
                <a:srgbClr val="C00000"/>
              </a:solidFill>
              <a:latin typeface="+mn-lt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6677" y="3300409"/>
            <a:ext cx="5462584" cy="4343408"/>
            <a:chOff x="66677" y="3300409"/>
            <a:chExt cx="5462584" cy="4343408"/>
          </a:xfrm>
        </p:grpSpPr>
        <p:sp>
          <p:nvSpPr>
            <p:cNvPr id="6" name="Oval 5"/>
            <p:cNvSpPr/>
            <p:nvPr/>
          </p:nvSpPr>
          <p:spPr>
            <a:xfrm>
              <a:off x="2281237" y="3324225"/>
              <a:ext cx="990600" cy="16002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Oval 13"/>
            <p:cNvSpPr/>
            <p:nvPr/>
          </p:nvSpPr>
          <p:spPr>
            <a:xfrm>
              <a:off x="2405061" y="6038849"/>
              <a:ext cx="990600" cy="16002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Oval 14"/>
            <p:cNvSpPr/>
            <p:nvPr/>
          </p:nvSpPr>
          <p:spPr>
            <a:xfrm>
              <a:off x="1624013" y="6043617"/>
              <a:ext cx="990600" cy="16002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Oval 16"/>
            <p:cNvSpPr/>
            <p:nvPr/>
          </p:nvSpPr>
          <p:spPr>
            <a:xfrm>
              <a:off x="66677" y="3300409"/>
              <a:ext cx="990600" cy="16002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Oval 17"/>
            <p:cNvSpPr/>
            <p:nvPr/>
          </p:nvSpPr>
          <p:spPr>
            <a:xfrm>
              <a:off x="4538661" y="4652961"/>
              <a:ext cx="990600" cy="16002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val 18"/>
            <p:cNvSpPr/>
            <p:nvPr/>
          </p:nvSpPr>
          <p:spPr>
            <a:xfrm>
              <a:off x="3128965" y="4652961"/>
              <a:ext cx="990600" cy="16002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477647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Long-range interactions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873" y="1008380"/>
            <a:ext cx="9069705" cy="1553845"/>
          </a:xfrm>
        </p:spPr>
        <p:txBody>
          <a:bodyPr>
            <a:normAutofit/>
          </a:bodyPr>
          <a:lstStyle/>
          <a:p>
            <a:r>
              <a:rPr lang="en-US" dirty="0" smtClean="0"/>
              <a:t>Photonic cloud has all the same functionality as a </a:t>
            </a:r>
            <a:r>
              <a:rPr lang="en-US" i="1" dirty="0" smtClean="0">
                <a:solidFill>
                  <a:srgbClr val="FF0000"/>
                </a:solidFill>
              </a:rPr>
              <a:t>real</a:t>
            </a:r>
            <a:r>
              <a:rPr lang="en-US" dirty="0" smtClean="0"/>
              <a:t> cavity of the same size</a:t>
            </a:r>
          </a:p>
          <a:p>
            <a:pPr lvl="1"/>
            <a:r>
              <a:rPr lang="en-US" dirty="0" smtClean="0"/>
              <a:t>But centered around the atom, and follows it around!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00061" y="3705225"/>
            <a:ext cx="9069705" cy="1145069"/>
            <a:chOff x="500061" y="3422972"/>
            <a:chExt cx="9069705" cy="1145069"/>
          </a:xfrm>
        </p:grpSpPr>
        <p:sp>
          <p:nvSpPr>
            <p:cNvPr id="31" name="Content Placeholder 2"/>
            <p:cNvSpPr txBox="1">
              <a:spLocks/>
            </p:cNvSpPr>
            <p:nvPr/>
          </p:nvSpPr>
          <p:spPr>
            <a:xfrm>
              <a:off x="500061" y="3422972"/>
              <a:ext cx="9069705" cy="1096645"/>
            </a:xfrm>
            <a:prstGeom prst="rect">
              <a:avLst/>
            </a:prstGeom>
          </p:spPr>
          <p:txBody>
            <a:bodyPr vert="horz" lIns="100794" tIns="50397" rIns="100794" bIns="50397" rtlCol="0">
              <a:normAutofit/>
            </a:bodyPr>
            <a:lstStyle>
              <a:lvl1pPr marL="377979" indent="-377979" algn="l" defTabSz="1007943" rtl="0" eaLnBrk="1" latinLnBrk="0" hangingPunct="1">
                <a:spcBef>
                  <a:spcPct val="20000"/>
                </a:spcBef>
                <a:buClr>
                  <a:srgbClr val="00B0F0"/>
                </a:buClr>
                <a:buSzPct val="100000"/>
                <a:buFont typeface="Arial" pitchFamily="34" charset="0"/>
                <a:buChar char="•"/>
                <a:defRPr sz="26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818954" indent="-314982" algn="l" defTabSz="1007943" rtl="0" eaLnBrk="1" latinLnBrk="0" hangingPunct="1">
                <a:spcBef>
                  <a:spcPct val="20000"/>
                </a:spcBef>
                <a:buClr>
                  <a:srgbClr val="00B0F0"/>
                </a:buClr>
                <a:buSzPct val="100000"/>
                <a:buFont typeface="Arial" pitchFamily="34" charset="0"/>
                <a:buChar char="•"/>
                <a:defRPr sz="26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2pPr>
              <a:lvl3pPr marL="1259929" indent="-251986" algn="l" defTabSz="1007943" rtl="0" eaLnBrk="1" latinLnBrk="0" hangingPunct="1">
                <a:spcBef>
                  <a:spcPct val="20000"/>
                </a:spcBef>
                <a:buClr>
                  <a:srgbClr val="00B0F0"/>
                </a:buClr>
                <a:buSzPct val="100000"/>
                <a:buFont typeface="Arial" pitchFamily="34" charset="0"/>
                <a:buChar char="•"/>
                <a:defRPr sz="26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3pPr>
              <a:lvl4pPr marL="1763900" indent="-251986" algn="l" defTabSz="1007943" rtl="0" eaLnBrk="1" latinLnBrk="0" hangingPunct="1">
                <a:spcBef>
                  <a:spcPct val="20000"/>
                </a:spcBef>
                <a:buClr>
                  <a:srgbClr val="00B0F0"/>
                </a:buClr>
                <a:buSzPct val="100000"/>
                <a:buFont typeface="Arial" pitchFamily="34" charset="0"/>
                <a:buChar char="•"/>
                <a:defRPr sz="26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4pPr>
              <a:lvl5pPr marL="2267872" indent="-251986" algn="l" defTabSz="1007943" rtl="0" eaLnBrk="1" latinLnBrk="0" hangingPunct="1">
                <a:spcBef>
                  <a:spcPct val="20000"/>
                </a:spcBef>
                <a:buClr>
                  <a:srgbClr val="00B0F0"/>
                </a:buClr>
                <a:buSzPct val="100000"/>
                <a:buFont typeface="Arial" pitchFamily="34" charset="0"/>
                <a:buChar char="•"/>
                <a:defRPr sz="26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2771844" indent="-251986" algn="l" defTabSz="100794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275815" indent="-251986" algn="l" defTabSz="100794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779787" indent="-251986" algn="l" defTabSz="100794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283758" indent="-251986" algn="l" defTabSz="100794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lnSpc>
                  <a:spcPct val="100000"/>
                </a:lnSpc>
                <a:spcAft>
                  <a:spcPts val="0"/>
                </a:spcAft>
                <a:buClr>
                  <a:srgbClr val="FF0000"/>
                </a:buClr>
              </a:pPr>
              <a:r>
                <a:rPr lang="en-US" i="1" dirty="0" smtClean="0">
                  <a:solidFill>
                    <a:srgbClr val="FF0000"/>
                  </a:solidFill>
                </a:rPr>
                <a:t>Long-range</a:t>
              </a:r>
              <a:r>
                <a:rPr lang="en-US" dirty="0" smtClean="0">
                  <a:solidFill>
                    <a:schemeClr val="tx1"/>
                  </a:solidFill>
                </a:rPr>
                <a:t> dipole-dipole interactions</a:t>
              </a:r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1147765" y="4061620"/>
              <a:ext cx="7391184" cy="506421"/>
              <a:chOff x="2066925" y="4456908"/>
              <a:chExt cx="7391184" cy="50642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TextBox 31"/>
                  <p:cNvSpPr txBox="1"/>
                  <p:nvPr/>
                </p:nvSpPr>
                <p:spPr>
                  <a:xfrm>
                    <a:off x="2066925" y="4467225"/>
                    <a:ext cx="4224041" cy="470706"/>
                  </a:xfrm>
                  <a:prstGeom prst="rect">
                    <a:avLst/>
                  </a:prstGeom>
                  <a:noFill/>
                  <a:ln>
                    <a:solidFill>
                      <a:srgbClr val="FF0000"/>
                    </a:solidFill>
                  </a:ln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𝐻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eff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≈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𝑈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sSubSup>
                            <m:sSubSup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𝑒𝑔</m:t>
                              </m:r>
                            </m:sub>
                            <m:sup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𝑔𝑒</m:t>
                              </m:r>
                            </m:sub>
                            <m:sup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h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.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𝑐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.</m:t>
                          </m:r>
                        </m:oMath>
                      </m:oMathPara>
                    </a14:m>
                    <a:endParaRPr lang="en-GB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2" name="TextBox 3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66925" y="4467225"/>
                    <a:ext cx="4224041" cy="470706"/>
                  </a:xfrm>
                  <a:prstGeom prst="rect">
                    <a:avLst/>
                  </a:prstGeom>
                  <a:blipFill rotWithShape="1">
                    <a:blip r:embed="rId2"/>
                    <a:stretch>
                      <a:fillRect b="-6329"/>
                    </a:stretch>
                  </a:blipFill>
                  <a:ln>
                    <a:solidFill>
                      <a:srgbClr val="FF0000"/>
                    </a:solidFill>
                  </a:ln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TextBox 32"/>
                  <p:cNvSpPr txBox="1"/>
                  <p:nvPr/>
                </p:nvSpPr>
                <p:spPr>
                  <a:xfrm>
                    <a:off x="6545773" y="4456908"/>
                    <a:ext cx="2912336" cy="50642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f>
                          <m:f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𝑈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max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𝜋</m:t>
                            </m:r>
                          </m:den>
                        </m:f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∼10</m:t>
                        </m:r>
                      </m:oMath>
                    </a14:m>
                    <a:r>
                      <a:rPr lang="en-GB" sz="2000" dirty="0" smtClean="0">
                        <a:solidFill>
                          <a:schemeClr val="tx1"/>
                        </a:solidFill>
                      </a:rPr>
                      <a:t> GHz for </a:t>
                    </a:r>
                    <a14:m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𝐿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∼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𝜆</m:t>
                        </m:r>
                      </m:oMath>
                    </a14:m>
                    <a:endParaRPr lang="en-GB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3" name="TextBox 3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45773" y="4456908"/>
                    <a:ext cx="2912336" cy="506421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 b="-7229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37" name="Group 36"/>
          <p:cNvGrpSpPr/>
          <p:nvPr/>
        </p:nvGrpSpPr>
        <p:grpSpPr>
          <a:xfrm>
            <a:off x="500061" y="5210169"/>
            <a:ext cx="9069705" cy="1096645"/>
            <a:chOff x="500061" y="6194748"/>
            <a:chExt cx="9069705" cy="1096645"/>
          </a:xfrm>
        </p:grpSpPr>
        <p:sp>
          <p:nvSpPr>
            <p:cNvPr id="34" name="Content Placeholder 2"/>
            <p:cNvSpPr txBox="1">
              <a:spLocks/>
            </p:cNvSpPr>
            <p:nvPr/>
          </p:nvSpPr>
          <p:spPr>
            <a:xfrm>
              <a:off x="500061" y="6194748"/>
              <a:ext cx="9069705" cy="1096645"/>
            </a:xfrm>
            <a:prstGeom prst="rect">
              <a:avLst/>
            </a:prstGeom>
          </p:spPr>
          <p:txBody>
            <a:bodyPr vert="horz" lIns="100794" tIns="50397" rIns="100794" bIns="50397" rtlCol="0">
              <a:normAutofit/>
            </a:bodyPr>
            <a:lstStyle>
              <a:lvl1pPr marL="377979" indent="-377979" algn="l" defTabSz="1007943" rtl="0" eaLnBrk="1" latinLnBrk="0" hangingPunct="1">
                <a:spcBef>
                  <a:spcPct val="20000"/>
                </a:spcBef>
                <a:buClr>
                  <a:srgbClr val="00B0F0"/>
                </a:buClr>
                <a:buSzPct val="100000"/>
                <a:buFont typeface="Arial" pitchFamily="34" charset="0"/>
                <a:buChar char="•"/>
                <a:defRPr sz="26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818954" indent="-314982" algn="l" defTabSz="1007943" rtl="0" eaLnBrk="1" latinLnBrk="0" hangingPunct="1">
                <a:spcBef>
                  <a:spcPct val="20000"/>
                </a:spcBef>
                <a:buClr>
                  <a:srgbClr val="00B0F0"/>
                </a:buClr>
                <a:buSzPct val="100000"/>
                <a:buFont typeface="Arial" pitchFamily="34" charset="0"/>
                <a:buChar char="•"/>
                <a:defRPr sz="26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2pPr>
              <a:lvl3pPr marL="1259929" indent="-251986" algn="l" defTabSz="1007943" rtl="0" eaLnBrk="1" latinLnBrk="0" hangingPunct="1">
                <a:spcBef>
                  <a:spcPct val="20000"/>
                </a:spcBef>
                <a:buClr>
                  <a:srgbClr val="00B0F0"/>
                </a:buClr>
                <a:buSzPct val="100000"/>
                <a:buFont typeface="Arial" pitchFamily="34" charset="0"/>
                <a:buChar char="•"/>
                <a:defRPr sz="26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3pPr>
              <a:lvl4pPr marL="1763900" indent="-251986" algn="l" defTabSz="1007943" rtl="0" eaLnBrk="1" latinLnBrk="0" hangingPunct="1">
                <a:spcBef>
                  <a:spcPct val="20000"/>
                </a:spcBef>
                <a:buClr>
                  <a:srgbClr val="00B0F0"/>
                </a:buClr>
                <a:buSzPct val="100000"/>
                <a:buFont typeface="Arial" pitchFamily="34" charset="0"/>
                <a:buChar char="•"/>
                <a:defRPr sz="26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4pPr>
              <a:lvl5pPr marL="2267872" indent="-251986" algn="l" defTabSz="1007943" rtl="0" eaLnBrk="1" latinLnBrk="0" hangingPunct="1">
                <a:spcBef>
                  <a:spcPct val="20000"/>
                </a:spcBef>
                <a:buClr>
                  <a:srgbClr val="00B0F0"/>
                </a:buClr>
                <a:buSzPct val="100000"/>
                <a:buFont typeface="Arial" pitchFamily="34" charset="0"/>
                <a:buChar char="•"/>
                <a:defRPr sz="26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2771844" indent="-251986" algn="l" defTabSz="100794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275815" indent="-251986" algn="l" defTabSz="100794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779787" indent="-251986" algn="l" defTabSz="100794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283758" indent="-251986" algn="l" defTabSz="100794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lnSpc>
                  <a:spcPct val="100000"/>
                </a:lnSpc>
                <a:spcAft>
                  <a:spcPts val="0"/>
                </a:spcAft>
                <a:buClr>
                  <a:srgbClr val="FF0000"/>
                </a:buClr>
              </a:pPr>
              <a:r>
                <a:rPr lang="en-US" dirty="0" smtClean="0">
                  <a:solidFill>
                    <a:schemeClr val="tx1"/>
                  </a:solidFill>
                </a:rPr>
                <a:t>Same loss mechanisms as a real cavity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/>
                <p:cNvSpPr txBox="1"/>
                <p:nvPr/>
              </p:nvSpPr>
              <p:spPr>
                <a:xfrm>
                  <a:off x="3505205" y="6666236"/>
                  <a:ext cx="3146502" cy="60465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𝐶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∼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f>
                        <m:f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𝜆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𝐿</m:t>
                          </m:r>
                        </m:den>
                      </m:f>
                    </m:oMath>
                  </a14:m>
                  <a:r>
                    <a:rPr lang="en-GB" sz="2400" dirty="0" smtClean="0">
                      <a:solidFill>
                        <a:schemeClr val="tx1"/>
                      </a:solidFill>
                    </a:rPr>
                    <a:t>  for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𝑄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/>
                        </a:rPr>
                        <m:t>∼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</m:oMath>
                  </a14:m>
                  <a:endParaRPr lang="en-GB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05205" y="6666236"/>
                  <a:ext cx="3146502" cy="604653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9091"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0" name="AutoShape 41"/>
          <p:cNvSpPr>
            <a:spLocks noChangeAspect="1" noChangeArrowheads="1" noTextEdit="1"/>
          </p:cNvSpPr>
          <p:nvPr/>
        </p:nvSpPr>
        <p:spPr bwMode="auto">
          <a:xfrm>
            <a:off x="958900" y="2562225"/>
            <a:ext cx="8208913" cy="667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" name="Rectangle 43"/>
          <p:cNvSpPr>
            <a:spLocks noChangeArrowheads="1"/>
          </p:cNvSpPr>
          <p:nvPr/>
        </p:nvSpPr>
        <p:spPr bwMode="auto">
          <a:xfrm>
            <a:off x="1064460" y="2582842"/>
            <a:ext cx="8069541" cy="511305"/>
          </a:xfrm>
          <a:prstGeom prst="rect">
            <a:avLst/>
          </a:prstGeom>
          <a:solidFill>
            <a:srgbClr val="9BBED4"/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2" name="Oval 48"/>
          <p:cNvSpPr>
            <a:spLocks noChangeArrowheads="1"/>
          </p:cNvSpPr>
          <p:nvPr/>
        </p:nvSpPr>
        <p:spPr bwMode="auto">
          <a:xfrm>
            <a:off x="1662356" y="2685103"/>
            <a:ext cx="398323" cy="306783"/>
          </a:xfrm>
          <a:prstGeom prst="ellipse">
            <a:avLst/>
          </a:prstGeom>
          <a:solidFill>
            <a:schemeClr val="bg2"/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3" name="Freeform 45"/>
          <p:cNvSpPr>
            <a:spLocks/>
          </p:cNvSpPr>
          <p:nvPr/>
        </p:nvSpPr>
        <p:spPr bwMode="auto">
          <a:xfrm>
            <a:off x="964673" y="3094147"/>
            <a:ext cx="8169328" cy="102261"/>
          </a:xfrm>
          <a:custGeom>
            <a:avLst/>
            <a:gdLst>
              <a:gd name="T0" fmla="*/ 100 w 8200"/>
              <a:gd name="T1" fmla="*/ 0 h 100"/>
              <a:gd name="T2" fmla="*/ 0 w 8200"/>
              <a:gd name="T3" fmla="*/ 100 h 100"/>
              <a:gd name="T4" fmla="*/ 8100 w 8200"/>
              <a:gd name="T5" fmla="*/ 100 h 100"/>
              <a:gd name="T6" fmla="*/ 8200 w 8200"/>
              <a:gd name="T7" fmla="*/ 0 h 100"/>
              <a:gd name="T8" fmla="*/ 100 w 8200"/>
              <a:gd name="T9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200" h="100">
                <a:moveTo>
                  <a:pt x="100" y="0"/>
                </a:moveTo>
                <a:lnTo>
                  <a:pt x="0" y="100"/>
                </a:lnTo>
                <a:lnTo>
                  <a:pt x="8100" y="100"/>
                </a:lnTo>
                <a:lnTo>
                  <a:pt x="8200" y="0"/>
                </a:lnTo>
                <a:lnTo>
                  <a:pt x="10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4" name="Oval 46"/>
          <p:cNvSpPr>
            <a:spLocks noChangeArrowheads="1"/>
          </p:cNvSpPr>
          <p:nvPr/>
        </p:nvSpPr>
        <p:spPr bwMode="auto">
          <a:xfrm>
            <a:off x="1164247" y="2685103"/>
            <a:ext cx="398323" cy="306783"/>
          </a:xfrm>
          <a:prstGeom prst="ellipse">
            <a:avLst/>
          </a:prstGeom>
          <a:solidFill>
            <a:schemeClr val="bg2"/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5" name="Freeform 47"/>
          <p:cNvSpPr>
            <a:spLocks/>
          </p:cNvSpPr>
          <p:nvPr/>
        </p:nvSpPr>
        <p:spPr bwMode="auto">
          <a:xfrm>
            <a:off x="1169195" y="2685103"/>
            <a:ext cx="393375" cy="287815"/>
          </a:xfrm>
          <a:custGeom>
            <a:avLst/>
            <a:gdLst>
              <a:gd name="T0" fmla="*/ 195 w 395"/>
              <a:gd name="T1" fmla="*/ 0 h 282"/>
              <a:gd name="T2" fmla="*/ 0 w 395"/>
              <a:gd name="T3" fmla="*/ 118 h 282"/>
              <a:gd name="T4" fmla="*/ 95 w 395"/>
              <a:gd name="T5" fmla="*/ 100 h 282"/>
              <a:gd name="T6" fmla="*/ 295 w 395"/>
              <a:gd name="T7" fmla="*/ 250 h 282"/>
              <a:gd name="T8" fmla="*/ 290 w 395"/>
              <a:gd name="T9" fmla="*/ 282 h 282"/>
              <a:gd name="T10" fmla="*/ 395 w 395"/>
              <a:gd name="T11" fmla="*/ 150 h 282"/>
              <a:gd name="T12" fmla="*/ 195 w 395"/>
              <a:gd name="T13" fmla="*/ 0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5" h="282">
                <a:moveTo>
                  <a:pt x="195" y="0"/>
                </a:moveTo>
                <a:cubicBezTo>
                  <a:pt x="99" y="0"/>
                  <a:pt x="20" y="51"/>
                  <a:pt x="0" y="118"/>
                </a:cubicBezTo>
                <a:cubicBezTo>
                  <a:pt x="28" y="107"/>
                  <a:pt x="61" y="100"/>
                  <a:pt x="95" y="100"/>
                </a:cubicBezTo>
                <a:cubicBezTo>
                  <a:pt x="206" y="100"/>
                  <a:pt x="295" y="167"/>
                  <a:pt x="295" y="250"/>
                </a:cubicBezTo>
                <a:cubicBezTo>
                  <a:pt x="295" y="261"/>
                  <a:pt x="293" y="272"/>
                  <a:pt x="290" y="282"/>
                </a:cubicBezTo>
                <a:cubicBezTo>
                  <a:pt x="353" y="257"/>
                  <a:pt x="395" y="207"/>
                  <a:pt x="395" y="150"/>
                </a:cubicBezTo>
                <a:cubicBezTo>
                  <a:pt x="395" y="67"/>
                  <a:pt x="305" y="0"/>
                  <a:pt x="195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w="7938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6" name="Oval 50"/>
          <p:cNvSpPr>
            <a:spLocks noChangeArrowheads="1"/>
          </p:cNvSpPr>
          <p:nvPr/>
        </p:nvSpPr>
        <p:spPr bwMode="auto">
          <a:xfrm>
            <a:off x="2160466" y="2685103"/>
            <a:ext cx="398323" cy="306783"/>
          </a:xfrm>
          <a:prstGeom prst="ellipse">
            <a:avLst/>
          </a:prstGeom>
          <a:solidFill>
            <a:schemeClr val="bg2"/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7" name="Freeform 51"/>
          <p:cNvSpPr>
            <a:spLocks/>
          </p:cNvSpPr>
          <p:nvPr/>
        </p:nvSpPr>
        <p:spPr bwMode="auto">
          <a:xfrm>
            <a:off x="2165414" y="2685103"/>
            <a:ext cx="393375" cy="287815"/>
          </a:xfrm>
          <a:custGeom>
            <a:avLst/>
            <a:gdLst>
              <a:gd name="T0" fmla="*/ 195 w 395"/>
              <a:gd name="T1" fmla="*/ 0 h 282"/>
              <a:gd name="T2" fmla="*/ 0 w 395"/>
              <a:gd name="T3" fmla="*/ 118 h 282"/>
              <a:gd name="T4" fmla="*/ 95 w 395"/>
              <a:gd name="T5" fmla="*/ 100 h 282"/>
              <a:gd name="T6" fmla="*/ 295 w 395"/>
              <a:gd name="T7" fmla="*/ 250 h 282"/>
              <a:gd name="T8" fmla="*/ 290 w 395"/>
              <a:gd name="T9" fmla="*/ 282 h 282"/>
              <a:gd name="T10" fmla="*/ 395 w 395"/>
              <a:gd name="T11" fmla="*/ 150 h 282"/>
              <a:gd name="T12" fmla="*/ 195 w 395"/>
              <a:gd name="T13" fmla="*/ 0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5" h="282">
                <a:moveTo>
                  <a:pt x="195" y="0"/>
                </a:moveTo>
                <a:cubicBezTo>
                  <a:pt x="99" y="0"/>
                  <a:pt x="20" y="51"/>
                  <a:pt x="0" y="118"/>
                </a:cubicBezTo>
                <a:cubicBezTo>
                  <a:pt x="28" y="107"/>
                  <a:pt x="61" y="100"/>
                  <a:pt x="95" y="100"/>
                </a:cubicBezTo>
                <a:cubicBezTo>
                  <a:pt x="206" y="100"/>
                  <a:pt x="295" y="167"/>
                  <a:pt x="295" y="250"/>
                </a:cubicBezTo>
                <a:cubicBezTo>
                  <a:pt x="295" y="261"/>
                  <a:pt x="293" y="272"/>
                  <a:pt x="290" y="282"/>
                </a:cubicBezTo>
                <a:cubicBezTo>
                  <a:pt x="353" y="257"/>
                  <a:pt x="395" y="207"/>
                  <a:pt x="395" y="150"/>
                </a:cubicBezTo>
                <a:cubicBezTo>
                  <a:pt x="395" y="67"/>
                  <a:pt x="305" y="0"/>
                  <a:pt x="195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8" name="Oval 52"/>
          <p:cNvSpPr>
            <a:spLocks noChangeArrowheads="1"/>
          </p:cNvSpPr>
          <p:nvPr/>
        </p:nvSpPr>
        <p:spPr bwMode="auto">
          <a:xfrm>
            <a:off x="2658575" y="2685103"/>
            <a:ext cx="398323" cy="306783"/>
          </a:xfrm>
          <a:prstGeom prst="ellipse">
            <a:avLst/>
          </a:prstGeom>
          <a:solidFill>
            <a:schemeClr val="bg2"/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9" name="Freeform 53"/>
          <p:cNvSpPr>
            <a:spLocks/>
          </p:cNvSpPr>
          <p:nvPr/>
        </p:nvSpPr>
        <p:spPr bwMode="auto">
          <a:xfrm>
            <a:off x="2663524" y="2685103"/>
            <a:ext cx="393375" cy="287815"/>
          </a:xfrm>
          <a:custGeom>
            <a:avLst/>
            <a:gdLst>
              <a:gd name="T0" fmla="*/ 195 w 395"/>
              <a:gd name="T1" fmla="*/ 0 h 282"/>
              <a:gd name="T2" fmla="*/ 0 w 395"/>
              <a:gd name="T3" fmla="*/ 118 h 282"/>
              <a:gd name="T4" fmla="*/ 95 w 395"/>
              <a:gd name="T5" fmla="*/ 100 h 282"/>
              <a:gd name="T6" fmla="*/ 295 w 395"/>
              <a:gd name="T7" fmla="*/ 250 h 282"/>
              <a:gd name="T8" fmla="*/ 290 w 395"/>
              <a:gd name="T9" fmla="*/ 282 h 282"/>
              <a:gd name="T10" fmla="*/ 395 w 395"/>
              <a:gd name="T11" fmla="*/ 150 h 282"/>
              <a:gd name="T12" fmla="*/ 195 w 395"/>
              <a:gd name="T13" fmla="*/ 0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5" h="282">
                <a:moveTo>
                  <a:pt x="195" y="0"/>
                </a:moveTo>
                <a:cubicBezTo>
                  <a:pt x="99" y="0"/>
                  <a:pt x="20" y="51"/>
                  <a:pt x="0" y="118"/>
                </a:cubicBezTo>
                <a:cubicBezTo>
                  <a:pt x="28" y="107"/>
                  <a:pt x="61" y="100"/>
                  <a:pt x="95" y="100"/>
                </a:cubicBezTo>
                <a:cubicBezTo>
                  <a:pt x="206" y="100"/>
                  <a:pt x="295" y="167"/>
                  <a:pt x="295" y="250"/>
                </a:cubicBezTo>
                <a:cubicBezTo>
                  <a:pt x="295" y="261"/>
                  <a:pt x="293" y="272"/>
                  <a:pt x="290" y="282"/>
                </a:cubicBezTo>
                <a:cubicBezTo>
                  <a:pt x="352" y="257"/>
                  <a:pt x="395" y="207"/>
                  <a:pt x="395" y="150"/>
                </a:cubicBezTo>
                <a:cubicBezTo>
                  <a:pt x="395" y="67"/>
                  <a:pt x="305" y="0"/>
                  <a:pt x="195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0" name="Oval 54"/>
          <p:cNvSpPr>
            <a:spLocks noChangeArrowheads="1"/>
          </p:cNvSpPr>
          <p:nvPr/>
        </p:nvSpPr>
        <p:spPr bwMode="auto">
          <a:xfrm>
            <a:off x="3156685" y="2685103"/>
            <a:ext cx="398323" cy="306783"/>
          </a:xfrm>
          <a:prstGeom prst="ellipse">
            <a:avLst/>
          </a:prstGeom>
          <a:solidFill>
            <a:schemeClr val="bg2"/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1" name="Freeform 55"/>
          <p:cNvSpPr>
            <a:spLocks/>
          </p:cNvSpPr>
          <p:nvPr/>
        </p:nvSpPr>
        <p:spPr bwMode="auto">
          <a:xfrm>
            <a:off x="3161633" y="2685103"/>
            <a:ext cx="393375" cy="287815"/>
          </a:xfrm>
          <a:custGeom>
            <a:avLst/>
            <a:gdLst>
              <a:gd name="T0" fmla="*/ 195 w 395"/>
              <a:gd name="T1" fmla="*/ 0 h 282"/>
              <a:gd name="T2" fmla="*/ 0 w 395"/>
              <a:gd name="T3" fmla="*/ 118 h 282"/>
              <a:gd name="T4" fmla="*/ 95 w 395"/>
              <a:gd name="T5" fmla="*/ 100 h 282"/>
              <a:gd name="T6" fmla="*/ 295 w 395"/>
              <a:gd name="T7" fmla="*/ 250 h 282"/>
              <a:gd name="T8" fmla="*/ 290 w 395"/>
              <a:gd name="T9" fmla="*/ 282 h 282"/>
              <a:gd name="T10" fmla="*/ 395 w 395"/>
              <a:gd name="T11" fmla="*/ 150 h 282"/>
              <a:gd name="T12" fmla="*/ 195 w 395"/>
              <a:gd name="T13" fmla="*/ 0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5" h="282">
                <a:moveTo>
                  <a:pt x="195" y="0"/>
                </a:moveTo>
                <a:cubicBezTo>
                  <a:pt x="99" y="0"/>
                  <a:pt x="20" y="51"/>
                  <a:pt x="0" y="118"/>
                </a:cubicBezTo>
                <a:cubicBezTo>
                  <a:pt x="28" y="107"/>
                  <a:pt x="61" y="100"/>
                  <a:pt x="95" y="100"/>
                </a:cubicBezTo>
                <a:cubicBezTo>
                  <a:pt x="206" y="100"/>
                  <a:pt x="295" y="167"/>
                  <a:pt x="295" y="250"/>
                </a:cubicBezTo>
                <a:cubicBezTo>
                  <a:pt x="295" y="261"/>
                  <a:pt x="293" y="272"/>
                  <a:pt x="290" y="282"/>
                </a:cubicBezTo>
                <a:cubicBezTo>
                  <a:pt x="352" y="257"/>
                  <a:pt x="395" y="207"/>
                  <a:pt x="395" y="150"/>
                </a:cubicBezTo>
                <a:cubicBezTo>
                  <a:pt x="395" y="67"/>
                  <a:pt x="305" y="0"/>
                  <a:pt x="195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2" name="Oval 56"/>
          <p:cNvSpPr>
            <a:spLocks noChangeArrowheads="1"/>
          </p:cNvSpPr>
          <p:nvPr/>
        </p:nvSpPr>
        <p:spPr bwMode="auto">
          <a:xfrm>
            <a:off x="3654795" y="2685103"/>
            <a:ext cx="398323" cy="306783"/>
          </a:xfrm>
          <a:prstGeom prst="ellipse">
            <a:avLst/>
          </a:prstGeom>
          <a:solidFill>
            <a:schemeClr val="bg2"/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3" name="Freeform 57"/>
          <p:cNvSpPr>
            <a:spLocks/>
          </p:cNvSpPr>
          <p:nvPr/>
        </p:nvSpPr>
        <p:spPr bwMode="auto">
          <a:xfrm>
            <a:off x="3659743" y="2685103"/>
            <a:ext cx="393375" cy="287815"/>
          </a:xfrm>
          <a:custGeom>
            <a:avLst/>
            <a:gdLst>
              <a:gd name="T0" fmla="*/ 195 w 395"/>
              <a:gd name="T1" fmla="*/ 0 h 282"/>
              <a:gd name="T2" fmla="*/ 0 w 395"/>
              <a:gd name="T3" fmla="*/ 118 h 282"/>
              <a:gd name="T4" fmla="*/ 95 w 395"/>
              <a:gd name="T5" fmla="*/ 100 h 282"/>
              <a:gd name="T6" fmla="*/ 295 w 395"/>
              <a:gd name="T7" fmla="*/ 250 h 282"/>
              <a:gd name="T8" fmla="*/ 290 w 395"/>
              <a:gd name="T9" fmla="*/ 282 h 282"/>
              <a:gd name="T10" fmla="*/ 395 w 395"/>
              <a:gd name="T11" fmla="*/ 150 h 282"/>
              <a:gd name="T12" fmla="*/ 195 w 395"/>
              <a:gd name="T13" fmla="*/ 0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5" h="282">
                <a:moveTo>
                  <a:pt x="195" y="0"/>
                </a:moveTo>
                <a:cubicBezTo>
                  <a:pt x="99" y="0"/>
                  <a:pt x="20" y="51"/>
                  <a:pt x="0" y="118"/>
                </a:cubicBezTo>
                <a:cubicBezTo>
                  <a:pt x="28" y="107"/>
                  <a:pt x="61" y="100"/>
                  <a:pt x="95" y="100"/>
                </a:cubicBezTo>
                <a:cubicBezTo>
                  <a:pt x="206" y="100"/>
                  <a:pt x="295" y="167"/>
                  <a:pt x="295" y="250"/>
                </a:cubicBezTo>
                <a:cubicBezTo>
                  <a:pt x="295" y="261"/>
                  <a:pt x="293" y="272"/>
                  <a:pt x="290" y="282"/>
                </a:cubicBezTo>
                <a:cubicBezTo>
                  <a:pt x="352" y="257"/>
                  <a:pt x="395" y="207"/>
                  <a:pt x="395" y="150"/>
                </a:cubicBezTo>
                <a:cubicBezTo>
                  <a:pt x="395" y="67"/>
                  <a:pt x="305" y="0"/>
                  <a:pt x="195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4" name="Oval 58"/>
          <p:cNvSpPr>
            <a:spLocks noChangeArrowheads="1"/>
          </p:cNvSpPr>
          <p:nvPr/>
        </p:nvSpPr>
        <p:spPr bwMode="auto">
          <a:xfrm>
            <a:off x="6145343" y="2685103"/>
            <a:ext cx="398323" cy="306783"/>
          </a:xfrm>
          <a:prstGeom prst="ellipse">
            <a:avLst/>
          </a:prstGeom>
          <a:solidFill>
            <a:schemeClr val="bg2"/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5" name="Freeform 59"/>
          <p:cNvSpPr>
            <a:spLocks/>
          </p:cNvSpPr>
          <p:nvPr/>
        </p:nvSpPr>
        <p:spPr bwMode="auto">
          <a:xfrm>
            <a:off x="6150291" y="2685103"/>
            <a:ext cx="393375" cy="287815"/>
          </a:xfrm>
          <a:custGeom>
            <a:avLst/>
            <a:gdLst>
              <a:gd name="T0" fmla="*/ 195 w 395"/>
              <a:gd name="T1" fmla="*/ 0 h 282"/>
              <a:gd name="T2" fmla="*/ 0 w 395"/>
              <a:gd name="T3" fmla="*/ 118 h 282"/>
              <a:gd name="T4" fmla="*/ 95 w 395"/>
              <a:gd name="T5" fmla="*/ 100 h 282"/>
              <a:gd name="T6" fmla="*/ 295 w 395"/>
              <a:gd name="T7" fmla="*/ 250 h 282"/>
              <a:gd name="T8" fmla="*/ 290 w 395"/>
              <a:gd name="T9" fmla="*/ 282 h 282"/>
              <a:gd name="T10" fmla="*/ 395 w 395"/>
              <a:gd name="T11" fmla="*/ 150 h 282"/>
              <a:gd name="T12" fmla="*/ 195 w 395"/>
              <a:gd name="T13" fmla="*/ 0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5" h="282">
                <a:moveTo>
                  <a:pt x="195" y="0"/>
                </a:moveTo>
                <a:cubicBezTo>
                  <a:pt x="99" y="0"/>
                  <a:pt x="20" y="51"/>
                  <a:pt x="0" y="118"/>
                </a:cubicBezTo>
                <a:cubicBezTo>
                  <a:pt x="28" y="107"/>
                  <a:pt x="61" y="100"/>
                  <a:pt x="95" y="100"/>
                </a:cubicBezTo>
                <a:cubicBezTo>
                  <a:pt x="206" y="100"/>
                  <a:pt x="295" y="167"/>
                  <a:pt x="295" y="250"/>
                </a:cubicBezTo>
                <a:cubicBezTo>
                  <a:pt x="295" y="261"/>
                  <a:pt x="293" y="272"/>
                  <a:pt x="290" y="282"/>
                </a:cubicBezTo>
                <a:cubicBezTo>
                  <a:pt x="352" y="257"/>
                  <a:pt x="395" y="207"/>
                  <a:pt x="395" y="150"/>
                </a:cubicBezTo>
                <a:cubicBezTo>
                  <a:pt x="395" y="67"/>
                  <a:pt x="305" y="0"/>
                  <a:pt x="195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6" name="Oval 60"/>
          <p:cNvSpPr>
            <a:spLocks noChangeArrowheads="1"/>
          </p:cNvSpPr>
          <p:nvPr/>
        </p:nvSpPr>
        <p:spPr bwMode="auto">
          <a:xfrm>
            <a:off x="6643453" y="2685103"/>
            <a:ext cx="398323" cy="306783"/>
          </a:xfrm>
          <a:prstGeom prst="ellipse">
            <a:avLst/>
          </a:prstGeom>
          <a:solidFill>
            <a:schemeClr val="bg2"/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7" name="Freeform 61"/>
          <p:cNvSpPr>
            <a:spLocks/>
          </p:cNvSpPr>
          <p:nvPr/>
        </p:nvSpPr>
        <p:spPr bwMode="auto">
          <a:xfrm>
            <a:off x="6648401" y="2685103"/>
            <a:ext cx="393375" cy="287815"/>
          </a:xfrm>
          <a:custGeom>
            <a:avLst/>
            <a:gdLst>
              <a:gd name="T0" fmla="*/ 195 w 395"/>
              <a:gd name="T1" fmla="*/ 0 h 282"/>
              <a:gd name="T2" fmla="*/ 0 w 395"/>
              <a:gd name="T3" fmla="*/ 118 h 282"/>
              <a:gd name="T4" fmla="*/ 95 w 395"/>
              <a:gd name="T5" fmla="*/ 100 h 282"/>
              <a:gd name="T6" fmla="*/ 295 w 395"/>
              <a:gd name="T7" fmla="*/ 250 h 282"/>
              <a:gd name="T8" fmla="*/ 290 w 395"/>
              <a:gd name="T9" fmla="*/ 282 h 282"/>
              <a:gd name="T10" fmla="*/ 395 w 395"/>
              <a:gd name="T11" fmla="*/ 150 h 282"/>
              <a:gd name="T12" fmla="*/ 195 w 395"/>
              <a:gd name="T13" fmla="*/ 0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5" h="282">
                <a:moveTo>
                  <a:pt x="195" y="0"/>
                </a:moveTo>
                <a:cubicBezTo>
                  <a:pt x="99" y="0"/>
                  <a:pt x="20" y="51"/>
                  <a:pt x="0" y="118"/>
                </a:cubicBezTo>
                <a:cubicBezTo>
                  <a:pt x="28" y="107"/>
                  <a:pt x="61" y="100"/>
                  <a:pt x="95" y="100"/>
                </a:cubicBezTo>
                <a:cubicBezTo>
                  <a:pt x="206" y="100"/>
                  <a:pt x="295" y="167"/>
                  <a:pt x="295" y="250"/>
                </a:cubicBezTo>
                <a:cubicBezTo>
                  <a:pt x="295" y="261"/>
                  <a:pt x="293" y="272"/>
                  <a:pt x="290" y="282"/>
                </a:cubicBezTo>
                <a:cubicBezTo>
                  <a:pt x="352" y="257"/>
                  <a:pt x="395" y="207"/>
                  <a:pt x="395" y="150"/>
                </a:cubicBezTo>
                <a:cubicBezTo>
                  <a:pt x="395" y="67"/>
                  <a:pt x="305" y="0"/>
                  <a:pt x="195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8" name="Oval 62"/>
          <p:cNvSpPr>
            <a:spLocks noChangeArrowheads="1"/>
          </p:cNvSpPr>
          <p:nvPr/>
        </p:nvSpPr>
        <p:spPr bwMode="auto">
          <a:xfrm>
            <a:off x="7141562" y="2685103"/>
            <a:ext cx="398323" cy="306783"/>
          </a:xfrm>
          <a:prstGeom prst="ellipse">
            <a:avLst/>
          </a:prstGeom>
          <a:solidFill>
            <a:schemeClr val="bg2"/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9" name="Freeform 63"/>
          <p:cNvSpPr>
            <a:spLocks/>
          </p:cNvSpPr>
          <p:nvPr/>
        </p:nvSpPr>
        <p:spPr bwMode="auto">
          <a:xfrm>
            <a:off x="7146510" y="2685103"/>
            <a:ext cx="393375" cy="287815"/>
          </a:xfrm>
          <a:custGeom>
            <a:avLst/>
            <a:gdLst>
              <a:gd name="T0" fmla="*/ 195 w 395"/>
              <a:gd name="T1" fmla="*/ 0 h 282"/>
              <a:gd name="T2" fmla="*/ 0 w 395"/>
              <a:gd name="T3" fmla="*/ 118 h 282"/>
              <a:gd name="T4" fmla="*/ 95 w 395"/>
              <a:gd name="T5" fmla="*/ 100 h 282"/>
              <a:gd name="T6" fmla="*/ 295 w 395"/>
              <a:gd name="T7" fmla="*/ 250 h 282"/>
              <a:gd name="T8" fmla="*/ 290 w 395"/>
              <a:gd name="T9" fmla="*/ 282 h 282"/>
              <a:gd name="T10" fmla="*/ 395 w 395"/>
              <a:gd name="T11" fmla="*/ 150 h 282"/>
              <a:gd name="T12" fmla="*/ 195 w 395"/>
              <a:gd name="T13" fmla="*/ 0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5" h="282">
                <a:moveTo>
                  <a:pt x="195" y="0"/>
                </a:moveTo>
                <a:cubicBezTo>
                  <a:pt x="99" y="0"/>
                  <a:pt x="20" y="51"/>
                  <a:pt x="0" y="118"/>
                </a:cubicBezTo>
                <a:cubicBezTo>
                  <a:pt x="28" y="107"/>
                  <a:pt x="61" y="100"/>
                  <a:pt x="95" y="100"/>
                </a:cubicBezTo>
                <a:cubicBezTo>
                  <a:pt x="206" y="100"/>
                  <a:pt x="295" y="167"/>
                  <a:pt x="295" y="250"/>
                </a:cubicBezTo>
                <a:cubicBezTo>
                  <a:pt x="295" y="261"/>
                  <a:pt x="293" y="272"/>
                  <a:pt x="290" y="282"/>
                </a:cubicBezTo>
                <a:cubicBezTo>
                  <a:pt x="352" y="257"/>
                  <a:pt x="395" y="207"/>
                  <a:pt x="395" y="150"/>
                </a:cubicBezTo>
                <a:cubicBezTo>
                  <a:pt x="395" y="67"/>
                  <a:pt x="305" y="0"/>
                  <a:pt x="195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0" name="Oval 64"/>
          <p:cNvSpPr>
            <a:spLocks noChangeArrowheads="1"/>
          </p:cNvSpPr>
          <p:nvPr/>
        </p:nvSpPr>
        <p:spPr bwMode="auto">
          <a:xfrm>
            <a:off x="7639672" y="2685103"/>
            <a:ext cx="398323" cy="306783"/>
          </a:xfrm>
          <a:prstGeom prst="ellipse">
            <a:avLst/>
          </a:prstGeom>
          <a:solidFill>
            <a:schemeClr val="bg2"/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1" name="Freeform 65"/>
          <p:cNvSpPr>
            <a:spLocks/>
          </p:cNvSpPr>
          <p:nvPr/>
        </p:nvSpPr>
        <p:spPr bwMode="auto">
          <a:xfrm>
            <a:off x="7644620" y="2685103"/>
            <a:ext cx="393375" cy="287815"/>
          </a:xfrm>
          <a:custGeom>
            <a:avLst/>
            <a:gdLst>
              <a:gd name="T0" fmla="*/ 195 w 395"/>
              <a:gd name="T1" fmla="*/ 0 h 282"/>
              <a:gd name="T2" fmla="*/ 0 w 395"/>
              <a:gd name="T3" fmla="*/ 118 h 282"/>
              <a:gd name="T4" fmla="*/ 95 w 395"/>
              <a:gd name="T5" fmla="*/ 100 h 282"/>
              <a:gd name="T6" fmla="*/ 295 w 395"/>
              <a:gd name="T7" fmla="*/ 250 h 282"/>
              <a:gd name="T8" fmla="*/ 290 w 395"/>
              <a:gd name="T9" fmla="*/ 282 h 282"/>
              <a:gd name="T10" fmla="*/ 395 w 395"/>
              <a:gd name="T11" fmla="*/ 150 h 282"/>
              <a:gd name="T12" fmla="*/ 195 w 395"/>
              <a:gd name="T13" fmla="*/ 0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5" h="282">
                <a:moveTo>
                  <a:pt x="195" y="0"/>
                </a:moveTo>
                <a:cubicBezTo>
                  <a:pt x="99" y="0"/>
                  <a:pt x="20" y="51"/>
                  <a:pt x="0" y="118"/>
                </a:cubicBezTo>
                <a:cubicBezTo>
                  <a:pt x="28" y="107"/>
                  <a:pt x="61" y="100"/>
                  <a:pt x="95" y="100"/>
                </a:cubicBezTo>
                <a:cubicBezTo>
                  <a:pt x="206" y="100"/>
                  <a:pt x="295" y="167"/>
                  <a:pt x="295" y="250"/>
                </a:cubicBezTo>
                <a:cubicBezTo>
                  <a:pt x="295" y="261"/>
                  <a:pt x="293" y="272"/>
                  <a:pt x="290" y="282"/>
                </a:cubicBezTo>
                <a:cubicBezTo>
                  <a:pt x="352" y="257"/>
                  <a:pt x="395" y="207"/>
                  <a:pt x="395" y="150"/>
                </a:cubicBezTo>
                <a:cubicBezTo>
                  <a:pt x="395" y="67"/>
                  <a:pt x="305" y="0"/>
                  <a:pt x="195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" name="Oval 66"/>
          <p:cNvSpPr>
            <a:spLocks noChangeArrowheads="1"/>
          </p:cNvSpPr>
          <p:nvPr/>
        </p:nvSpPr>
        <p:spPr bwMode="auto">
          <a:xfrm>
            <a:off x="8137782" y="2685103"/>
            <a:ext cx="399147" cy="306783"/>
          </a:xfrm>
          <a:prstGeom prst="ellipse">
            <a:avLst/>
          </a:prstGeom>
          <a:solidFill>
            <a:schemeClr val="bg2"/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3" name="Freeform 67"/>
          <p:cNvSpPr>
            <a:spLocks/>
          </p:cNvSpPr>
          <p:nvPr/>
        </p:nvSpPr>
        <p:spPr bwMode="auto">
          <a:xfrm>
            <a:off x="8142730" y="2685103"/>
            <a:ext cx="394199" cy="287815"/>
          </a:xfrm>
          <a:custGeom>
            <a:avLst/>
            <a:gdLst>
              <a:gd name="T0" fmla="*/ 195 w 395"/>
              <a:gd name="T1" fmla="*/ 0 h 282"/>
              <a:gd name="T2" fmla="*/ 0 w 395"/>
              <a:gd name="T3" fmla="*/ 118 h 282"/>
              <a:gd name="T4" fmla="*/ 95 w 395"/>
              <a:gd name="T5" fmla="*/ 100 h 282"/>
              <a:gd name="T6" fmla="*/ 295 w 395"/>
              <a:gd name="T7" fmla="*/ 250 h 282"/>
              <a:gd name="T8" fmla="*/ 290 w 395"/>
              <a:gd name="T9" fmla="*/ 282 h 282"/>
              <a:gd name="T10" fmla="*/ 395 w 395"/>
              <a:gd name="T11" fmla="*/ 150 h 282"/>
              <a:gd name="T12" fmla="*/ 195 w 395"/>
              <a:gd name="T13" fmla="*/ 0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5" h="282">
                <a:moveTo>
                  <a:pt x="195" y="0"/>
                </a:moveTo>
                <a:cubicBezTo>
                  <a:pt x="99" y="0"/>
                  <a:pt x="20" y="51"/>
                  <a:pt x="0" y="118"/>
                </a:cubicBezTo>
                <a:cubicBezTo>
                  <a:pt x="28" y="107"/>
                  <a:pt x="61" y="100"/>
                  <a:pt x="95" y="100"/>
                </a:cubicBezTo>
                <a:cubicBezTo>
                  <a:pt x="206" y="100"/>
                  <a:pt x="295" y="167"/>
                  <a:pt x="295" y="250"/>
                </a:cubicBezTo>
                <a:cubicBezTo>
                  <a:pt x="295" y="261"/>
                  <a:pt x="293" y="272"/>
                  <a:pt x="290" y="282"/>
                </a:cubicBezTo>
                <a:cubicBezTo>
                  <a:pt x="352" y="257"/>
                  <a:pt x="395" y="207"/>
                  <a:pt x="395" y="150"/>
                </a:cubicBezTo>
                <a:cubicBezTo>
                  <a:pt x="395" y="67"/>
                  <a:pt x="305" y="0"/>
                  <a:pt x="195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4" name="Oval 68"/>
          <p:cNvSpPr>
            <a:spLocks noChangeArrowheads="1"/>
          </p:cNvSpPr>
          <p:nvPr/>
        </p:nvSpPr>
        <p:spPr bwMode="auto">
          <a:xfrm>
            <a:off x="8635891" y="2685103"/>
            <a:ext cx="399147" cy="306783"/>
          </a:xfrm>
          <a:prstGeom prst="ellipse">
            <a:avLst/>
          </a:prstGeom>
          <a:solidFill>
            <a:schemeClr val="bg2"/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5" name="Freeform 69"/>
          <p:cNvSpPr>
            <a:spLocks/>
          </p:cNvSpPr>
          <p:nvPr/>
        </p:nvSpPr>
        <p:spPr bwMode="auto">
          <a:xfrm>
            <a:off x="8640839" y="2685103"/>
            <a:ext cx="394199" cy="287815"/>
          </a:xfrm>
          <a:custGeom>
            <a:avLst/>
            <a:gdLst>
              <a:gd name="T0" fmla="*/ 195 w 395"/>
              <a:gd name="T1" fmla="*/ 0 h 282"/>
              <a:gd name="T2" fmla="*/ 0 w 395"/>
              <a:gd name="T3" fmla="*/ 118 h 282"/>
              <a:gd name="T4" fmla="*/ 95 w 395"/>
              <a:gd name="T5" fmla="*/ 100 h 282"/>
              <a:gd name="T6" fmla="*/ 295 w 395"/>
              <a:gd name="T7" fmla="*/ 250 h 282"/>
              <a:gd name="T8" fmla="*/ 290 w 395"/>
              <a:gd name="T9" fmla="*/ 282 h 282"/>
              <a:gd name="T10" fmla="*/ 395 w 395"/>
              <a:gd name="T11" fmla="*/ 150 h 282"/>
              <a:gd name="T12" fmla="*/ 195 w 395"/>
              <a:gd name="T13" fmla="*/ 0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5" h="282">
                <a:moveTo>
                  <a:pt x="195" y="0"/>
                </a:moveTo>
                <a:cubicBezTo>
                  <a:pt x="99" y="0"/>
                  <a:pt x="20" y="51"/>
                  <a:pt x="0" y="118"/>
                </a:cubicBezTo>
                <a:cubicBezTo>
                  <a:pt x="28" y="107"/>
                  <a:pt x="61" y="100"/>
                  <a:pt x="95" y="100"/>
                </a:cubicBezTo>
                <a:cubicBezTo>
                  <a:pt x="206" y="100"/>
                  <a:pt x="295" y="167"/>
                  <a:pt x="295" y="250"/>
                </a:cubicBezTo>
                <a:cubicBezTo>
                  <a:pt x="295" y="261"/>
                  <a:pt x="293" y="272"/>
                  <a:pt x="290" y="282"/>
                </a:cubicBezTo>
                <a:cubicBezTo>
                  <a:pt x="352" y="257"/>
                  <a:pt x="395" y="207"/>
                  <a:pt x="395" y="150"/>
                </a:cubicBezTo>
                <a:cubicBezTo>
                  <a:pt x="395" y="67"/>
                  <a:pt x="305" y="0"/>
                  <a:pt x="195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6" name="Oval 70"/>
          <p:cNvSpPr>
            <a:spLocks noChangeArrowheads="1"/>
          </p:cNvSpPr>
          <p:nvPr/>
        </p:nvSpPr>
        <p:spPr bwMode="auto">
          <a:xfrm>
            <a:off x="4152904" y="2685103"/>
            <a:ext cx="398323" cy="306783"/>
          </a:xfrm>
          <a:prstGeom prst="ellipse">
            <a:avLst/>
          </a:prstGeom>
          <a:solidFill>
            <a:schemeClr val="bg2"/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7" name="Freeform 71"/>
          <p:cNvSpPr>
            <a:spLocks/>
          </p:cNvSpPr>
          <p:nvPr/>
        </p:nvSpPr>
        <p:spPr bwMode="auto">
          <a:xfrm>
            <a:off x="4157853" y="2685103"/>
            <a:ext cx="393375" cy="287815"/>
          </a:xfrm>
          <a:custGeom>
            <a:avLst/>
            <a:gdLst>
              <a:gd name="T0" fmla="*/ 195 w 395"/>
              <a:gd name="T1" fmla="*/ 0 h 282"/>
              <a:gd name="T2" fmla="*/ 0 w 395"/>
              <a:gd name="T3" fmla="*/ 118 h 282"/>
              <a:gd name="T4" fmla="*/ 95 w 395"/>
              <a:gd name="T5" fmla="*/ 100 h 282"/>
              <a:gd name="T6" fmla="*/ 295 w 395"/>
              <a:gd name="T7" fmla="*/ 250 h 282"/>
              <a:gd name="T8" fmla="*/ 290 w 395"/>
              <a:gd name="T9" fmla="*/ 282 h 282"/>
              <a:gd name="T10" fmla="*/ 395 w 395"/>
              <a:gd name="T11" fmla="*/ 150 h 282"/>
              <a:gd name="T12" fmla="*/ 195 w 395"/>
              <a:gd name="T13" fmla="*/ 0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5" h="282">
                <a:moveTo>
                  <a:pt x="195" y="0"/>
                </a:moveTo>
                <a:cubicBezTo>
                  <a:pt x="99" y="0"/>
                  <a:pt x="20" y="51"/>
                  <a:pt x="0" y="118"/>
                </a:cubicBezTo>
                <a:cubicBezTo>
                  <a:pt x="28" y="107"/>
                  <a:pt x="61" y="100"/>
                  <a:pt x="95" y="100"/>
                </a:cubicBezTo>
                <a:cubicBezTo>
                  <a:pt x="206" y="100"/>
                  <a:pt x="295" y="167"/>
                  <a:pt x="295" y="250"/>
                </a:cubicBezTo>
                <a:cubicBezTo>
                  <a:pt x="295" y="261"/>
                  <a:pt x="293" y="272"/>
                  <a:pt x="290" y="282"/>
                </a:cubicBezTo>
                <a:cubicBezTo>
                  <a:pt x="352" y="257"/>
                  <a:pt x="395" y="207"/>
                  <a:pt x="395" y="150"/>
                </a:cubicBezTo>
                <a:cubicBezTo>
                  <a:pt x="395" y="67"/>
                  <a:pt x="305" y="0"/>
                  <a:pt x="195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8" name="Oval 72"/>
          <p:cNvSpPr>
            <a:spLocks noChangeArrowheads="1"/>
          </p:cNvSpPr>
          <p:nvPr/>
        </p:nvSpPr>
        <p:spPr bwMode="auto">
          <a:xfrm>
            <a:off x="4651014" y="2685103"/>
            <a:ext cx="398323" cy="306783"/>
          </a:xfrm>
          <a:prstGeom prst="ellipse">
            <a:avLst/>
          </a:prstGeom>
          <a:solidFill>
            <a:schemeClr val="bg2"/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9" name="Freeform 73"/>
          <p:cNvSpPr>
            <a:spLocks/>
          </p:cNvSpPr>
          <p:nvPr/>
        </p:nvSpPr>
        <p:spPr bwMode="auto">
          <a:xfrm>
            <a:off x="4655962" y="2685103"/>
            <a:ext cx="393375" cy="287815"/>
          </a:xfrm>
          <a:custGeom>
            <a:avLst/>
            <a:gdLst>
              <a:gd name="T0" fmla="*/ 195 w 395"/>
              <a:gd name="T1" fmla="*/ 0 h 282"/>
              <a:gd name="T2" fmla="*/ 0 w 395"/>
              <a:gd name="T3" fmla="*/ 118 h 282"/>
              <a:gd name="T4" fmla="*/ 95 w 395"/>
              <a:gd name="T5" fmla="*/ 100 h 282"/>
              <a:gd name="T6" fmla="*/ 295 w 395"/>
              <a:gd name="T7" fmla="*/ 250 h 282"/>
              <a:gd name="T8" fmla="*/ 290 w 395"/>
              <a:gd name="T9" fmla="*/ 282 h 282"/>
              <a:gd name="T10" fmla="*/ 395 w 395"/>
              <a:gd name="T11" fmla="*/ 150 h 282"/>
              <a:gd name="T12" fmla="*/ 195 w 395"/>
              <a:gd name="T13" fmla="*/ 0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5" h="282">
                <a:moveTo>
                  <a:pt x="195" y="0"/>
                </a:moveTo>
                <a:cubicBezTo>
                  <a:pt x="99" y="0"/>
                  <a:pt x="20" y="51"/>
                  <a:pt x="0" y="118"/>
                </a:cubicBezTo>
                <a:cubicBezTo>
                  <a:pt x="28" y="107"/>
                  <a:pt x="61" y="100"/>
                  <a:pt x="95" y="100"/>
                </a:cubicBezTo>
                <a:cubicBezTo>
                  <a:pt x="206" y="100"/>
                  <a:pt x="295" y="167"/>
                  <a:pt x="295" y="250"/>
                </a:cubicBezTo>
                <a:cubicBezTo>
                  <a:pt x="295" y="261"/>
                  <a:pt x="293" y="272"/>
                  <a:pt x="290" y="282"/>
                </a:cubicBezTo>
                <a:cubicBezTo>
                  <a:pt x="352" y="257"/>
                  <a:pt x="395" y="207"/>
                  <a:pt x="395" y="150"/>
                </a:cubicBezTo>
                <a:cubicBezTo>
                  <a:pt x="395" y="67"/>
                  <a:pt x="305" y="0"/>
                  <a:pt x="195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0" name="Oval 74"/>
          <p:cNvSpPr>
            <a:spLocks noChangeArrowheads="1"/>
          </p:cNvSpPr>
          <p:nvPr/>
        </p:nvSpPr>
        <p:spPr bwMode="auto">
          <a:xfrm>
            <a:off x="5149124" y="2685103"/>
            <a:ext cx="398323" cy="306783"/>
          </a:xfrm>
          <a:prstGeom prst="ellipse">
            <a:avLst/>
          </a:prstGeom>
          <a:solidFill>
            <a:schemeClr val="bg2"/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1" name="Freeform 75"/>
          <p:cNvSpPr>
            <a:spLocks/>
          </p:cNvSpPr>
          <p:nvPr/>
        </p:nvSpPr>
        <p:spPr bwMode="auto">
          <a:xfrm>
            <a:off x="5154072" y="2685103"/>
            <a:ext cx="393375" cy="287815"/>
          </a:xfrm>
          <a:custGeom>
            <a:avLst/>
            <a:gdLst>
              <a:gd name="T0" fmla="*/ 195 w 395"/>
              <a:gd name="T1" fmla="*/ 0 h 282"/>
              <a:gd name="T2" fmla="*/ 0 w 395"/>
              <a:gd name="T3" fmla="*/ 118 h 282"/>
              <a:gd name="T4" fmla="*/ 95 w 395"/>
              <a:gd name="T5" fmla="*/ 100 h 282"/>
              <a:gd name="T6" fmla="*/ 295 w 395"/>
              <a:gd name="T7" fmla="*/ 250 h 282"/>
              <a:gd name="T8" fmla="*/ 290 w 395"/>
              <a:gd name="T9" fmla="*/ 282 h 282"/>
              <a:gd name="T10" fmla="*/ 395 w 395"/>
              <a:gd name="T11" fmla="*/ 150 h 282"/>
              <a:gd name="T12" fmla="*/ 195 w 395"/>
              <a:gd name="T13" fmla="*/ 0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5" h="282">
                <a:moveTo>
                  <a:pt x="195" y="0"/>
                </a:moveTo>
                <a:cubicBezTo>
                  <a:pt x="99" y="0"/>
                  <a:pt x="20" y="51"/>
                  <a:pt x="0" y="118"/>
                </a:cubicBezTo>
                <a:cubicBezTo>
                  <a:pt x="28" y="107"/>
                  <a:pt x="61" y="100"/>
                  <a:pt x="95" y="100"/>
                </a:cubicBezTo>
                <a:cubicBezTo>
                  <a:pt x="206" y="100"/>
                  <a:pt x="295" y="167"/>
                  <a:pt x="295" y="250"/>
                </a:cubicBezTo>
                <a:cubicBezTo>
                  <a:pt x="295" y="261"/>
                  <a:pt x="293" y="272"/>
                  <a:pt x="290" y="282"/>
                </a:cubicBezTo>
                <a:cubicBezTo>
                  <a:pt x="352" y="257"/>
                  <a:pt x="395" y="207"/>
                  <a:pt x="395" y="150"/>
                </a:cubicBezTo>
                <a:cubicBezTo>
                  <a:pt x="395" y="67"/>
                  <a:pt x="305" y="0"/>
                  <a:pt x="195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2" name="Oval 76"/>
          <p:cNvSpPr>
            <a:spLocks noChangeArrowheads="1"/>
          </p:cNvSpPr>
          <p:nvPr/>
        </p:nvSpPr>
        <p:spPr bwMode="auto">
          <a:xfrm>
            <a:off x="5647233" y="2685103"/>
            <a:ext cx="398323" cy="306783"/>
          </a:xfrm>
          <a:prstGeom prst="ellipse">
            <a:avLst/>
          </a:prstGeom>
          <a:solidFill>
            <a:schemeClr val="bg2"/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3" name="Freeform 77"/>
          <p:cNvSpPr>
            <a:spLocks/>
          </p:cNvSpPr>
          <p:nvPr/>
        </p:nvSpPr>
        <p:spPr bwMode="auto">
          <a:xfrm>
            <a:off x="5652181" y="2685103"/>
            <a:ext cx="393375" cy="287815"/>
          </a:xfrm>
          <a:custGeom>
            <a:avLst/>
            <a:gdLst>
              <a:gd name="T0" fmla="*/ 195 w 395"/>
              <a:gd name="T1" fmla="*/ 0 h 282"/>
              <a:gd name="T2" fmla="*/ 0 w 395"/>
              <a:gd name="T3" fmla="*/ 118 h 282"/>
              <a:gd name="T4" fmla="*/ 95 w 395"/>
              <a:gd name="T5" fmla="*/ 100 h 282"/>
              <a:gd name="T6" fmla="*/ 295 w 395"/>
              <a:gd name="T7" fmla="*/ 250 h 282"/>
              <a:gd name="T8" fmla="*/ 290 w 395"/>
              <a:gd name="T9" fmla="*/ 282 h 282"/>
              <a:gd name="T10" fmla="*/ 395 w 395"/>
              <a:gd name="T11" fmla="*/ 150 h 282"/>
              <a:gd name="T12" fmla="*/ 195 w 395"/>
              <a:gd name="T13" fmla="*/ 0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5" h="282">
                <a:moveTo>
                  <a:pt x="195" y="0"/>
                </a:moveTo>
                <a:cubicBezTo>
                  <a:pt x="99" y="0"/>
                  <a:pt x="20" y="51"/>
                  <a:pt x="0" y="118"/>
                </a:cubicBezTo>
                <a:cubicBezTo>
                  <a:pt x="28" y="107"/>
                  <a:pt x="61" y="100"/>
                  <a:pt x="95" y="100"/>
                </a:cubicBezTo>
                <a:cubicBezTo>
                  <a:pt x="206" y="100"/>
                  <a:pt x="295" y="167"/>
                  <a:pt x="295" y="250"/>
                </a:cubicBezTo>
                <a:cubicBezTo>
                  <a:pt x="295" y="261"/>
                  <a:pt x="293" y="272"/>
                  <a:pt x="290" y="282"/>
                </a:cubicBezTo>
                <a:cubicBezTo>
                  <a:pt x="353" y="257"/>
                  <a:pt x="395" y="207"/>
                  <a:pt x="395" y="150"/>
                </a:cubicBezTo>
                <a:cubicBezTo>
                  <a:pt x="395" y="67"/>
                  <a:pt x="305" y="0"/>
                  <a:pt x="195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4" name="Freeform 49"/>
          <p:cNvSpPr>
            <a:spLocks/>
          </p:cNvSpPr>
          <p:nvPr/>
        </p:nvSpPr>
        <p:spPr bwMode="auto">
          <a:xfrm>
            <a:off x="1667304" y="2685103"/>
            <a:ext cx="393375" cy="287815"/>
          </a:xfrm>
          <a:custGeom>
            <a:avLst/>
            <a:gdLst>
              <a:gd name="T0" fmla="*/ 195 w 395"/>
              <a:gd name="T1" fmla="*/ 0 h 282"/>
              <a:gd name="T2" fmla="*/ 0 w 395"/>
              <a:gd name="T3" fmla="*/ 118 h 282"/>
              <a:gd name="T4" fmla="*/ 95 w 395"/>
              <a:gd name="T5" fmla="*/ 100 h 282"/>
              <a:gd name="T6" fmla="*/ 295 w 395"/>
              <a:gd name="T7" fmla="*/ 250 h 282"/>
              <a:gd name="T8" fmla="*/ 290 w 395"/>
              <a:gd name="T9" fmla="*/ 282 h 282"/>
              <a:gd name="T10" fmla="*/ 395 w 395"/>
              <a:gd name="T11" fmla="*/ 150 h 282"/>
              <a:gd name="T12" fmla="*/ 195 w 395"/>
              <a:gd name="T13" fmla="*/ 0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5" h="282">
                <a:moveTo>
                  <a:pt x="195" y="0"/>
                </a:moveTo>
                <a:cubicBezTo>
                  <a:pt x="99" y="0"/>
                  <a:pt x="20" y="51"/>
                  <a:pt x="0" y="118"/>
                </a:cubicBezTo>
                <a:cubicBezTo>
                  <a:pt x="28" y="107"/>
                  <a:pt x="61" y="100"/>
                  <a:pt x="95" y="100"/>
                </a:cubicBezTo>
                <a:cubicBezTo>
                  <a:pt x="206" y="100"/>
                  <a:pt x="295" y="167"/>
                  <a:pt x="295" y="250"/>
                </a:cubicBezTo>
                <a:cubicBezTo>
                  <a:pt x="295" y="261"/>
                  <a:pt x="293" y="272"/>
                  <a:pt x="290" y="282"/>
                </a:cubicBezTo>
                <a:cubicBezTo>
                  <a:pt x="352" y="257"/>
                  <a:pt x="395" y="207"/>
                  <a:pt x="395" y="150"/>
                </a:cubicBezTo>
                <a:cubicBezTo>
                  <a:pt x="395" y="67"/>
                  <a:pt x="305" y="0"/>
                  <a:pt x="195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5" name="Oval 74"/>
          <p:cNvSpPr/>
          <p:nvPr/>
        </p:nvSpPr>
        <p:spPr>
          <a:xfrm>
            <a:off x="4768731" y="2750842"/>
            <a:ext cx="201842" cy="19405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B050"/>
              </a:solidFill>
            </a:endParaRPr>
          </a:p>
        </p:txBody>
      </p:sp>
      <p:pic>
        <p:nvPicPr>
          <p:cNvPr id="76" name="Picture 7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71" y="2607762"/>
            <a:ext cx="8506806" cy="461464"/>
          </a:xfrm>
          <a:prstGeom prst="rect">
            <a:avLst/>
          </a:prstGeom>
        </p:spPr>
      </p:pic>
      <p:sp>
        <p:nvSpPr>
          <p:cNvPr id="77" name="Freeform 44"/>
          <p:cNvSpPr>
            <a:spLocks/>
          </p:cNvSpPr>
          <p:nvPr/>
        </p:nvSpPr>
        <p:spPr bwMode="auto">
          <a:xfrm>
            <a:off x="964673" y="2582842"/>
            <a:ext cx="99787" cy="613565"/>
          </a:xfrm>
          <a:custGeom>
            <a:avLst/>
            <a:gdLst>
              <a:gd name="T0" fmla="*/ 100 w 100"/>
              <a:gd name="T1" fmla="*/ 0 h 600"/>
              <a:gd name="T2" fmla="*/ 0 w 100"/>
              <a:gd name="T3" fmla="*/ 100 h 600"/>
              <a:gd name="T4" fmla="*/ 0 w 100"/>
              <a:gd name="T5" fmla="*/ 600 h 600"/>
              <a:gd name="T6" fmla="*/ 100 w 100"/>
              <a:gd name="T7" fmla="*/ 500 h 600"/>
              <a:gd name="T8" fmla="*/ 100 w 100"/>
              <a:gd name="T9" fmla="*/ 0 h 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0" h="600">
                <a:moveTo>
                  <a:pt x="100" y="0"/>
                </a:moveTo>
                <a:lnTo>
                  <a:pt x="0" y="100"/>
                </a:lnTo>
                <a:lnTo>
                  <a:pt x="0" y="600"/>
                </a:lnTo>
                <a:lnTo>
                  <a:pt x="100" y="500"/>
                </a:lnTo>
                <a:lnTo>
                  <a:pt x="100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8" name="Rectangle 77"/>
          <p:cNvSpPr/>
          <p:nvPr/>
        </p:nvSpPr>
        <p:spPr>
          <a:xfrm>
            <a:off x="616472" y="2829010"/>
            <a:ext cx="348202" cy="3162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Oval 79"/>
          <p:cNvSpPr>
            <a:spLocks noChangeAspect="1"/>
          </p:cNvSpPr>
          <p:nvPr/>
        </p:nvSpPr>
        <p:spPr>
          <a:xfrm>
            <a:off x="4765641" y="2748048"/>
            <a:ext cx="197644" cy="190500"/>
          </a:xfrm>
          <a:prstGeom prst="ellipse">
            <a:avLst/>
          </a:prstGeom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Oval 80"/>
          <p:cNvSpPr>
            <a:spLocks noChangeAspect="1"/>
          </p:cNvSpPr>
          <p:nvPr/>
        </p:nvSpPr>
        <p:spPr>
          <a:xfrm>
            <a:off x="6255545" y="2752725"/>
            <a:ext cx="197644" cy="190500"/>
          </a:xfrm>
          <a:prstGeom prst="ellipse">
            <a:avLst/>
          </a:prstGeom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9" name="Group 8"/>
          <p:cNvGrpSpPr/>
          <p:nvPr/>
        </p:nvGrpSpPr>
        <p:grpSpPr>
          <a:xfrm>
            <a:off x="3156685" y="3233737"/>
            <a:ext cx="3386981" cy="493084"/>
            <a:chOff x="3156685" y="3233737"/>
            <a:chExt cx="3386981" cy="493084"/>
          </a:xfrm>
        </p:grpSpPr>
        <p:cxnSp>
          <p:nvCxnSpPr>
            <p:cNvPr id="7" name="Straight Arrow Connector 6"/>
            <p:cNvCxnSpPr/>
            <p:nvPr/>
          </p:nvCxnSpPr>
          <p:spPr>
            <a:xfrm>
              <a:off x="3156685" y="3422972"/>
              <a:ext cx="3386981" cy="0"/>
            </a:xfrm>
            <a:prstGeom prst="straightConnector1">
              <a:avLst/>
            </a:prstGeom>
            <a:ln w="2540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586287" y="3233737"/>
                  <a:ext cx="487634" cy="493084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/>
                          </a:rPr>
                          <m:t>𝑳</m:t>
                        </m:r>
                      </m:oMath>
                    </m:oMathPara>
                  </a14:m>
                  <a:endParaRPr lang="en-GB" b="1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86287" y="3233737"/>
                  <a:ext cx="487634" cy="493084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9" name="Content Placeholder 2"/>
          <p:cNvSpPr txBox="1">
            <a:spLocks/>
          </p:cNvSpPr>
          <p:nvPr/>
        </p:nvSpPr>
        <p:spPr>
          <a:xfrm>
            <a:off x="499084" y="6372226"/>
            <a:ext cx="9069705" cy="1242782"/>
          </a:xfrm>
          <a:prstGeom prst="rect">
            <a:avLst/>
          </a:prstGeom>
        </p:spPr>
        <p:txBody>
          <a:bodyPr vert="horz" lIns="100794" tIns="50397" rIns="100794" bIns="50397" rtlCol="0">
            <a:normAutofit fontScale="92500" lnSpcReduction="10000"/>
          </a:bodyPr>
          <a:lstStyle>
            <a:lvl1pPr marL="377979" indent="-377979" algn="l" defTabSz="1007943" rtl="0" eaLnBrk="1" latinLnBrk="0" hangingPunct="1">
              <a:spcBef>
                <a:spcPct val="20000"/>
              </a:spcBef>
              <a:buClr>
                <a:srgbClr val="00B0F0"/>
              </a:buClr>
              <a:buSzPct val="100000"/>
              <a:buFont typeface="Arial" pitchFamily="34" charset="0"/>
              <a:buChar char="•"/>
              <a:defRPr sz="2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818954" indent="-314982" algn="l" defTabSz="1007943" rtl="0" eaLnBrk="1" latinLnBrk="0" hangingPunct="1">
              <a:spcBef>
                <a:spcPct val="20000"/>
              </a:spcBef>
              <a:buClr>
                <a:srgbClr val="00B0F0"/>
              </a:buClr>
              <a:buSzPct val="100000"/>
              <a:buFont typeface="Arial" pitchFamily="34" charset="0"/>
              <a:buChar char="•"/>
              <a:defRPr sz="2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spcBef>
                <a:spcPct val="20000"/>
              </a:spcBef>
              <a:buClr>
                <a:srgbClr val="00B0F0"/>
              </a:buClr>
              <a:buSzPct val="100000"/>
              <a:buFont typeface="Arial" pitchFamily="34" charset="0"/>
              <a:buChar char="•"/>
              <a:defRPr sz="2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spcBef>
                <a:spcPct val="20000"/>
              </a:spcBef>
              <a:buClr>
                <a:srgbClr val="00B0F0"/>
              </a:buClr>
              <a:buSzPct val="100000"/>
              <a:buFont typeface="Arial" pitchFamily="34" charset="0"/>
              <a:buChar char="•"/>
              <a:defRPr sz="2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spcBef>
                <a:spcPct val="20000"/>
              </a:spcBef>
              <a:buClr>
                <a:srgbClr val="00B0F0"/>
              </a:buClr>
              <a:buSzPct val="100000"/>
              <a:buFont typeface="Arial" pitchFamily="34" charset="0"/>
              <a:buChar char="•"/>
              <a:defRPr sz="2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00000"/>
              </a:lnSpc>
              <a:spcAft>
                <a:spcPts val="0"/>
              </a:spcAft>
              <a:buClr>
                <a:srgbClr val="FF0000"/>
              </a:buClr>
            </a:pPr>
            <a:r>
              <a:rPr lang="en-US" dirty="0" smtClean="0">
                <a:solidFill>
                  <a:schemeClr val="tx1"/>
                </a:solidFill>
              </a:rPr>
              <a:t>Apply toolbox of atomic physics to engineer interactions</a:t>
            </a:r>
          </a:p>
          <a:p>
            <a:pPr lvl="1" fontAlgn="auto">
              <a:lnSpc>
                <a:spcPct val="100000"/>
              </a:lnSpc>
              <a:spcAft>
                <a:spcPts val="0"/>
              </a:spcAft>
              <a:buClr>
                <a:srgbClr val="FF0000"/>
              </a:buClr>
            </a:pPr>
            <a:r>
              <a:rPr lang="en-US" dirty="0" smtClean="0">
                <a:solidFill>
                  <a:schemeClr val="tx1"/>
                </a:solidFill>
              </a:rPr>
              <a:t>Ground-state manifold, external pump fields, time dependence …</a:t>
            </a:r>
          </a:p>
        </p:txBody>
      </p:sp>
    </p:spTree>
    <p:extLst>
      <p:ext uri="{BB962C8B-B14F-4D97-AF65-F5344CB8AC3E}">
        <p14:creationId xmlns:p14="http://schemas.microsoft.com/office/powerpoint/2010/main" val="2469773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7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Strong multi-physics coupling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183286" y="1190625"/>
                <a:ext cx="3608039" cy="964688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eff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≈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𝑗</m:t>
                          </m:r>
                        </m:sub>
                        <m:sup/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𝑈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𝜎</m:t>
                              </m:r>
                            </m:e>
                            <m:sub/>
                            <m:sup>
                              <m:r>
                                <a:rPr lang="en-US" sz="2400" i="1">
                                  <a:latin typeface="Cambria Math"/>
                                </a:rPr>
                                <m:t>𝑖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𝜎</m:t>
                              </m:r>
                            </m:e>
                            <m:sub/>
                            <m:sup>
                              <m:r>
                                <a:rPr lang="en-US" sz="2400" i="1">
                                  <a:latin typeface="Cambria Math"/>
                                </a:rPr>
                                <m:t>𝑗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3286" y="1190625"/>
                <a:ext cx="3608039" cy="96468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503873" y="2200273"/>
                <a:ext cx="9069705" cy="1875339"/>
              </a:xfrm>
              <a:prstGeom prst="rect">
                <a:avLst/>
              </a:prstGeom>
            </p:spPr>
            <p:txBody>
              <a:bodyPr vert="horz" lIns="100794" tIns="50397" rIns="100794" bIns="50397" rtlCol="0">
                <a:normAutofit/>
              </a:bodyPr>
              <a:lstStyle>
                <a:lvl1pPr marL="377979" indent="-377979" algn="l" defTabSz="1007943" rtl="0" eaLnBrk="1" latinLnBrk="0" hangingPunct="1">
                  <a:spcBef>
                    <a:spcPct val="20000"/>
                  </a:spcBef>
                  <a:buClr>
                    <a:srgbClr val="FF0000"/>
                  </a:buClr>
                  <a:buSzPct val="100000"/>
                  <a:buFont typeface="Arial" pitchFamily="34" charset="0"/>
                  <a:buChar char="•"/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818954" indent="-314982" algn="l" defTabSz="1007943" rtl="0" eaLnBrk="1" latinLnBrk="0" hangingPunct="1">
                  <a:spcBef>
                    <a:spcPct val="20000"/>
                  </a:spcBef>
                  <a:buClr>
                    <a:srgbClr val="FF0000"/>
                  </a:buClr>
                  <a:buSzPct val="100000"/>
                  <a:buFont typeface="Arial" pitchFamily="34" charset="0"/>
                  <a:buChar char="•"/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59929" indent="-251986" algn="l" defTabSz="1007943" rtl="0" eaLnBrk="1" latinLnBrk="0" hangingPunct="1">
                  <a:spcBef>
                    <a:spcPct val="20000"/>
                  </a:spcBef>
                  <a:buClr>
                    <a:srgbClr val="FF0000"/>
                  </a:buClr>
                  <a:buSzPct val="100000"/>
                  <a:buFont typeface="Arial" pitchFamily="34" charset="0"/>
                  <a:buChar char="•"/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763900" indent="-251986" algn="l" defTabSz="1007943" rtl="0" eaLnBrk="1" latinLnBrk="0" hangingPunct="1">
                  <a:spcBef>
                    <a:spcPct val="20000"/>
                  </a:spcBef>
                  <a:buClr>
                    <a:srgbClr val="FF0000"/>
                  </a:buClr>
                  <a:buSzPct val="100000"/>
                  <a:buFont typeface="Arial" pitchFamily="34" charset="0"/>
                  <a:buChar char="•"/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267872" indent="-251986" algn="l" defTabSz="1007943" rtl="0" eaLnBrk="1" latinLnBrk="0" hangingPunct="1">
                  <a:spcBef>
                    <a:spcPct val="20000"/>
                  </a:spcBef>
                  <a:buClr>
                    <a:srgbClr val="FF0000"/>
                  </a:buClr>
                  <a:buSzPct val="100000"/>
                  <a:buFont typeface="Arial" pitchFamily="34" charset="0"/>
                  <a:buChar char="•"/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771844" indent="-251986" algn="l" defTabSz="1007943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75815" indent="-251986" algn="l" defTabSz="1007943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779787" indent="-251986" algn="l" defTabSz="1007943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83758" indent="-251986" algn="l" defTabSz="1007943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lnSpc>
                    <a:spcPct val="100000"/>
                  </a:lnSpc>
                  <a:spcAft>
                    <a:spcPts val="0"/>
                  </a:spcAft>
                </a:pPr>
                <a:r>
                  <a:rPr lang="en-US" dirty="0" smtClean="0"/>
                  <a:t>More than just long-range spin interactions:</a:t>
                </a:r>
              </a:p>
              <a:p>
                <a:pPr lvl="1" fontAlgn="auto">
                  <a:lnSpc>
                    <a:spcPct val="100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𝑈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2800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is a mechanical potential acting on atoms</a:t>
                </a:r>
              </a:p>
              <a:p>
                <a:pPr lvl="1" fontAlgn="auto">
                  <a:lnSpc>
                    <a:spcPct val="100000"/>
                  </a:lnSpc>
                  <a:spcAft>
                    <a:spcPts val="0"/>
                  </a:spcAft>
                </a:pPr>
                <a:r>
                  <a:rPr lang="en-US" dirty="0" smtClean="0"/>
                  <a:t>Strong coupling of photons to spin excitations</a:t>
                </a:r>
                <a:endParaRPr lang="en-US" dirty="0"/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873" y="2200273"/>
                <a:ext cx="9069705" cy="1875339"/>
              </a:xfrm>
              <a:prstGeom prst="rect">
                <a:avLst/>
              </a:prstGeom>
              <a:blipFill rotWithShape="1">
                <a:blip r:embed="rId3"/>
                <a:stretch>
                  <a:fillRect l="-941" t="-22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495627" y="3973620"/>
            <a:ext cx="9069705" cy="3236805"/>
            <a:chOff x="495627" y="4049820"/>
            <a:chExt cx="9069705" cy="3236805"/>
          </a:xfrm>
        </p:grpSpPr>
        <p:grpSp>
          <p:nvGrpSpPr>
            <p:cNvPr id="9" name="Group 8"/>
            <p:cNvGrpSpPr/>
            <p:nvPr/>
          </p:nvGrpSpPr>
          <p:grpSpPr>
            <a:xfrm>
              <a:off x="2209165" y="4543425"/>
              <a:ext cx="5953760" cy="2743200"/>
              <a:chOff x="2209165" y="4238625"/>
              <a:chExt cx="5953760" cy="2743200"/>
            </a:xfrm>
          </p:grpSpPr>
          <p:sp>
            <p:nvSpPr>
              <p:cNvPr id="11" name="Left-Right Arrow 10"/>
              <p:cNvSpPr/>
              <p:nvPr/>
            </p:nvSpPr>
            <p:spPr>
              <a:xfrm>
                <a:off x="4352925" y="6372225"/>
                <a:ext cx="1371600" cy="609600"/>
              </a:xfrm>
              <a:prstGeom prst="leftRightArrow">
                <a:avLst/>
              </a:prstGeom>
              <a:solidFill>
                <a:srgbClr val="FFFF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Left-Right Arrow 11"/>
              <p:cNvSpPr/>
              <p:nvPr/>
            </p:nvSpPr>
            <p:spPr>
              <a:xfrm rot="3600000">
                <a:off x="5392535" y="5137344"/>
                <a:ext cx="1371600" cy="609600"/>
              </a:xfrm>
              <a:prstGeom prst="leftRightArrow">
                <a:avLst/>
              </a:prstGeom>
              <a:solidFill>
                <a:srgbClr val="FFFF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Left-Right Arrow 12"/>
              <p:cNvSpPr/>
              <p:nvPr/>
            </p:nvSpPr>
            <p:spPr>
              <a:xfrm rot="7200000">
                <a:off x="3283389" y="5137345"/>
                <a:ext cx="1371600" cy="609600"/>
              </a:xfrm>
              <a:prstGeom prst="leftRightArrow">
                <a:avLst/>
              </a:prstGeom>
              <a:solidFill>
                <a:srgbClr val="FFFF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4413885" y="4238625"/>
                <a:ext cx="1524000" cy="5502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1">
                            <a:tint val="40000"/>
                            <a:satMod val="250000"/>
                          </a:schemeClr>
                        </a:gs>
                        <a:gs pos="9000">
                          <a:schemeClr val="accent1">
                            <a:tint val="52000"/>
                            <a:satMod val="300000"/>
                          </a:schemeClr>
                        </a:gs>
                        <a:gs pos="50000">
                          <a:schemeClr val="accent1">
                            <a:shade val="20000"/>
                            <a:satMod val="300000"/>
                          </a:schemeClr>
                        </a:gs>
                        <a:gs pos="79000">
                          <a:schemeClr val="accent1">
                            <a:tint val="52000"/>
                            <a:satMod val="300000"/>
                          </a:schemeClr>
                        </a:gs>
                        <a:gs pos="100000">
                          <a:schemeClr val="accent1">
                            <a:tint val="40000"/>
                            <a:satMod val="250000"/>
                          </a:schemeClr>
                        </a:gs>
                      </a:gsLst>
                      <a:lin ang="5400000"/>
                    </a:gradFill>
                  </a:rPr>
                  <a:t>Spins</a:t>
                </a:r>
                <a:endParaRPr lang="en-US" sz="32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6095365" y="6431546"/>
                <a:ext cx="2067560" cy="5502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</a:rPr>
                  <a:t>Phonons</a:t>
                </a:r>
                <a:endParaRPr lang="en-US" sz="32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2209165" y="6417945"/>
                <a:ext cx="2067560" cy="5502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r>
                  <a:rPr lang="en-US" sz="3200" b="1" dirty="0" smtClean="0">
                    <a:ln w="11430"/>
                    <a:gradFill>
                      <a:gsLst>
                        <a:gs pos="0">
                          <a:schemeClr val="accent2">
                            <a:tint val="70000"/>
                            <a:satMod val="245000"/>
                          </a:schemeClr>
                        </a:gs>
                        <a:gs pos="75000">
                          <a:schemeClr val="accent2">
                            <a:tint val="90000"/>
                            <a:shade val="60000"/>
                            <a:satMod val="240000"/>
                          </a:schemeClr>
                        </a:gs>
                        <a:gs pos="100000">
                          <a:schemeClr val="accent2">
                            <a:tint val="100000"/>
                            <a:shade val="50000"/>
                            <a:satMod val="240000"/>
                          </a:schemeClr>
                        </a:gs>
                      </a:gsLst>
                      <a:lin ang="5400000"/>
                    </a:gra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Photons</a:t>
                </a:r>
                <a:endParaRPr lang="en-US" sz="32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endParaRPr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4352925" y="5076825"/>
                <a:ext cx="1412240" cy="1295402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 smtClean="0"/>
                  <a:t>Long-range</a:t>
                </a:r>
                <a:endParaRPr lang="en-US" sz="2400" b="1" dirty="0"/>
              </a:p>
            </p:txBody>
          </p:sp>
        </p:grpSp>
        <p:sp>
          <p:nvSpPr>
            <p:cNvPr id="10" name="Content Placeholder 2"/>
            <p:cNvSpPr txBox="1">
              <a:spLocks/>
            </p:cNvSpPr>
            <p:nvPr/>
          </p:nvSpPr>
          <p:spPr>
            <a:xfrm>
              <a:off x="495627" y="4049820"/>
              <a:ext cx="9069705" cy="937669"/>
            </a:xfrm>
            <a:prstGeom prst="rect">
              <a:avLst/>
            </a:prstGeom>
          </p:spPr>
          <p:txBody>
            <a:bodyPr vert="horz" lIns="100794" tIns="50397" rIns="100794" bIns="50397" rtlCol="0">
              <a:normAutofit/>
            </a:bodyPr>
            <a:lstStyle>
              <a:lvl1pPr marL="377979" indent="-377979" algn="l" defTabSz="1007943" rtl="0" eaLnBrk="1" latinLnBrk="0" hangingPunct="1">
                <a:spcBef>
                  <a:spcPct val="20000"/>
                </a:spcBef>
                <a:buClr>
                  <a:srgbClr val="FF0000"/>
                </a:buClr>
                <a:buSzPct val="100000"/>
                <a:buFont typeface="Arial" pitchFamily="34" charset="0"/>
                <a:buChar char="•"/>
                <a:defRPr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818954" indent="-314982" algn="l" defTabSz="1007943" rtl="0" eaLnBrk="1" latinLnBrk="0" hangingPunct="1">
                <a:spcBef>
                  <a:spcPct val="20000"/>
                </a:spcBef>
                <a:buClr>
                  <a:srgbClr val="FF0000"/>
                </a:buClr>
                <a:buSzPct val="100000"/>
                <a:buFont typeface="Arial" pitchFamily="34" charset="0"/>
                <a:buChar char="•"/>
                <a:defRPr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59929" indent="-251986" algn="l" defTabSz="1007943" rtl="0" eaLnBrk="1" latinLnBrk="0" hangingPunct="1">
                <a:spcBef>
                  <a:spcPct val="20000"/>
                </a:spcBef>
                <a:buClr>
                  <a:srgbClr val="FF0000"/>
                </a:buClr>
                <a:buSzPct val="100000"/>
                <a:buFont typeface="Arial" pitchFamily="34" charset="0"/>
                <a:buChar char="•"/>
                <a:defRPr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763900" indent="-251986" algn="l" defTabSz="1007943" rtl="0" eaLnBrk="1" latinLnBrk="0" hangingPunct="1">
                <a:spcBef>
                  <a:spcPct val="20000"/>
                </a:spcBef>
                <a:buClr>
                  <a:srgbClr val="FF0000"/>
                </a:buClr>
                <a:buSzPct val="100000"/>
                <a:buFont typeface="Arial" pitchFamily="34" charset="0"/>
                <a:buChar char="•"/>
                <a:defRPr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267872" indent="-251986" algn="l" defTabSz="1007943" rtl="0" eaLnBrk="1" latinLnBrk="0" hangingPunct="1">
                <a:spcBef>
                  <a:spcPct val="20000"/>
                </a:spcBef>
                <a:buClr>
                  <a:srgbClr val="FF0000"/>
                </a:buClr>
                <a:buSzPct val="100000"/>
                <a:buFont typeface="Arial" pitchFamily="34" charset="0"/>
                <a:buChar char="•"/>
                <a:defRPr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771844" indent="-251986" algn="l" defTabSz="100794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275815" indent="-251986" algn="l" defTabSz="100794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779787" indent="-251986" algn="l" defTabSz="100794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283758" indent="-251986" algn="l" defTabSz="100794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lnSpc>
                  <a:spcPct val="100000"/>
                </a:lnSpc>
                <a:spcAft>
                  <a:spcPts val="0"/>
                </a:spcAft>
              </a:pPr>
              <a:r>
                <a:rPr lang="en-US" dirty="0" smtClean="0"/>
                <a:t>An exciting </a:t>
              </a:r>
              <a:r>
                <a:rPr lang="en-US" b="1" dirty="0" smtClean="0">
                  <a:solidFill>
                    <a:srgbClr val="FF0000"/>
                  </a:solidFill>
                </a:rPr>
                <a:t>quantum material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52358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" y="3171825"/>
            <a:ext cx="10067924" cy="84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Engineering long-range interactions between </a:t>
            </a:r>
            <a:r>
              <a:rPr lang="en-US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photons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53686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Long-range photonic interactions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873" y="1008380"/>
            <a:ext cx="9069705" cy="944245"/>
          </a:xfrm>
        </p:spPr>
        <p:txBody>
          <a:bodyPr/>
          <a:lstStyle/>
          <a:p>
            <a:r>
              <a:rPr lang="en-US" dirty="0" smtClean="0"/>
              <a:t>Exploit simultaneous long-range interactions between spins, and strong spin-photon coupling</a:t>
            </a:r>
            <a:endParaRPr lang="en-US" dirty="0"/>
          </a:p>
        </p:txBody>
      </p:sp>
      <p:sp>
        <p:nvSpPr>
          <p:cNvPr id="5" name="Line 20"/>
          <p:cNvSpPr>
            <a:spLocks noChangeShapeType="1"/>
          </p:cNvSpPr>
          <p:nvPr/>
        </p:nvSpPr>
        <p:spPr bwMode="auto">
          <a:xfrm>
            <a:off x="2564785" y="3051147"/>
            <a:ext cx="280987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" name="Line 23"/>
          <p:cNvSpPr>
            <a:spLocks noChangeShapeType="1"/>
          </p:cNvSpPr>
          <p:nvPr/>
        </p:nvSpPr>
        <p:spPr bwMode="auto">
          <a:xfrm>
            <a:off x="2564550" y="2227292"/>
            <a:ext cx="280987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729212" y="2755576"/>
                <a:ext cx="57855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|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𝑔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〉</m:t>
                      </m:r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9212" y="2755576"/>
                <a:ext cx="578555" cy="400110"/>
              </a:xfrm>
              <a:prstGeom prst="rect">
                <a:avLst/>
              </a:prstGeom>
              <a:blipFill rotWithShape="1">
                <a:blip r:embed="rId2"/>
                <a:stretch>
                  <a:fillRect b="-106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758687" y="2028825"/>
                <a:ext cx="54938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|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𝑒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〉</m:t>
                      </m:r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8687" y="2028825"/>
                <a:ext cx="549381" cy="400110"/>
              </a:xfrm>
              <a:prstGeom prst="rect">
                <a:avLst/>
              </a:prstGeom>
              <a:blipFill rotWithShape="1">
                <a:blip r:embed="rId3"/>
                <a:stretch>
                  <a:fillRect b="-12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/>
          <p:cNvSpPr/>
          <p:nvPr/>
        </p:nvSpPr>
        <p:spPr bwMode="auto">
          <a:xfrm>
            <a:off x="2617393" y="2979437"/>
            <a:ext cx="152400" cy="1524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923925" y="2683372"/>
            <a:ext cx="1484769" cy="362365"/>
          </a:xfrm>
          <a:custGeom>
            <a:avLst/>
            <a:gdLst>
              <a:gd name="connsiteX0" fmla="*/ 0 w 1484769"/>
              <a:gd name="connsiteY0" fmla="*/ 362365 h 362365"/>
              <a:gd name="connsiteX1" fmla="*/ 334979 w 1484769"/>
              <a:gd name="connsiteY1" fmla="*/ 317097 h 362365"/>
              <a:gd name="connsiteX2" fmla="*/ 579422 w 1484769"/>
              <a:gd name="connsiteY2" fmla="*/ 190349 h 362365"/>
              <a:gd name="connsiteX3" fmla="*/ 787652 w 1484769"/>
              <a:gd name="connsiteY3" fmla="*/ 18333 h 362365"/>
              <a:gd name="connsiteX4" fmla="*/ 1068309 w 1484769"/>
              <a:gd name="connsiteY4" fmla="*/ 27386 h 362365"/>
              <a:gd name="connsiteX5" fmla="*/ 1186004 w 1484769"/>
              <a:gd name="connsiteY5" fmla="*/ 217509 h 362365"/>
              <a:gd name="connsiteX6" fmla="*/ 1339913 w 1484769"/>
              <a:gd name="connsiteY6" fmla="*/ 317097 h 362365"/>
              <a:gd name="connsiteX7" fmla="*/ 1484769 w 1484769"/>
              <a:gd name="connsiteY7" fmla="*/ 326151 h 362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84769" h="362365">
                <a:moveTo>
                  <a:pt x="0" y="362365"/>
                </a:moveTo>
                <a:cubicBezTo>
                  <a:pt x="119204" y="354065"/>
                  <a:pt x="238409" y="345766"/>
                  <a:pt x="334979" y="317097"/>
                </a:cubicBezTo>
                <a:cubicBezTo>
                  <a:pt x="431549" y="288428"/>
                  <a:pt x="503977" y="240143"/>
                  <a:pt x="579422" y="190349"/>
                </a:cubicBezTo>
                <a:cubicBezTo>
                  <a:pt x="654867" y="140555"/>
                  <a:pt x="706171" y="45493"/>
                  <a:pt x="787652" y="18333"/>
                </a:cubicBezTo>
                <a:cubicBezTo>
                  <a:pt x="869133" y="-8827"/>
                  <a:pt x="1001917" y="-5810"/>
                  <a:pt x="1068309" y="27386"/>
                </a:cubicBezTo>
                <a:cubicBezTo>
                  <a:pt x="1134701" y="60582"/>
                  <a:pt x="1140737" y="169224"/>
                  <a:pt x="1186004" y="217509"/>
                </a:cubicBezTo>
                <a:cubicBezTo>
                  <a:pt x="1231271" y="265794"/>
                  <a:pt x="1290119" y="298990"/>
                  <a:pt x="1339913" y="317097"/>
                </a:cubicBezTo>
                <a:cubicBezTo>
                  <a:pt x="1389707" y="335204"/>
                  <a:pt x="1437238" y="330677"/>
                  <a:pt x="1484769" y="326151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895381" y="2864554"/>
            <a:ext cx="513313" cy="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Line 20"/>
          <p:cNvSpPr>
            <a:spLocks noChangeShapeType="1"/>
          </p:cNvSpPr>
          <p:nvPr/>
        </p:nvSpPr>
        <p:spPr bwMode="auto">
          <a:xfrm>
            <a:off x="6276642" y="3051147"/>
            <a:ext cx="280987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" name="Line 23"/>
          <p:cNvSpPr>
            <a:spLocks noChangeShapeType="1"/>
          </p:cNvSpPr>
          <p:nvPr/>
        </p:nvSpPr>
        <p:spPr bwMode="auto">
          <a:xfrm>
            <a:off x="6276407" y="2227292"/>
            <a:ext cx="280987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441069" y="2755576"/>
                <a:ext cx="57855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|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𝑔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〉</m:t>
                      </m:r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1069" y="2755576"/>
                <a:ext cx="578555" cy="400110"/>
              </a:xfrm>
              <a:prstGeom prst="rect">
                <a:avLst/>
              </a:prstGeom>
              <a:blipFill rotWithShape="1">
                <a:blip r:embed="rId4"/>
                <a:stretch>
                  <a:fillRect b="-106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470544" y="2028825"/>
                <a:ext cx="54938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|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𝑒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〉</m:t>
                      </m:r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0544" y="2028825"/>
                <a:ext cx="549381" cy="400110"/>
              </a:xfrm>
              <a:prstGeom prst="rect">
                <a:avLst/>
              </a:prstGeom>
              <a:blipFill rotWithShape="1">
                <a:blip r:embed="rId5"/>
                <a:stretch>
                  <a:fillRect b="-12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val 17"/>
          <p:cNvSpPr/>
          <p:nvPr/>
        </p:nvSpPr>
        <p:spPr bwMode="auto">
          <a:xfrm>
            <a:off x="6329250" y="2145013"/>
            <a:ext cx="152400" cy="1524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4200525" y="2285133"/>
            <a:ext cx="1066800" cy="6452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506713" y="3599180"/>
            <a:ext cx="9069705" cy="944245"/>
          </a:xfrm>
          <a:prstGeom prst="rect">
            <a:avLst/>
          </a:prstGeom>
        </p:spPr>
        <p:txBody>
          <a:bodyPr vert="horz" lIns="100794" tIns="50397" rIns="100794" bIns="50397" rtlCol="0">
            <a:normAutofit/>
          </a:bodyPr>
          <a:lstStyle>
            <a:lvl1pPr marL="377979" indent="-377979" algn="l" defTabSz="1007943" rtl="0" eaLnBrk="1" latinLnBrk="0" hangingPunct="1">
              <a:spcBef>
                <a:spcPct val="20000"/>
              </a:spcBef>
              <a:buClr>
                <a:srgbClr val="FF0000"/>
              </a:buClr>
              <a:buSzPct val="100000"/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8954" indent="-314982" algn="l" defTabSz="1007943" rtl="0" eaLnBrk="1" latinLnBrk="0" hangingPunct="1">
              <a:spcBef>
                <a:spcPct val="20000"/>
              </a:spcBef>
              <a:buClr>
                <a:srgbClr val="FF0000"/>
              </a:buClr>
              <a:buSzPct val="100000"/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spcBef>
                <a:spcPct val="20000"/>
              </a:spcBef>
              <a:buClr>
                <a:srgbClr val="FF0000"/>
              </a:buClr>
              <a:buSzPct val="100000"/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spcBef>
                <a:spcPct val="20000"/>
              </a:spcBef>
              <a:buClr>
                <a:srgbClr val="FF0000"/>
              </a:buClr>
              <a:buSzPct val="100000"/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spcBef>
                <a:spcPct val="20000"/>
              </a:spcBef>
              <a:buClr>
                <a:srgbClr val="FF0000"/>
              </a:buClr>
              <a:buSzPct val="100000"/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00000"/>
              </a:lnSpc>
              <a:spcAft>
                <a:spcPts val="0"/>
              </a:spcAft>
            </a:pPr>
            <a:r>
              <a:rPr lang="en-US" dirty="0" smtClean="0"/>
              <a:t>Physical system: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" y="4510087"/>
            <a:ext cx="4029075" cy="1998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 descr="band_and_gammatot.eps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105"/>
          <a:stretch/>
        </p:blipFill>
        <p:spPr>
          <a:xfrm>
            <a:off x="5132359" y="3448162"/>
            <a:ext cx="3182966" cy="4067063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5648325" y="5178065"/>
            <a:ext cx="3832838" cy="349968"/>
            <a:chOff x="5648325" y="5178065"/>
            <a:chExt cx="3832838" cy="349968"/>
          </a:xfrm>
        </p:grpSpPr>
        <p:cxnSp>
          <p:nvCxnSpPr>
            <p:cNvPr id="9" name="Straight Connector 8"/>
            <p:cNvCxnSpPr/>
            <p:nvPr/>
          </p:nvCxnSpPr>
          <p:spPr>
            <a:xfrm flipH="1">
              <a:off x="5648325" y="5367337"/>
              <a:ext cx="2971800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8617209" y="5178065"/>
                  <a:ext cx="863954" cy="3499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atom</m:t>
                            </m:r>
                          </m:sub>
                        </m:sSub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17209" y="5178065"/>
                  <a:ext cx="863954" cy="349968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1" name="Group 30"/>
          <p:cNvGrpSpPr/>
          <p:nvPr/>
        </p:nvGrpSpPr>
        <p:grpSpPr>
          <a:xfrm>
            <a:off x="7115173" y="6043609"/>
            <a:ext cx="2913596" cy="904880"/>
            <a:chOff x="7115173" y="6043609"/>
            <a:chExt cx="2913596" cy="904880"/>
          </a:xfrm>
        </p:grpSpPr>
        <p:sp>
          <p:nvSpPr>
            <p:cNvPr id="21" name="Right Arrow 20"/>
            <p:cNvSpPr/>
            <p:nvPr/>
          </p:nvSpPr>
          <p:spPr>
            <a:xfrm rot="10800000">
              <a:off x="7272342" y="6043609"/>
              <a:ext cx="457200" cy="28902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115173" y="6340887"/>
              <a:ext cx="2913596" cy="60760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 err="1" smtClean="0">
                  <a:solidFill>
                    <a:srgbClr val="C00000"/>
                  </a:solidFill>
                </a:rPr>
                <a:t>Bandgap</a:t>
              </a:r>
              <a:r>
                <a:rPr lang="en-US" b="1" dirty="0" smtClean="0">
                  <a:solidFill>
                    <a:srgbClr val="C00000"/>
                  </a:solidFill>
                </a:rPr>
                <a:t> – Long-range atomic interactions</a:t>
              </a:r>
              <a:endParaRPr lang="en-GB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024" name="Group 1023"/>
          <p:cNvGrpSpPr/>
          <p:nvPr/>
        </p:nvGrpSpPr>
        <p:grpSpPr>
          <a:xfrm>
            <a:off x="7524749" y="5505449"/>
            <a:ext cx="2009776" cy="469032"/>
            <a:chOff x="7524749" y="5505449"/>
            <a:chExt cx="2009776" cy="469032"/>
          </a:xfrm>
        </p:grpSpPr>
        <p:sp>
          <p:nvSpPr>
            <p:cNvPr id="29" name="Right Arrow 28"/>
            <p:cNvSpPr/>
            <p:nvPr/>
          </p:nvSpPr>
          <p:spPr>
            <a:xfrm rot="10800000">
              <a:off x="7524749" y="5505449"/>
              <a:ext cx="457200" cy="289020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077727" y="5624513"/>
              <a:ext cx="1456798" cy="34996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C00000"/>
                  </a:solidFill>
                </a:rPr>
                <a:t>waveguide</a:t>
              </a:r>
              <a:endParaRPr lang="en-GB" b="1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65224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Long-range photonic interactions</a:t>
            </a:r>
            <a:endParaRPr lang="en-US" dirty="0"/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506713" y="1114425"/>
            <a:ext cx="9069705" cy="944245"/>
          </a:xfrm>
          <a:prstGeom prst="rect">
            <a:avLst/>
          </a:prstGeom>
        </p:spPr>
        <p:txBody>
          <a:bodyPr vert="horz" lIns="100794" tIns="50397" rIns="100794" bIns="50397" rtlCol="0">
            <a:normAutofit/>
          </a:bodyPr>
          <a:lstStyle>
            <a:lvl1pPr marL="377979" indent="-377979" algn="l" defTabSz="1007943" rtl="0" eaLnBrk="1" latinLnBrk="0" hangingPunct="1">
              <a:spcBef>
                <a:spcPct val="20000"/>
              </a:spcBef>
              <a:buClr>
                <a:srgbClr val="FF0000"/>
              </a:buClr>
              <a:buSzPct val="100000"/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8954" indent="-314982" algn="l" defTabSz="1007943" rtl="0" eaLnBrk="1" latinLnBrk="0" hangingPunct="1">
              <a:spcBef>
                <a:spcPct val="20000"/>
              </a:spcBef>
              <a:buClr>
                <a:srgbClr val="FF0000"/>
              </a:buClr>
              <a:buSzPct val="100000"/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spcBef>
                <a:spcPct val="20000"/>
              </a:spcBef>
              <a:buClr>
                <a:srgbClr val="FF0000"/>
              </a:buClr>
              <a:buSzPct val="100000"/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spcBef>
                <a:spcPct val="20000"/>
              </a:spcBef>
              <a:buClr>
                <a:srgbClr val="FF0000"/>
              </a:buClr>
              <a:buSzPct val="100000"/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spcBef>
                <a:spcPct val="20000"/>
              </a:spcBef>
              <a:buClr>
                <a:srgbClr val="FF0000"/>
              </a:buClr>
              <a:buSzPct val="100000"/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00000"/>
              </a:lnSpc>
              <a:spcAft>
                <a:spcPts val="0"/>
              </a:spcAft>
            </a:pPr>
            <a:r>
              <a:rPr lang="en-US" dirty="0" smtClean="0"/>
              <a:t>Intuition: nonlinear, </a:t>
            </a:r>
            <a:r>
              <a:rPr lang="en-US" i="1" dirty="0" smtClean="0"/>
              <a:t>long-range</a:t>
            </a:r>
            <a:r>
              <a:rPr lang="en-US" dirty="0" smtClean="0"/>
              <a:t> changes in the refractive index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/>
              <p:cNvSpPr txBox="1"/>
              <p:nvPr/>
            </p:nvSpPr>
            <p:spPr>
              <a:xfrm>
                <a:off x="1914525" y="1729497"/>
                <a:ext cx="6004849" cy="5253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:r>
                  <a:rPr lang="en-US" sz="2400" b="0" dirty="0" smtClean="0">
                    <a:solidFill>
                      <a:schemeClr val="tx1"/>
                    </a:solidFill>
                  </a:rPr>
                  <a:t>Spin model plus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int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≈∑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𝑓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  <m:sSubSup>
                      <m:sSub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𝑒𝑒</m:t>
                        </m:r>
                      </m:sub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sup>
                    </m:sSubSup>
                    <m:sSubSup>
                      <m:sSub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𝑒𝑒</m:t>
                        </m:r>
                      </m:sub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𝑗</m:t>
                        </m:r>
                      </m:sup>
                    </m:sSubSup>
                  </m:oMath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4525" y="1729497"/>
                <a:ext cx="6004849" cy="525337"/>
              </a:xfrm>
              <a:prstGeom prst="rect">
                <a:avLst/>
              </a:prstGeom>
              <a:blipFill rotWithShape="0">
                <a:blip r:embed="rId2"/>
                <a:stretch>
                  <a:fillRect l="-1523" t="-3488" b="-19767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Freeform 23"/>
          <p:cNvSpPr/>
          <p:nvPr/>
        </p:nvSpPr>
        <p:spPr>
          <a:xfrm>
            <a:off x="4087197" y="3324225"/>
            <a:ext cx="2704128" cy="1022096"/>
          </a:xfrm>
          <a:custGeom>
            <a:avLst/>
            <a:gdLst>
              <a:gd name="connsiteX0" fmla="*/ 0 w 1484769"/>
              <a:gd name="connsiteY0" fmla="*/ 362365 h 362365"/>
              <a:gd name="connsiteX1" fmla="*/ 334979 w 1484769"/>
              <a:gd name="connsiteY1" fmla="*/ 317097 h 362365"/>
              <a:gd name="connsiteX2" fmla="*/ 579422 w 1484769"/>
              <a:gd name="connsiteY2" fmla="*/ 190349 h 362365"/>
              <a:gd name="connsiteX3" fmla="*/ 787652 w 1484769"/>
              <a:gd name="connsiteY3" fmla="*/ 18333 h 362365"/>
              <a:gd name="connsiteX4" fmla="*/ 1068309 w 1484769"/>
              <a:gd name="connsiteY4" fmla="*/ 27386 h 362365"/>
              <a:gd name="connsiteX5" fmla="*/ 1186004 w 1484769"/>
              <a:gd name="connsiteY5" fmla="*/ 217509 h 362365"/>
              <a:gd name="connsiteX6" fmla="*/ 1339913 w 1484769"/>
              <a:gd name="connsiteY6" fmla="*/ 317097 h 362365"/>
              <a:gd name="connsiteX7" fmla="*/ 1484769 w 1484769"/>
              <a:gd name="connsiteY7" fmla="*/ 326151 h 362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84769" h="362365">
                <a:moveTo>
                  <a:pt x="0" y="362365"/>
                </a:moveTo>
                <a:cubicBezTo>
                  <a:pt x="119204" y="354065"/>
                  <a:pt x="238409" y="345766"/>
                  <a:pt x="334979" y="317097"/>
                </a:cubicBezTo>
                <a:cubicBezTo>
                  <a:pt x="431549" y="288428"/>
                  <a:pt x="503977" y="240143"/>
                  <a:pt x="579422" y="190349"/>
                </a:cubicBezTo>
                <a:cubicBezTo>
                  <a:pt x="654867" y="140555"/>
                  <a:pt x="706171" y="45493"/>
                  <a:pt x="787652" y="18333"/>
                </a:cubicBezTo>
                <a:cubicBezTo>
                  <a:pt x="869133" y="-8827"/>
                  <a:pt x="1001917" y="-5810"/>
                  <a:pt x="1068309" y="27386"/>
                </a:cubicBezTo>
                <a:cubicBezTo>
                  <a:pt x="1134701" y="60582"/>
                  <a:pt x="1140737" y="169224"/>
                  <a:pt x="1186004" y="217509"/>
                </a:cubicBezTo>
                <a:cubicBezTo>
                  <a:pt x="1231271" y="265794"/>
                  <a:pt x="1290119" y="298990"/>
                  <a:pt x="1339913" y="317097"/>
                </a:cubicBezTo>
                <a:cubicBezTo>
                  <a:pt x="1389707" y="335204"/>
                  <a:pt x="1437238" y="330677"/>
                  <a:pt x="1484769" y="326151"/>
                </a:cubicBezTo>
              </a:path>
            </a:pathLst>
          </a:cu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ontent Placeholder 2"/>
              <p:cNvSpPr txBox="1">
                <a:spLocks/>
              </p:cNvSpPr>
              <p:nvPr/>
            </p:nvSpPr>
            <p:spPr>
              <a:xfrm>
                <a:off x="514349" y="5656580"/>
                <a:ext cx="9069705" cy="944245"/>
              </a:xfrm>
              <a:prstGeom prst="rect">
                <a:avLst/>
              </a:prstGeom>
            </p:spPr>
            <p:txBody>
              <a:bodyPr vert="horz" lIns="100794" tIns="50397" rIns="100794" bIns="50397" rtlCol="0">
                <a:normAutofit lnSpcReduction="10000"/>
              </a:bodyPr>
              <a:lstStyle>
                <a:lvl1pPr marL="377979" indent="-377979" algn="l" defTabSz="1007943" rtl="0" eaLnBrk="1" latinLnBrk="0" hangingPunct="1">
                  <a:spcBef>
                    <a:spcPct val="20000"/>
                  </a:spcBef>
                  <a:buClr>
                    <a:srgbClr val="FF0000"/>
                  </a:buClr>
                  <a:buSzPct val="100000"/>
                  <a:buFont typeface="Arial" pitchFamily="34" charset="0"/>
                  <a:buChar char="•"/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818954" indent="-314982" algn="l" defTabSz="1007943" rtl="0" eaLnBrk="1" latinLnBrk="0" hangingPunct="1">
                  <a:spcBef>
                    <a:spcPct val="20000"/>
                  </a:spcBef>
                  <a:buClr>
                    <a:srgbClr val="FF0000"/>
                  </a:buClr>
                  <a:buSzPct val="100000"/>
                  <a:buFont typeface="Arial" pitchFamily="34" charset="0"/>
                  <a:buChar char="•"/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59929" indent="-251986" algn="l" defTabSz="1007943" rtl="0" eaLnBrk="1" latinLnBrk="0" hangingPunct="1">
                  <a:spcBef>
                    <a:spcPct val="20000"/>
                  </a:spcBef>
                  <a:buClr>
                    <a:srgbClr val="FF0000"/>
                  </a:buClr>
                  <a:buSzPct val="100000"/>
                  <a:buFont typeface="Arial" pitchFamily="34" charset="0"/>
                  <a:buChar char="•"/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763900" indent="-251986" algn="l" defTabSz="1007943" rtl="0" eaLnBrk="1" latinLnBrk="0" hangingPunct="1">
                  <a:spcBef>
                    <a:spcPct val="20000"/>
                  </a:spcBef>
                  <a:buClr>
                    <a:srgbClr val="FF0000"/>
                  </a:buClr>
                  <a:buSzPct val="100000"/>
                  <a:buFont typeface="Arial" pitchFamily="34" charset="0"/>
                  <a:buChar char="•"/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267872" indent="-251986" algn="l" defTabSz="1007943" rtl="0" eaLnBrk="1" latinLnBrk="0" hangingPunct="1">
                  <a:spcBef>
                    <a:spcPct val="20000"/>
                  </a:spcBef>
                  <a:buClr>
                    <a:srgbClr val="FF0000"/>
                  </a:buClr>
                  <a:buSzPct val="100000"/>
                  <a:buFont typeface="Arial" pitchFamily="34" charset="0"/>
                  <a:buChar char="•"/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771844" indent="-251986" algn="l" defTabSz="1007943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75815" indent="-251986" algn="l" defTabSz="1007943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779787" indent="-251986" algn="l" defTabSz="1007943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83758" indent="-251986" algn="l" defTabSz="1007943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lnSpc>
                    <a:spcPct val="100000"/>
                  </a:lnSpc>
                  <a:spcAft>
                    <a:spcPts val="0"/>
                  </a:spcAft>
                </a:pPr>
                <a:r>
                  <a:rPr lang="en-US" dirty="0" smtClean="0"/>
                  <a:t>Conventional material: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𝑝h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∝</m:t>
                    </m:r>
                    <m:r>
                      <a:rPr lang="en-US" b="0" i="1" smtClean="0">
                        <a:latin typeface="Cambria Math"/>
                      </a:rPr>
                      <m:t>𝛿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 fontAlgn="auto">
                  <a:lnSpc>
                    <a:spcPct val="100000"/>
                  </a:lnSpc>
                  <a:spcAft>
                    <a:spcPts val="0"/>
                  </a:spcAft>
                </a:pPr>
                <a:r>
                  <a:rPr lang="en-US" dirty="0" smtClean="0"/>
                  <a:t>Local intensity-dependent change in refractive index</a:t>
                </a:r>
                <a:endParaRPr lang="en-US" dirty="0"/>
              </a:p>
            </p:txBody>
          </p:sp>
        </mc:Choice>
        <mc:Fallback xmlns="">
          <p:sp>
            <p:nvSpPr>
              <p:cNvPr id="2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349" y="5656580"/>
                <a:ext cx="9069705" cy="944245"/>
              </a:xfrm>
              <a:prstGeom prst="rect">
                <a:avLst/>
              </a:prstGeom>
              <a:blipFill rotWithShape="1">
                <a:blip r:embed="rId4"/>
                <a:stretch>
                  <a:fillRect l="-941" t="-7742" b="-135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75581" y="3729836"/>
                <a:ext cx="89088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〉"/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/>
                            </a:rPr>
                            <m:t>𝑔</m:t>
                          </m:r>
                        </m:e>
                      </m:d>
                    </m:oMath>
                  </m:oMathPara>
                </a14:m>
                <a:endParaRPr lang="en-US" sz="3600" b="0" dirty="0" smtClean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581" y="3729836"/>
                <a:ext cx="890885" cy="64633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/>
          <p:cNvCxnSpPr/>
          <p:nvPr/>
        </p:nvCxnSpPr>
        <p:spPr>
          <a:xfrm>
            <a:off x="1084875" y="4050860"/>
            <a:ext cx="542909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078301" y="2863936"/>
            <a:ext cx="542909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54821" y="2974761"/>
                <a:ext cx="84023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〉"/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/>
                            </a:rPr>
                            <m:t>𝑒</m:t>
                          </m:r>
                        </m:e>
                      </m:d>
                    </m:oMath>
                  </m:oMathPara>
                </a14:m>
                <a:endParaRPr lang="en-US" sz="3600" b="0" dirty="0" smtClean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821" y="2974761"/>
                <a:ext cx="840230" cy="64633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Connector 17"/>
          <p:cNvCxnSpPr/>
          <p:nvPr/>
        </p:nvCxnSpPr>
        <p:spPr>
          <a:xfrm>
            <a:off x="1786108" y="4050860"/>
            <a:ext cx="542909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779534" y="2797244"/>
            <a:ext cx="542909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477191" y="4050860"/>
            <a:ext cx="542909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470617" y="3050480"/>
            <a:ext cx="542909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178424" y="4050860"/>
            <a:ext cx="542909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171850" y="2794828"/>
            <a:ext cx="542909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876755" y="4053760"/>
            <a:ext cx="542909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870181" y="2834940"/>
            <a:ext cx="542909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577988" y="4053760"/>
            <a:ext cx="542909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571414" y="2856204"/>
            <a:ext cx="542909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269071" y="4053760"/>
            <a:ext cx="542909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5262497" y="2879884"/>
            <a:ext cx="542909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5970304" y="4053760"/>
            <a:ext cx="542909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5963730" y="2922412"/>
            <a:ext cx="542909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6663804" y="4056176"/>
            <a:ext cx="542909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6657230" y="2957208"/>
            <a:ext cx="542909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up 38"/>
          <p:cNvGrpSpPr/>
          <p:nvPr/>
        </p:nvGrpSpPr>
        <p:grpSpPr>
          <a:xfrm>
            <a:off x="707629" y="4595028"/>
            <a:ext cx="6492510" cy="405597"/>
            <a:chOff x="431949" y="2160265"/>
            <a:chExt cx="8064896" cy="576064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grpSpPr>
        <p:sp>
          <p:nvSpPr>
            <p:cNvPr id="40" name="Rectangle 39"/>
            <p:cNvSpPr/>
            <p:nvPr/>
          </p:nvSpPr>
          <p:spPr>
            <a:xfrm>
              <a:off x="504056" y="2160265"/>
              <a:ext cx="7920781" cy="576064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431949" y="2160265"/>
              <a:ext cx="143917" cy="576064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8352928" y="2160265"/>
              <a:ext cx="143917" cy="576064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2828925" y="4576354"/>
                <a:ext cx="4320350" cy="4832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𝑛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=∫</m:t>
                      </m:r>
                      <m:r>
                        <a:rPr lang="en-US" sz="2400" b="0" i="1" smtClean="0">
                          <a:latin typeface="Cambria Math"/>
                        </a:rPr>
                        <m:t>𝑑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𝑝h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𝐸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8925" y="4576354"/>
                <a:ext cx="4320350" cy="483274"/>
              </a:xfrm>
              <a:prstGeom prst="rect">
                <a:avLst/>
              </a:prstGeom>
              <a:blipFill rotWithShape="1">
                <a:blip r:embed="rId7"/>
                <a:stretch>
                  <a:fillRect t="-2532" b="-177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Freeform 43"/>
          <p:cNvSpPr/>
          <p:nvPr/>
        </p:nvSpPr>
        <p:spPr>
          <a:xfrm>
            <a:off x="972114" y="3416957"/>
            <a:ext cx="2898068" cy="764516"/>
          </a:xfrm>
          <a:custGeom>
            <a:avLst/>
            <a:gdLst>
              <a:gd name="connsiteX0" fmla="*/ 0 w 3030279"/>
              <a:gd name="connsiteY0" fmla="*/ 764516 h 764516"/>
              <a:gd name="connsiteX1" fmla="*/ 467832 w 3030279"/>
              <a:gd name="connsiteY1" fmla="*/ 700721 h 764516"/>
              <a:gd name="connsiteX2" fmla="*/ 1111102 w 3030279"/>
              <a:gd name="connsiteY2" fmla="*/ 504019 h 764516"/>
              <a:gd name="connsiteX3" fmla="*/ 1626781 w 3030279"/>
              <a:gd name="connsiteY3" fmla="*/ 36186 h 764516"/>
              <a:gd name="connsiteX4" fmla="*/ 2206255 w 3030279"/>
              <a:gd name="connsiteY4" fmla="*/ 73400 h 764516"/>
              <a:gd name="connsiteX5" fmla="*/ 2440172 w 3030279"/>
              <a:gd name="connsiteY5" fmla="*/ 408326 h 764516"/>
              <a:gd name="connsiteX6" fmla="*/ 2737883 w 3030279"/>
              <a:gd name="connsiteY6" fmla="*/ 652874 h 764516"/>
              <a:gd name="connsiteX7" fmla="*/ 3030279 w 3030279"/>
              <a:gd name="connsiteY7" fmla="*/ 721986 h 764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30279" h="764516">
                <a:moveTo>
                  <a:pt x="0" y="764516"/>
                </a:moveTo>
                <a:cubicBezTo>
                  <a:pt x="141324" y="754326"/>
                  <a:pt x="282648" y="744137"/>
                  <a:pt x="467832" y="700721"/>
                </a:cubicBezTo>
                <a:cubicBezTo>
                  <a:pt x="653016" y="657305"/>
                  <a:pt x="917944" y="614775"/>
                  <a:pt x="1111102" y="504019"/>
                </a:cubicBezTo>
                <a:cubicBezTo>
                  <a:pt x="1304260" y="393263"/>
                  <a:pt x="1444256" y="107956"/>
                  <a:pt x="1626781" y="36186"/>
                </a:cubicBezTo>
                <a:cubicBezTo>
                  <a:pt x="1809306" y="-35584"/>
                  <a:pt x="2070690" y="11377"/>
                  <a:pt x="2206255" y="73400"/>
                </a:cubicBezTo>
                <a:cubicBezTo>
                  <a:pt x="2341820" y="135423"/>
                  <a:pt x="2351567" y="311747"/>
                  <a:pt x="2440172" y="408326"/>
                </a:cubicBezTo>
                <a:cubicBezTo>
                  <a:pt x="2528777" y="504905"/>
                  <a:pt x="2639532" y="600597"/>
                  <a:pt x="2737883" y="652874"/>
                </a:cubicBezTo>
                <a:cubicBezTo>
                  <a:pt x="2836234" y="705151"/>
                  <a:pt x="2933256" y="713568"/>
                  <a:pt x="3030279" y="721986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2657161" y="2981372"/>
            <a:ext cx="144016" cy="144016"/>
          </a:xfrm>
          <a:prstGeom prst="ellipse">
            <a:avLst/>
          </a:prstGeom>
          <a:solidFill>
            <a:srgbClr val="C00000"/>
          </a:solidFill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1259529" y="3981268"/>
            <a:ext cx="144016" cy="144016"/>
          </a:xfrm>
          <a:prstGeom prst="ellipse">
            <a:avLst/>
          </a:prstGeom>
          <a:solidFill>
            <a:srgbClr val="C00000"/>
          </a:solidFill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1953029" y="3978852"/>
            <a:ext cx="144016" cy="144016"/>
          </a:xfrm>
          <a:prstGeom prst="ellipse">
            <a:avLst/>
          </a:prstGeom>
          <a:solidFill>
            <a:srgbClr val="C00000"/>
          </a:solidFill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3382557" y="3978852"/>
            <a:ext cx="144016" cy="144016"/>
          </a:xfrm>
          <a:prstGeom prst="ellipse">
            <a:avLst/>
          </a:prstGeom>
          <a:solidFill>
            <a:srgbClr val="C00000"/>
          </a:solidFill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4078957" y="3978852"/>
            <a:ext cx="144016" cy="144016"/>
          </a:xfrm>
          <a:prstGeom prst="ellipse">
            <a:avLst/>
          </a:prstGeom>
          <a:solidFill>
            <a:srgbClr val="C00000"/>
          </a:solidFill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4761341" y="3973536"/>
            <a:ext cx="144016" cy="144016"/>
          </a:xfrm>
          <a:prstGeom prst="ellipse">
            <a:avLst/>
          </a:prstGeom>
          <a:solidFill>
            <a:srgbClr val="C00000"/>
          </a:solidFill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5465473" y="3973536"/>
            <a:ext cx="144016" cy="144016"/>
          </a:xfrm>
          <a:prstGeom prst="ellipse">
            <a:avLst/>
          </a:prstGeom>
          <a:solidFill>
            <a:srgbClr val="C00000"/>
          </a:solidFill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6164289" y="3984168"/>
            <a:ext cx="144016" cy="144016"/>
          </a:xfrm>
          <a:prstGeom prst="ellipse">
            <a:avLst/>
          </a:prstGeom>
          <a:solidFill>
            <a:srgbClr val="C00000"/>
          </a:solidFill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6849573" y="3984168"/>
            <a:ext cx="144016" cy="144016"/>
          </a:xfrm>
          <a:prstGeom prst="ellipse">
            <a:avLst/>
          </a:prstGeom>
          <a:solidFill>
            <a:srgbClr val="C00000"/>
          </a:solidFill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" name="Straight Connector 53"/>
          <p:cNvCxnSpPr/>
          <p:nvPr/>
        </p:nvCxnSpPr>
        <p:spPr>
          <a:xfrm>
            <a:off x="1092009" y="3047526"/>
            <a:ext cx="6114704" cy="1117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Group 54"/>
          <p:cNvGrpSpPr/>
          <p:nvPr/>
        </p:nvGrpSpPr>
        <p:grpSpPr>
          <a:xfrm>
            <a:off x="5504309" y="2333625"/>
            <a:ext cx="4411216" cy="2133600"/>
            <a:chOff x="8247509" y="1724025"/>
            <a:chExt cx="4411216" cy="2133600"/>
          </a:xfrm>
        </p:grpSpPr>
        <p:grpSp>
          <p:nvGrpSpPr>
            <p:cNvPr id="56" name="Group 55"/>
            <p:cNvGrpSpPr/>
            <p:nvPr/>
          </p:nvGrpSpPr>
          <p:grpSpPr>
            <a:xfrm>
              <a:off x="10077915" y="1913727"/>
              <a:ext cx="2580810" cy="1943898"/>
              <a:chOff x="7400925" y="1913727"/>
              <a:chExt cx="2580810" cy="1943898"/>
            </a:xfrm>
          </p:grpSpPr>
          <p:pic>
            <p:nvPicPr>
              <p:cNvPr id="58" name="Picture 2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00925" y="1913727"/>
                <a:ext cx="2530266" cy="19438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9" name="TextBox 58"/>
              <p:cNvSpPr txBox="1"/>
              <p:nvPr/>
            </p:nvSpPr>
            <p:spPr>
              <a:xfrm>
                <a:off x="7705725" y="1972945"/>
                <a:ext cx="1879940" cy="2927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w/o photon</a:t>
                </a:r>
                <a:endParaRPr lang="en-US" sz="1400" dirty="0"/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9041765" y="2135505"/>
                <a:ext cx="939970" cy="2927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w/photon</a:t>
                </a:r>
                <a:endParaRPr lang="en-US" sz="1400" dirty="0"/>
              </a:p>
            </p:txBody>
          </p:sp>
        </p:grpSp>
        <p:sp>
          <p:nvSpPr>
            <p:cNvPr id="57" name="Curved Down Arrow 56"/>
            <p:cNvSpPr/>
            <p:nvPr/>
          </p:nvSpPr>
          <p:spPr>
            <a:xfrm>
              <a:off x="8247509" y="1724025"/>
              <a:ext cx="2125216" cy="461203"/>
            </a:xfrm>
            <a:prstGeom prst="curvedDownArrow">
              <a:avLst/>
            </a:prstGeom>
            <a:solidFill>
              <a:srgbClr val="00B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23185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/>
      <p:bldP spid="4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it interesting?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873" y="1008380"/>
            <a:ext cx="9069705" cy="1020445"/>
          </a:xfrm>
        </p:spPr>
        <p:txBody>
          <a:bodyPr/>
          <a:lstStyle/>
          <a:p>
            <a:r>
              <a:rPr lang="en-US" dirty="0" smtClean="0"/>
              <a:t>New paradigm: building up quantum states of light from many-body dynamics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325" y="1876425"/>
            <a:ext cx="3133725" cy="2277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506713" y="4208780"/>
            <a:ext cx="9069705" cy="2468245"/>
          </a:xfrm>
          <a:prstGeom prst="rect">
            <a:avLst/>
          </a:prstGeom>
        </p:spPr>
        <p:txBody>
          <a:bodyPr vert="horz" lIns="100794" tIns="50397" rIns="100794" bIns="50397" rtlCol="0">
            <a:normAutofit/>
          </a:bodyPr>
          <a:lstStyle>
            <a:lvl1pPr marL="377979" indent="-377979" algn="l" defTabSz="1007943" rtl="0" eaLnBrk="1" latinLnBrk="0" hangingPunct="1">
              <a:spcBef>
                <a:spcPct val="20000"/>
              </a:spcBef>
              <a:buClr>
                <a:srgbClr val="FF0000"/>
              </a:buClr>
              <a:buSzPct val="100000"/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8954" indent="-314982" algn="l" defTabSz="1007943" rtl="0" eaLnBrk="1" latinLnBrk="0" hangingPunct="1">
              <a:spcBef>
                <a:spcPct val="20000"/>
              </a:spcBef>
              <a:buClr>
                <a:srgbClr val="FF0000"/>
              </a:buClr>
              <a:buSzPct val="100000"/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spcBef>
                <a:spcPct val="20000"/>
              </a:spcBef>
              <a:buClr>
                <a:srgbClr val="FF0000"/>
              </a:buClr>
              <a:buSzPct val="100000"/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spcBef>
                <a:spcPct val="20000"/>
              </a:spcBef>
              <a:buClr>
                <a:srgbClr val="FF0000"/>
              </a:buClr>
              <a:buSzPct val="100000"/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spcBef>
                <a:spcPct val="20000"/>
              </a:spcBef>
              <a:buClr>
                <a:srgbClr val="FF0000"/>
              </a:buClr>
              <a:buSzPct val="100000"/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00000"/>
              </a:lnSpc>
              <a:spcAft>
                <a:spcPts val="0"/>
              </a:spcAft>
            </a:pPr>
            <a:r>
              <a:rPr lang="en-US" dirty="0" smtClean="0"/>
              <a:t>Challenging theoretical problem:</a:t>
            </a:r>
          </a:p>
          <a:p>
            <a:pPr lvl="1" fontAlgn="auto">
              <a:lnSpc>
                <a:spcPct val="100000"/>
              </a:lnSpc>
              <a:spcAft>
                <a:spcPts val="0"/>
              </a:spcAft>
            </a:pPr>
            <a:r>
              <a:rPr lang="en-US" dirty="0" smtClean="0"/>
              <a:t>Long-range, out-of-equilibrium, open system</a:t>
            </a:r>
          </a:p>
          <a:p>
            <a:pPr lvl="1" fontAlgn="auto">
              <a:lnSpc>
                <a:spcPct val="100000"/>
              </a:lnSpc>
              <a:spcAft>
                <a:spcPts val="0"/>
              </a:spcAft>
            </a:pPr>
            <a:r>
              <a:rPr lang="en-US" dirty="0" smtClean="0"/>
              <a:t>Generally unknown map between spin and photon interactions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168670" y="6106380"/>
                <a:ext cx="3812389" cy="403957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/>
                            </a:rPr>
                            <m:t>spin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≠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/>
                            </a:rPr>
                            <m:t>photon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8670" y="6106380"/>
                <a:ext cx="3812389" cy="403957"/>
              </a:xfrm>
              <a:prstGeom prst="rect">
                <a:avLst/>
              </a:prstGeom>
              <a:blipFill rotWithShape="1">
                <a:blip r:embed="rId3"/>
                <a:stretch>
                  <a:fillRect b="-7042"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ontent Placeholder 2"/>
          <p:cNvSpPr txBox="1">
            <a:spLocks/>
          </p:cNvSpPr>
          <p:nvPr/>
        </p:nvSpPr>
        <p:spPr>
          <a:xfrm>
            <a:off x="513861" y="6647180"/>
            <a:ext cx="9069705" cy="639445"/>
          </a:xfrm>
          <a:prstGeom prst="rect">
            <a:avLst/>
          </a:prstGeom>
        </p:spPr>
        <p:txBody>
          <a:bodyPr vert="horz" lIns="100794" tIns="50397" rIns="100794" bIns="50397" rtlCol="0">
            <a:normAutofit/>
          </a:bodyPr>
          <a:lstStyle>
            <a:lvl1pPr marL="377979" indent="-377979" algn="l" defTabSz="1007943" rtl="0" eaLnBrk="1" latinLnBrk="0" hangingPunct="1">
              <a:spcBef>
                <a:spcPct val="20000"/>
              </a:spcBef>
              <a:buClr>
                <a:srgbClr val="FF0000"/>
              </a:buClr>
              <a:buSzPct val="100000"/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8954" indent="-314982" algn="l" defTabSz="1007943" rtl="0" eaLnBrk="1" latinLnBrk="0" hangingPunct="1">
              <a:spcBef>
                <a:spcPct val="20000"/>
              </a:spcBef>
              <a:buClr>
                <a:srgbClr val="FF0000"/>
              </a:buClr>
              <a:buSzPct val="100000"/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spcBef>
                <a:spcPct val="20000"/>
              </a:spcBef>
              <a:buClr>
                <a:srgbClr val="FF0000"/>
              </a:buClr>
              <a:buSzPct val="100000"/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spcBef>
                <a:spcPct val="20000"/>
              </a:spcBef>
              <a:buClr>
                <a:srgbClr val="FF0000"/>
              </a:buClr>
              <a:buSzPct val="100000"/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spcBef>
                <a:spcPct val="20000"/>
              </a:spcBef>
              <a:buClr>
                <a:srgbClr val="FF0000"/>
              </a:buClr>
              <a:buSzPct val="100000"/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fontAlgn="auto">
              <a:lnSpc>
                <a:spcPct val="100000"/>
              </a:lnSpc>
              <a:spcAft>
                <a:spcPts val="0"/>
              </a:spcAft>
            </a:pPr>
            <a:r>
              <a:rPr lang="en-US" dirty="0" smtClean="0"/>
              <a:t>Beyond two-body photonic interactions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176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2"/>
      <p:bldP spid="4" grpId="0" animBg="1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Electromagnetically induced transparency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873" y="1008380"/>
            <a:ext cx="9069705" cy="1096645"/>
          </a:xfrm>
        </p:spPr>
        <p:txBody>
          <a:bodyPr/>
          <a:lstStyle/>
          <a:p>
            <a:r>
              <a:rPr lang="en-US" dirty="0" smtClean="0"/>
              <a:t>Two-level atoms: strong absorption and group velocity dispersion near resonance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642" y="1729302"/>
            <a:ext cx="2773136" cy="2076144"/>
          </a:xfrm>
          <a:prstGeom prst="rect">
            <a:avLst/>
          </a:prstGeom>
        </p:spPr>
      </p:pic>
      <p:sp>
        <p:nvSpPr>
          <p:cNvPr id="5" name="Line 20"/>
          <p:cNvSpPr>
            <a:spLocks noChangeShapeType="1"/>
          </p:cNvSpPr>
          <p:nvPr/>
        </p:nvSpPr>
        <p:spPr bwMode="auto">
          <a:xfrm>
            <a:off x="2771442" y="3203547"/>
            <a:ext cx="280987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" name="Line 23"/>
          <p:cNvSpPr>
            <a:spLocks noChangeShapeType="1"/>
          </p:cNvSpPr>
          <p:nvPr/>
        </p:nvSpPr>
        <p:spPr bwMode="auto">
          <a:xfrm>
            <a:off x="2771207" y="2379692"/>
            <a:ext cx="280987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935869" y="2907976"/>
                <a:ext cx="57855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|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𝑔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〉</m:t>
                      </m:r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5869" y="2907976"/>
                <a:ext cx="578555" cy="400110"/>
              </a:xfrm>
              <a:prstGeom prst="rect">
                <a:avLst/>
              </a:prstGeom>
              <a:blipFill rotWithShape="1">
                <a:blip r:embed="rId3"/>
                <a:stretch>
                  <a:fillRect b="-106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965344" y="2181225"/>
                <a:ext cx="54938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|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𝑒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〉</m:t>
                      </m:r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5344" y="2181225"/>
                <a:ext cx="549381" cy="400110"/>
              </a:xfrm>
              <a:prstGeom prst="rect">
                <a:avLst/>
              </a:prstGeom>
              <a:blipFill rotWithShape="1">
                <a:blip r:embed="rId4"/>
                <a:stretch>
                  <a:fillRect b="-12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/>
          <p:nvPr/>
        </p:nvCxnSpPr>
        <p:spPr>
          <a:xfrm flipH="1" flipV="1">
            <a:off x="2905125" y="2379692"/>
            <a:ext cx="6576" cy="792133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447925" y="2602310"/>
                <a:ext cx="530209" cy="3499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𝜔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7925" y="2602310"/>
                <a:ext cx="530209" cy="34996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Content Placeholder 2"/>
          <p:cNvSpPr txBox="1">
            <a:spLocks/>
          </p:cNvSpPr>
          <p:nvPr/>
        </p:nvSpPr>
        <p:spPr>
          <a:xfrm>
            <a:off x="501436" y="3857625"/>
            <a:ext cx="9069705" cy="1096645"/>
          </a:xfrm>
          <a:prstGeom prst="rect">
            <a:avLst/>
          </a:prstGeom>
        </p:spPr>
        <p:txBody>
          <a:bodyPr vert="horz" lIns="100794" tIns="50397" rIns="100794" bIns="50397" rtlCol="0">
            <a:normAutofit/>
          </a:bodyPr>
          <a:lstStyle>
            <a:lvl1pPr marL="377979" indent="-377979" algn="l" defTabSz="1007943" rtl="0" eaLnBrk="1" latinLnBrk="0" hangingPunct="1">
              <a:spcBef>
                <a:spcPct val="20000"/>
              </a:spcBef>
              <a:buClr>
                <a:srgbClr val="FF0000"/>
              </a:buClr>
              <a:buSzPct val="100000"/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8954" indent="-314982" algn="l" defTabSz="1007943" rtl="0" eaLnBrk="1" latinLnBrk="0" hangingPunct="1">
              <a:spcBef>
                <a:spcPct val="20000"/>
              </a:spcBef>
              <a:buClr>
                <a:srgbClr val="FF0000"/>
              </a:buClr>
              <a:buSzPct val="100000"/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spcBef>
                <a:spcPct val="20000"/>
              </a:spcBef>
              <a:buClr>
                <a:srgbClr val="FF0000"/>
              </a:buClr>
              <a:buSzPct val="100000"/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spcBef>
                <a:spcPct val="20000"/>
              </a:spcBef>
              <a:buClr>
                <a:srgbClr val="FF0000"/>
              </a:buClr>
              <a:buSzPct val="100000"/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spcBef>
                <a:spcPct val="20000"/>
              </a:spcBef>
              <a:buClr>
                <a:srgbClr val="FF0000"/>
              </a:buClr>
              <a:buSzPct val="100000"/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00000"/>
              </a:lnSpc>
              <a:spcAft>
                <a:spcPts val="0"/>
              </a:spcAft>
            </a:pPr>
            <a:r>
              <a:rPr lang="en-US" dirty="0" smtClean="0"/>
              <a:t>Three-level atoms + EIT: minimal absorption and group velocity dispersion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1591729" y="4864364"/>
            <a:ext cx="1770596" cy="1275822"/>
            <a:chOff x="1591729" y="4864364"/>
            <a:chExt cx="1770596" cy="1275822"/>
          </a:xfrm>
        </p:grpSpPr>
        <p:sp>
          <p:nvSpPr>
            <p:cNvPr id="17" name="Line 20"/>
            <p:cNvSpPr>
              <a:spLocks noChangeShapeType="1"/>
            </p:cNvSpPr>
            <p:nvPr/>
          </p:nvSpPr>
          <p:spPr bwMode="auto">
            <a:xfrm>
              <a:off x="2619042" y="5886686"/>
              <a:ext cx="280987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23"/>
            <p:cNvSpPr>
              <a:spLocks noChangeShapeType="1"/>
            </p:cNvSpPr>
            <p:nvPr/>
          </p:nvSpPr>
          <p:spPr bwMode="auto">
            <a:xfrm>
              <a:off x="2618807" y="5062831"/>
              <a:ext cx="280987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2783469" y="5591115"/>
                  <a:ext cx="578555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|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𝑔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〉</m:t>
                        </m:r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83469" y="5591115"/>
                  <a:ext cx="578555" cy="400110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b="-1060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2812944" y="4864364"/>
                  <a:ext cx="549381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|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𝑒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〉</m:t>
                        </m:r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12944" y="4864364"/>
                  <a:ext cx="549381" cy="400110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b="-1060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" name="Straight Arrow Connector 20"/>
            <p:cNvCxnSpPr/>
            <p:nvPr/>
          </p:nvCxnSpPr>
          <p:spPr>
            <a:xfrm flipH="1" flipV="1">
              <a:off x="2752725" y="5064419"/>
              <a:ext cx="6576" cy="790545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2332161" y="5254417"/>
                  <a:ext cx="530209" cy="3499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𝜔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32161" y="5254417"/>
                  <a:ext cx="530209" cy="349968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Line 23"/>
            <p:cNvSpPr>
              <a:spLocks noChangeShapeType="1"/>
            </p:cNvSpPr>
            <p:nvPr/>
          </p:nvSpPr>
          <p:spPr bwMode="auto">
            <a:xfrm>
              <a:off x="1856431" y="5770090"/>
              <a:ext cx="280987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1591729" y="5761621"/>
                  <a:ext cx="553806" cy="3785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|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𝑠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〉</m:t>
                        </m:r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1729" y="5761621"/>
                  <a:ext cx="553806" cy="378565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b="-1774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5" name="Straight Arrow Connector 24"/>
            <p:cNvCxnSpPr/>
            <p:nvPr/>
          </p:nvCxnSpPr>
          <p:spPr>
            <a:xfrm flipV="1">
              <a:off x="1996924" y="5058719"/>
              <a:ext cx="587774" cy="676747"/>
            </a:xfrm>
            <a:prstGeom prst="straightConnector1">
              <a:avLst/>
            </a:prstGeom>
            <a:ln w="31750" cmpd="dbl">
              <a:solidFill>
                <a:srgbClr val="0000FF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1889645" y="5189237"/>
                  <a:ext cx="405880" cy="3499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Ω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89645" y="5189237"/>
                  <a:ext cx="405880" cy="349968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30" name="Picture 2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925" y="4509603"/>
            <a:ext cx="3200400" cy="2396022"/>
          </a:xfrm>
          <a:prstGeom prst="rect">
            <a:avLst/>
          </a:prstGeom>
        </p:spPr>
      </p:pic>
      <p:grpSp>
        <p:nvGrpSpPr>
          <p:cNvPr id="35" name="Group 34"/>
          <p:cNvGrpSpPr/>
          <p:nvPr/>
        </p:nvGrpSpPr>
        <p:grpSpPr>
          <a:xfrm>
            <a:off x="6321296" y="4482147"/>
            <a:ext cx="3589339" cy="2575878"/>
            <a:chOff x="6321296" y="4482147"/>
            <a:chExt cx="3589339" cy="2575878"/>
          </a:xfrm>
        </p:grpSpPr>
        <p:cxnSp>
          <p:nvCxnSpPr>
            <p:cNvPr id="32" name="Straight Connector 31"/>
            <p:cNvCxnSpPr/>
            <p:nvPr/>
          </p:nvCxnSpPr>
          <p:spPr>
            <a:xfrm flipV="1">
              <a:off x="6321296" y="4482147"/>
              <a:ext cx="146485" cy="2575878"/>
            </a:xfrm>
            <a:prstGeom prst="line">
              <a:avLst/>
            </a:prstGeom>
            <a:ln w="19050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/>
                <p:cNvSpPr txBox="1"/>
                <p:nvPr/>
              </p:nvSpPr>
              <p:spPr>
                <a:xfrm>
                  <a:off x="7934325" y="5444512"/>
                  <a:ext cx="1976310" cy="65274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𝑔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∼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/>
                                  </a:rPr>
                                  <m:t>Ω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atoms</m:t>
                                </m:r>
                              </m:sub>
                            </m:s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Γ</m:t>
                            </m:r>
                          </m:den>
                        </m:f>
                        <m:r>
                          <a:rPr lang="en-US" b="0" i="1" smtClean="0">
                            <a:latin typeface="Cambria Math"/>
                          </a:rPr>
                          <m:t>≪</m:t>
                        </m:r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4" name="TextBox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34325" y="5444512"/>
                  <a:ext cx="1976310" cy="652743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9" name="Group 38"/>
          <p:cNvGrpSpPr/>
          <p:nvPr/>
        </p:nvGrpSpPr>
        <p:grpSpPr>
          <a:xfrm>
            <a:off x="1381126" y="6279917"/>
            <a:ext cx="2980742" cy="930508"/>
            <a:chOff x="1381126" y="6279917"/>
            <a:chExt cx="2980742" cy="93050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1381126" y="6860457"/>
                  <a:ext cx="2158214" cy="34996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〉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𝐷</m:t>
                            </m:r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∼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Ω</m:t>
                        </m:r>
                        <m:d>
                          <m:dPr>
                            <m:begChr m:val="|"/>
                            <m:endChr m:val="〉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𝑔</m:t>
                            </m:r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𝐸</m:t>
                        </m:r>
                        <m:r>
                          <a:rPr lang="en-US" b="0" i="1" smtClean="0">
                            <a:latin typeface="Cambria Math"/>
                          </a:rPr>
                          <m:t>|</m:t>
                        </m:r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  <m:r>
                          <a:rPr lang="en-US" b="0" i="1" smtClean="0">
                            <a:latin typeface="Cambria Math"/>
                          </a:rPr>
                          <m:t>〉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81126" y="6860457"/>
                  <a:ext cx="2158214" cy="349968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 b="-1379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7" name="TextBox 36"/>
            <p:cNvSpPr txBox="1"/>
            <p:nvPr/>
          </p:nvSpPr>
          <p:spPr>
            <a:xfrm>
              <a:off x="1448272" y="6279917"/>
              <a:ext cx="2913596" cy="607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C00000"/>
                  </a:solidFill>
                </a:rPr>
                <a:t>Dark state on two-photon resonance</a:t>
              </a:r>
              <a:endParaRPr lang="en-GB" b="1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29421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EIT dynamics from spin model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873" y="1008380"/>
            <a:ext cx="9069705" cy="1249045"/>
          </a:xfrm>
        </p:spPr>
        <p:txBody>
          <a:bodyPr/>
          <a:lstStyle/>
          <a:p>
            <a:r>
              <a:rPr lang="en-US" dirty="0" smtClean="0"/>
              <a:t>Does our spin model correctly predict EIT transparency and slow group velocity?</a:t>
            </a:r>
            <a:endParaRPr lang="es-ES" dirty="0"/>
          </a:p>
        </p:txBody>
      </p:sp>
      <p:grpSp>
        <p:nvGrpSpPr>
          <p:cNvPr id="12" name="Group 11"/>
          <p:cNvGrpSpPr/>
          <p:nvPr/>
        </p:nvGrpSpPr>
        <p:grpSpPr>
          <a:xfrm>
            <a:off x="498040" y="1998980"/>
            <a:ext cx="9069705" cy="1477645"/>
            <a:chOff x="498040" y="1998980"/>
            <a:chExt cx="9069705" cy="1477645"/>
          </a:xfrm>
        </p:grpSpPr>
        <p:sp>
          <p:nvSpPr>
            <p:cNvPr id="5" name="Content Placeholder 2"/>
            <p:cNvSpPr txBox="1">
              <a:spLocks/>
            </p:cNvSpPr>
            <p:nvPr/>
          </p:nvSpPr>
          <p:spPr>
            <a:xfrm>
              <a:off x="498040" y="1998980"/>
              <a:ext cx="9069705" cy="715645"/>
            </a:xfrm>
            <a:prstGeom prst="rect">
              <a:avLst/>
            </a:prstGeom>
          </p:spPr>
          <p:txBody>
            <a:bodyPr vert="horz" lIns="100794" tIns="50397" rIns="100794" bIns="50397" rtlCol="0">
              <a:normAutofit/>
            </a:bodyPr>
            <a:lstStyle>
              <a:lvl1pPr marL="377979" indent="-377979" algn="l" defTabSz="1007943" rtl="0" eaLnBrk="1" latinLnBrk="0" hangingPunct="1">
                <a:spcBef>
                  <a:spcPct val="20000"/>
                </a:spcBef>
                <a:buClr>
                  <a:srgbClr val="FF0000"/>
                </a:buClr>
                <a:buSzPct val="100000"/>
                <a:buFont typeface="Arial" pitchFamily="34" charset="0"/>
                <a:buChar char="•"/>
                <a:defRPr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818954" indent="-314982" algn="l" defTabSz="1007943" rtl="0" eaLnBrk="1" latinLnBrk="0" hangingPunct="1">
                <a:spcBef>
                  <a:spcPct val="20000"/>
                </a:spcBef>
                <a:buClr>
                  <a:srgbClr val="FF0000"/>
                </a:buClr>
                <a:buSzPct val="100000"/>
                <a:buFont typeface="Arial" pitchFamily="34" charset="0"/>
                <a:buChar char="•"/>
                <a:defRPr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59929" indent="-251986" algn="l" defTabSz="1007943" rtl="0" eaLnBrk="1" latinLnBrk="0" hangingPunct="1">
                <a:spcBef>
                  <a:spcPct val="20000"/>
                </a:spcBef>
                <a:buClr>
                  <a:srgbClr val="FF0000"/>
                </a:buClr>
                <a:buSzPct val="100000"/>
                <a:buFont typeface="Arial" pitchFamily="34" charset="0"/>
                <a:buChar char="•"/>
                <a:defRPr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763900" indent="-251986" algn="l" defTabSz="1007943" rtl="0" eaLnBrk="1" latinLnBrk="0" hangingPunct="1">
                <a:spcBef>
                  <a:spcPct val="20000"/>
                </a:spcBef>
                <a:buClr>
                  <a:srgbClr val="FF0000"/>
                </a:buClr>
                <a:buSzPct val="100000"/>
                <a:buFont typeface="Arial" pitchFamily="34" charset="0"/>
                <a:buChar char="•"/>
                <a:defRPr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267872" indent="-251986" algn="l" defTabSz="1007943" rtl="0" eaLnBrk="1" latinLnBrk="0" hangingPunct="1">
                <a:spcBef>
                  <a:spcPct val="20000"/>
                </a:spcBef>
                <a:buClr>
                  <a:srgbClr val="FF0000"/>
                </a:buClr>
                <a:buSzPct val="100000"/>
                <a:buFont typeface="Arial" pitchFamily="34" charset="0"/>
                <a:buChar char="•"/>
                <a:defRPr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771844" indent="-251986" algn="l" defTabSz="100794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275815" indent="-251986" algn="l" defTabSz="100794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779787" indent="-251986" algn="l" defTabSz="100794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283758" indent="-251986" algn="l" defTabSz="100794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lnSpc>
                  <a:spcPct val="100000"/>
                </a:lnSpc>
                <a:spcAft>
                  <a:spcPts val="0"/>
                </a:spcAft>
              </a:pPr>
              <a:r>
                <a:rPr lang="en-US" dirty="0" smtClean="0"/>
                <a:t>Numerically evaluate dynamics in one-excitation manifold:</a:t>
              </a:r>
              <a:endParaRPr lang="es-ES" dirty="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" name="TextBox 5"/>
                <p:cNvSpPr txBox="1"/>
                <p:nvPr/>
              </p:nvSpPr>
              <p:spPr>
                <a:xfrm>
                  <a:off x="2219325" y="2604270"/>
                  <a:ext cx="5234062" cy="87235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〉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𝜓</m:t>
                            </m:r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r>
                              <m:rPr>
                                <m:sty m:val="p"/>
                                <m:brk m:alnAt="7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atoms</m:t>
                            </m:r>
                          </m:sub>
                          <m:sup/>
                          <m:e>
                            <m:sSubSup>
                              <m:sSub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  <m:sup>
                                <m:d>
                                  <m:d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e>
                                </m:d>
                              </m:sup>
                            </m:sSubSup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  <m:d>
                              <m:dPr>
                                <m:begChr m:val="|"/>
                                <m:endChr m:val="〉"/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  <m:sup>
                                <m:d>
                                  <m:d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e>
                                </m:d>
                              </m:sup>
                            </m:sSubSup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〉</m:t>
                            </m:r>
                          </m:e>
                        </m:nary>
                      </m:oMath>
                    </m:oMathPara>
                  </a14:m>
                  <a:endParaRPr lang="es-ES" sz="2400" dirty="0"/>
                </a:p>
              </p:txBody>
            </p:sp>
          </mc:Choice>
          <mc:Fallback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19325" y="2604270"/>
                  <a:ext cx="5234062" cy="872355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b="-1399"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/>
              <p:cNvSpPr txBox="1">
                <a:spLocks/>
              </p:cNvSpPr>
              <p:nvPr/>
            </p:nvSpPr>
            <p:spPr>
              <a:xfrm>
                <a:off x="499084" y="3476625"/>
                <a:ext cx="9069705" cy="715645"/>
              </a:xfrm>
              <a:prstGeom prst="rect">
                <a:avLst/>
              </a:prstGeom>
            </p:spPr>
            <p:txBody>
              <a:bodyPr vert="horz" lIns="100794" tIns="50397" rIns="100794" bIns="50397" rtlCol="0">
                <a:normAutofit/>
              </a:bodyPr>
              <a:lstStyle>
                <a:lvl1pPr marL="377979" indent="-377979" algn="l" defTabSz="1007943" rtl="0" eaLnBrk="1" latinLnBrk="0" hangingPunct="1">
                  <a:spcBef>
                    <a:spcPct val="20000"/>
                  </a:spcBef>
                  <a:buClr>
                    <a:srgbClr val="FF0000"/>
                  </a:buClr>
                  <a:buSzPct val="100000"/>
                  <a:buFont typeface="Arial" pitchFamily="34" charset="0"/>
                  <a:buChar char="•"/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818954" indent="-314982" algn="l" defTabSz="1007943" rtl="0" eaLnBrk="1" latinLnBrk="0" hangingPunct="1">
                  <a:spcBef>
                    <a:spcPct val="20000"/>
                  </a:spcBef>
                  <a:buClr>
                    <a:srgbClr val="FF0000"/>
                  </a:buClr>
                  <a:buSzPct val="100000"/>
                  <a:buFont typeface="Arial" pitchFamily="34" charset="0"/>
                  <a:buChar char="•"/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59929" indent="-251986" algn="l" defTabSz="1007943" rtl="0" eaLnBrk="1" latinLnBrk="0" hangingPunct="1">
                  <a:spcBef>
                    <a:spcPct val="20000"/>
                  </a:spcBef>
                  <a:buClr>
                    <a:srgbClr val="FF0000"/>
                  </a:buClr>
                  <a:buSzPct val="100000"/>
                  <a:buFont typeface="Arial" pitchFamily="34" charset="0"/>
                  <a:buChar char="•"/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763900" indent="-251986" algn="l" defTabSz="1007943" rtl="0" eaLnBrk="1" latinLnBrk="0" hangingPunct="1">
                  <a:spcBef>
                    <a:spcPct val="20000"/>
                  </a:spcBef>
                  <a:buClr>
                    <a:srgbClr val="FF0000"/>
                  </a:buClr>
                  <a:buSzPct val="100000"/>
                  <a:buFont typeface="Arial" pitchFamily="34" charset="0"/>
                  <a:buChar char="•"/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267872" indent="-251986" algn="l" defTabSz="1007943" rtl="0" eaLnBrk="1" latinLnBrk="0" hangingPunct="1">
                  <a:spcBef>
                    <a:spcPct val="20000"/>
                  </a:spcBef>
                  <a:buClr>
                    <a:srgbClr val="FF0000"/>
                  </a:buClr>
                  <a:buSzPct val="100000"/>
                  <a:buFont typeface="Arial" pitchFamily="34" charset="0"/>
                  <a:buChar char="•"/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771844" indent="-251986" algn="l" defTabSz="1007943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75815" indent="-251986" algn="l" defTabSz="1007943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779787" indent="-251986" algn="l" defTabSz="1007943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83758" indent="-251986" algn="l" defTabSz="1007943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1" fontAlgn="auto">
                  <a:lnSpc>
                    <a:spcPct val="100000"/>
                  </a:lnSpc>
                  <a:spcAft>
                    <a:spcPts val="0"/>
                  </a:spcAft>
                </a:pPr>
                <a:r>
                  <a:rPr lang="en-US" dirty="0" smtClean="0"/>
                  <a:t>Initialize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(0)</m:t>
                    </m:r>
                  </m:oMath>
                </a14:m>
                <a:r>
                  <a:rPr lang="en-US" dirty="0" smtClean="0"/>
                  <a:t> as a Gaussian </a:t>
                </a:r>
                <a:r>
                  <a:rPr lang="en-US" dirty="0" err="1" smtClean="0"/>
                  <a:t>wavepacket</a:t>
                </a:r>
                <a:r>
                  <a:rPr lang="en-US" dirty="0"/>
                  <a:t> </a:t>
                </a:r>
                <a:r>
                  <a:rPr lang="en-US" dirty="0" smtClean="0"/>
                  <a:t>(blue)</a:t>
                </a:r>
                <a:endParaRPr lang="es-ES" dirty="0"/>
              </a:p>
            </p:txBody>
          </p:sp>
        </mc:Choice>
        <mc:Fallback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084" y="3476625"/>
                <a:ext cx="9069705" cy="715645"/>
              </a:xfrm>
              <a:prstGeom prst="rect">
                <a:avLst/>
              </a:prstGeom>
              <a:blipFill rotWithShape="0">
                <a:blip r:embed="rId3"/>
                <a:stretch>
                  <a:fillRect b="-3390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/>
          <p:cNvGrpSpPr/>
          <p:nvPr/>
        </p:nvGrpSpPr>
        <p:grpSpPr>
          <a:xfrm>
            <a:off x="1381125" y="4093424"/>
            <a:ext cx="9069835" cy="3469425"/>
            <a:chOff x="1381125" y="4093424"/>
            <a:chExt cx="9069835" cy="346942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81125" y="4093424"/>
              <a:ext cx="4737544" cy="3469425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TextBox 7"/>
                <p:cNvSpPr txBox="1"/>
                <p:nvPr/>
              </p:nvSpPr>
              <p:spPr>
                <a:xfrm>
                  <a:off x="6031360" y="4162474"/>
                  <a:ext cx="4419600" cy="53335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smtClean="0">
                      <a:solidFill>
                        <a:srgbClr val="C00000"/>
                      </a:solidFill>
                    </a:rPr>
                    <a:t>Dynamics: spin population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𝒄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lang="en-US" b="1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1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𝒋</m:t>
                                      </m:r>
                                    </m:e>
                                  </m:d>
                                </m:sup>
                              </m:sSubSup>
                            </m:e>
                          </m:d>
                        </m:e>
                        <m:sup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a14:m>
                  <a:endParaRPr lang="en-GB" b="1" dirty="0">
                    <a:solidFill>
                      <a:srgbClr val="C00000"/>
                    </a:solidFill>
                  </a:endParaRPr>
                </a:p>
              </p:txBody>
            </p:sp>
          </mc:Choice>
          <mc:Fallback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31360" y="4162474"/>
                  <a:ext cx="4419600" cy="533351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1103" b="-6897"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TextBox 8"/>
            <p:cNvSpPr txBox="1"/>
            <p:nvPr/>
          </p:nvSpPr>
          <p:spPr>
            <a:xfrm>
              <a:off x="3209925" y="4314825"/>
              <a:ext cx="861938" cy="3499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0000FF"/>
                  </a:solidFill>
                </a:rPr>
                <a:t>Initial</a:t>
              </a:r>
              <a:endParaRPr lang="en-GB" b="1" dirty="0">
                <a:solidFill>
                  <a:srgbClr val="0000FF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657725" y="4726857"/>
              <a:ext cx="2290523" cy="3499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Later (spin model)</a:t>
              </a:r>
              <a:endParaRPr lang="en-GB" b="1" dirty="0">
                <a:solidFill>
                  <a:srgbClr val="FF000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881802" y="5184057"/>
              <a:ext cx="3662123" cy="3499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00B050"/>
                  </a:solidFill>
                </a:rPr>
                <a:t>Later (conventional EIT theory)</a:t>
              </a:r>
              <a:endParaRPr lang="en-GB" b="1" dirty="0">
                <a:solidFill>
                  <a:srgbClr val="00B05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17043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Number-dependent dark states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we create special </a:t>
            </a:r>
            <a:r>
              <a:rPr lang="en-US" i="1" dirty="0" smtClean="0">
                <a:solidFill>
                  <a:srgbClr val="FF0000"/>
                </a:solidFill>
              </a:rPr>
              <a:t>correlated</a:t>
            </a:r>
            <a:r>
              <a:rPr lang="en-US" dirty="0" smtClean="0"/>
              <a:t> states of photons that are transparent?</a:t>
            </a:r>
          </a:p>
          <a:p>
            <a:r>
              <a:rPr lang="en-US" dirty="0" smtClean="0"/>
              <a:t>Example #1: infinite-range spin interaction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326629" y="2481853"/>
            <a:ext cx="9588896" cy="2840340"/>
            <a:chOff x="326629" y="2481853"/>
            <a:chExt cx="9588896" cy="2840340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" name="TextBox 3"/>
                <p:cNvSpPr txBox="1"/>
                <p:nvPr/>
              </p:nvSpPr>
              <p:spPr>
                <a:xfrm>
                  <a:off x="3377521" y="2481853"/>
                  <a:ext cx="3181768" cy="76617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𝐻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int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=−</m:t>
                        </m:r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9"/>
                              </m:r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𝑖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𝑗</m:t>
                            </m:r>
                          </m:sub>
                          <m:sup/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𝑈</m:t>
                            </m:r>
                            <m:sSubSup>
                              <m:sSub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/>
                                  </a:rPr>
                                  <m:t>𝑠𝑠</m:t>
                                </m:r>
                              </m:sub>
                              <m:sup>
                                <m:r>
                                  <a:rPr lang="en-US" sz="2400" i="1">
                                    <a:latin typeface="Cambria Math"/>
                                  </a:rPr>
                                  <m:t>𝑖</m:t>
                                </m:r>
                              </m:sup>
                            </m:sSubSup>
                            <m:sSubSup>
                              <m:sSub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/>
                                  </a:rPr>
                                  <m:t>𝑠𝑠</m:t>
                                </m:r>
                              </m:sub>
                              <m:sup>
                                <m:r>
                                  <a:rPr lang="en-US" sz="2400" i="1">
                                    <a:latin typeface="Cambria Math"/>
                                  </a:rPr>
                                  <m:t>𝑗</m:t>
                                </m:r>
                              </m:sup>
                            </m:sSubSup>
                          </m:e>
                        </m:nary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77521" y="2481853"/>
                  <a:ext cx="3181768" cy="766172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7" name="Group 26"/>
            <p:cNvGrpSpPr/>
            <p:nvPr/>
          </p:nvGrpSpPr>
          <p:grpSpPr>
            <a:xfrm>
              <a:off x="723960" y="3476625"/>
              <a:ext cx="1647765" cy="1463471"/>
              <a:chOff x="723960" y="3476625"/>
              <a:chExt cx="1647765" cy="1463471"/>
            </a:xfrm>
          </p:grpSpPr>
          <p:sp>
            <p:nvSpPr>
              <p:cNvPr id="6" name="Line 20"/>
              <p:cNvSpPr>
                <a:spLocks noChangeShapeType="1"/>
              </p:cNvSpPr>
              <p:nvPr/>
            </p:nvSpPr>
            <p:spPr bwMode="auto">
              <a:xfrm>
                <a:off x="1628442" y="4498947"/>
                <a:ext cx="280987" cy="15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" name="Line 23"/>
              <p:cNvSpPr>
                <a:spLocks noChangeShapeType="1"/>
              </p:cNvSpPr>
              <p:nvPr/>
            </p:nvSpPr>
            <p:spPr bwMode="auto">
              <a:xfrm>
                <a:off x="1628207" y="3675092"/>
                <a:ext cx="280987" cy="15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TextBox 7"/>
                  <p:cNvSpPr txBox="1"/>
                  <p:nvPr/>
                </p:nvSpPr>
                <p:spPr>
                  <a:xfrm>
                    <a:off x="1792869" y="4203376"/>
                    <a:ext cx="578555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|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𝑔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〉</m:t>
                          </m:r>
                        </m:oMath>
                      </m:oMathPara>
                    </a14:m>
                    <a:endParaRPr lang="en-GB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" name="TextBox 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92869" y="4203376"/>
                    <a:ext cx="578555" cy="400110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 b="-1230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TextBox 8"/>
                  <p:cNvSpPr txBox="1"/>
                  <p:nvPr/>
                </p:nvSpPr>
                <p:spPr>
                  <a:xfrm>
                    <a:off x="1822344" y="3476625"/>
                    <a:ext cx="549381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|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𝑒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〉</m:t>
                          </m:r>
                        </m:oMath>
                      </m:oMathPara>
                    </a14:m>
                    <a:endParaRPr lang="en-GB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" name="TextBox 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822344" y="3476625"/>
                    <a:ext cx="549381" cy="400110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 b="-1060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2" name="Line 23"/>
              <p:cNvSpPr>
                <a:spLocks noChangeShapeType="1"/>
              </p:cNvSpPr>
              <p:nvPr/>
            </p:nvSpPr>
            <p:spPr bwMode="auto">
              <a:xfrm>
                <a:off x="865831" y="4382351"/>
                <a:ext cx="280987" cy="15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TextBox 12"/>
                  <p:cNvSpPr txBox="1"/>
                  <p:nvPr/>
                </p:nvSpPr>
                <p:spPr>
                  <a:xfrm>
                    <a:off x="723960" y="4561531"/>
                    <a:ext cx="553806" cy="3785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|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𝑠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〉</m:t>
                          </m:r>
                        </m:oMath>
                      </m:oMathPara>
                    </a14:m>
                    <a:endParaRPr lang="en-GB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3" name="TextBox 1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23960" y="4561531"/>
                    <a:ext cx="553806" cy="378565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 b="-1774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4" name="Straight Arrow Connector 13"/>
              <p:cNvCxnSpPr/>
              <p:nvPr/>
            </p:nvCxnSpPr>
            <p:spPr>
              <a:xfrm flipV="1">
                <a:off x="1006324" y="3670980"/>
                <a:ext cx="587774" cy="676747"/>
              </a:xfrm>
              <a:prstGeom prst="straightConnector1">
                <a:avLst/>
              </a:prstGeom>
              <a:ln w="31750" cmpd="dbl">
                <a:solidFill>
                  <a:srgbClr val="0000FF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TextBox 14"/>
                  <p:cNvSpPr txBox="1"/>
                  <p:nvPr/>
                </p:nvSpPr>
                <p:spPr>
                  <a:xfrm>
                    <a:off x="899045" y="3801498"/>
                    <a:ext cx="405880" cy="34996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Ω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5" name="TextBox 1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99045" y="3801498"/>
                    <a:ext cx="405880" cy="349968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8" name="Group 27"/>
            <p:cNvGrpSpPr/>
            <p:nvPr/>
          </p:nvGrpSpPr>
          <p:grpSpPr>
            <a:xfrm>
              <a:off x="2618431" y="3670980"/>
              <a:ext cx="1043598" cy="829555"/>
              <a:chOff x="865831" y="3670980"/>
              <a:chExt cx="1043598" cy="829555"/>
            </a:xfrm>
          </p:grpSpPr>
          <p:sp>
            <p:nvSpPr>
              <p:cNvPr id="29" name="Line 20"/>
              <p:cNvSpPr>
                <a:spLocks noChangeShapeType="1"/>
              </p:cNvSpPr>
              <p:nvPr/>
            </p:nvSpPr>
            <p:spPr bwMode="auto">
              <a:xfrm>
                <a:off x="1628442" y="4498947"/>
                <a:ext cx="280987" cy="15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Line 23"/>
              <p:cNvSpPr>
                <a:spLocks noChangeShapeType="1"/>
              </p:cNvSpPr>
              <p:nvPr/>
            </p:nvSpPr>
            <p:spPr bwMode="auto">
              <a:xfrm>
                <a:off x="1628207" y="3675092"/>
                <a:ext cx="280987" cy="15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Line 23"/>
              <p:cNvSpPr>
                <a:spLocks noChangeShapeType="1"/>
              </p:cNvSpPr>
              <p:nvPr/>
            </p:nvSpPr>
            <p:spPr bwMode="auto">
              <a:xfrm>
                <a:off x="865831" y="4382351"/>
                <a:ext cx="280987" cy="15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cxnSp>
            <p:nvCxnSpPr>
              <p:cNvPr id="35" name="Straight Arrow Connector 34"/>
              <p:cNvCxnSpPr/>
              <p:nvPr/>
            </p:nvCxnSpPr>
            <p:spPr>
              <a:xfrm flipV="1">
                <a:off x="1006324" y="3670980"/>
                <a:ext cx="587774" cy="676747"/>
              </a:xfrm>
              <a:prstGeom prst="straightConnector1">
                <a:avLst/>
              </a:prstGeom>
              <a:ln w="31750" cmpd="dbl">
                <a:solidFill>
                  <a:srgbClr val="0000FF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oup 36"/>
            <p:cNvGrpSpPr/>
            <p:nvPr/>
          </p:nvGrpSpPr>
          <p:grpSpPr>
            <a:xfrm>
              <a:off x="4124325" y="3668138"/>
              <a:ext cx="1043598" cy="829555"/>
              <a:chOff x="865831" y="3670980"/>
              <a:chExt cx="1043598" cy="829555"/>
            </a:xfrm>
          </p:grpSpPr>
          <p:sp>
            <p:nvSpPr>
              <p:cNvPr id="38" name="Line 20"/>
              <p:cNvSpPr>
                <a:spLocks noChangeShapeType="1"/>
              </p:cNvSpPr>
              <p:nvPr/>
            </p:nvSpPr>
            <p:spPr bwMode="auto">
              <a:xfrm>
                <a:off x="1628442" y="4498947"/>
                <a:ext cx="280987" cy="15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Line 23"/>
              <p:cNvSpPr>
                <a:spLocks noChangeShapeType="1"/>
              </p:cNvSpPr>
              <p:nvPr/>
            </p:nvSpPr>
            <p:spPr bwMode="auto">
              <a:xfrm>
                <a:off x="1628207" y="3675092"/>
                <a:ext cx="280987" cy="15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Line 23"/>
              <p:cNvSpPr>
                <a:spLocks noChangeShapeType="1"/>
              </p:cNvSpPr>
              <p:nvPr/>
            </p:nvSpPr>
            <p:spPr bwMode="auto">
              <a:xfrm>
                <a:off x="865831" y="4382351"/>
                <a:ext cx="280987" cy="15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cxnSp>
            <p:nvCxnSpPr>
              <p:cNvPr id="44" name="Straight Arrow Connector 43"/>
              <p:cNvCxnSpPr/>
              <p:nvPr/>
            </p:nvCxnSpPr>
            <p:spPr>
              <a:xfrm flipV="1">
                <a:off x="1006324" y="3670980"/>
                <a:ext cx="587774" cy="676747"/>
              </a:xfrm>
              <a:prstGeom prst="straightConnector1">
                <a:avLst/>
              </a:prstGeom>
              <a:ln w="31750" cmpd="dbl">
                <a:solidFill>
                  <a:srgbClr val="0000FF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" name="Group 45"/>
            <p:cNvGrpSpPr/>
            <p:nvPr/>
          </p:nvGrpSpPr>
          <p:grpSpPr>
            <a:xfrm>
              <a:off x="5572125" y="3670980"/>
              <a:ext cx="1043598" cy="829555"/>
              <a:chOff x="865831" y="3670980"/>
              <a:chExt cx="1043598" cy="829555"/>
            </a:xfrm>
          </p:grpSpPr>
          <p:sp>
            <p:nvSpPr>
              <p:cNvPr id="47" name="Line 20"/>
              <p:cNvSpPr>
                <a:spLocks noChangeShapeType="1"/>
              </p:cNvSpPr>
              <p:nvPr/>
            </p:nvSpPr>
            <p:spPr bwMode="auto">
              <a:xfrm>
                <a:off x="1628442" y="4498947"/>
                <a:ext cx="280987" cy="15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Line 23"/>
              <p:cNvSpPr>
                <a:spLocks noChangeShapeType="1"/>
              </p:cNvSpPr>
              <p:nvPr/>
            </p:nvSpPr>
            <p:spPr bwMode="auto">
              <a:xfrm>
                <a:off x="1628207" y="3675092"/>
                <a:ext cx="280987" cy="15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Line 23"/>
              <p:cNvSpPr>
                <a:spLocks noChangeShapeType="1"/>
              </p:cNvSpPr>
              <p:nvPr/>
            </p:nvSpPr>
            <p:spPr bwMode="auto">
              <a:xfrm>
                <a:off x="865831" y="4382351"/>
                <a:ext cx="280987" cy="15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cxnSp>
            <p:nvCxnSpPr>
              <p:cNvPr id="53" name="Straight Arrow Connector 52"/>
              <p:cNvCxnSpPr/>
              <p:nvPr/>
            </p:nvCxnSpPr>
            <p:spPr>
              <a:xfrm flipV="1">
                <a:off x="1006324" y="3670980"/>
                <a:ext cx="587774" cy="676747"/>
              </a:xfrm>
              <a:prstGeom prst="straightConnector1">
                <a:avLst/>
              </a:prstGeom>
              <a:ln w="31750" cmpd="dbl">
                <a:solidFill>
                  <a:srgbClr val="0000FF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5" name="Group 54"/>
            <p:cNvGrpSpPr/>
            <p:nvPr/>
          </p:nvGrpSpPr>
          <p:grpSpPr>
            <a:xfrm>
              <a:off x="6966927" y="3670980"/>
              <a:ext cx="1043598" cy="829555"/>
              <a:chOff x="865831" y="3670980"/>
              <a:chExt cx="1043598" cy="829555"/>
            </a:xfrm>
          </p:grpSpPr>
          <p:sp>
            <p:nvSpPr>
              <p:cNvPr id="56" name="Line 20"/>
              <p:cNvSpPr>
                <a:spLocks noChangeShapeType="1"/>
              </p:cNvSpPr>
              <p:nvPr/>
            </p:nvSpPr>
            <p:spPr bwMode="auto">
              <a:xfrm>
                <a:off x="1628442" y="4498947"/>
                <a:ext cx="280987" cy="15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Line 23"/>
              <p:cNvSpPr>
                <a:spLocks noChangeShapeType="1"/>
              </p:cNvSpPr>
              <p:nvPr/>
            </p:nvSpPr>
            <p:spPr bwMode="auto">
              <a:xfrm>
                <a:off x="1628207" y="3675092"/>
                <a:ext cx="280987" cy="15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" name="Line 23"/>
              <p:cNvSpPr>
                <a:spLocks noChangeShapeType="1"/>
              </p:cNvSpPr>
              <p:nvPr/>
            </p:nvSpPr>
            <p:spPr bwMode="auto">
              <a:xfrm>
                <a:off x="865831" y="4382351"/>
                <a:ext cx="280987" cy="15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cxnSp>
            <p:nvCxnSpPr>
              <p:cNvPr id="62" name="Straight Arrow Connector 61"/>
              <p:cNvCxnSpPr/>
              <p:nvPr/>
            </p:nvCxnSpPr>
            <p:spPr>
              <a:xfrm flipV="1">
                <a:off x="1006324" y="3670980"/>
                <a:ext cx="587774" cy="676747"/>
              </a:xfrm>
              <a:prstGeom prst="straightConnector1">
                <a:avLst/>
              </a:prstGeom>
              <a:ln w="31750" cmpd="dbl">
                <a:solidFill>
                  <a:srgbClr val="0000FF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4" name="Oval 63"/>
            <p:cNvSpPr/>
            <p:nvPr/>
          </p:nvSpPr>
          <p:spPr bwMode="auto">
            <a:xfrm>
              <a:off x="1704031" y="4421960"/>
              <a:ext cx="152400" cy="152400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65" name="Oval 64"/>
            <p:cNvSpPr/>
            <p:nvPr/>
          </p:nvSpPr>
          <p:spPr bwMode="auto">
            <a:xfrm>
              <a:off x="4931409" y="4436290"/>
              <a:ext cx="152400" cy="152400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67" name="Oval 66"/>
            <p:cNvSpPr/>
            <p:nvPr/>
          </p:nvSpPr>
          <p:spPr bwMode="auto">
            <a:xfrm>
              <a:off x="7817956" y="4421960"/>
              <a:ext cx="152400" cy="152400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68" name="Oval 67"/>
            <p:cNvSpPr/>
            <p:nvPr/>
          </p:nvSpPr>
          <p:spPr bwMode="auto">
            <a:xfrm>
              <a:off x="3447578" y="4427237"/>
              <a:ext cx="152400" cy="152400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</a:endParaRPr>
            </a:p>
          </p:txBody>
        </p:sp>
        <p:grpSp>
          <p:nvGrpSpPr>
            <p:cNvPr id="70" name="Group 69"/>
            <p:cNvGrpSpPr/>
            <p:nvPr/>
          </p:nvGrpSpPr>
          <p:grpSpPr>
            <a:xfrm>
              <a:off x="8478098" y="3674290"/>
              <a:ext cx="1043598" cy="829555"/>
              <a:chOff x="865831" y="3670980"/>
              <a:chExt cx="1043598" cy="829555"/>
            </a:xfrm>
          </p:grpSpPr>
          <p:sp>
            <p:nvSpPr>
              <p:cNvPr id="71" name="Line 20"/>
              <p:cNvSpPr>
                <a:spLocks noChangeShapeType="1"/>
              </p:cNvSpPr>
              <p:nvPr/>
            </p:nvSpPr>
            <p:spPr bwMode="auto">
              <a:xfrm>
                <a:off x="1628442" y="4498947"/>
                <a:ext cx="280987" cy="15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Line 23"/>
              <p:cNvSpPr>
                <a:spLocks noChangeShapeType="1"/>
              </p:cNvSpPr>
              <p:nvPr/>
            </p:nvSpPr>
            <p:spPr bwMode="auto">
              <a:xfrm>
                <a:off x="1628207" y="3675092"/>
                <a:ext cx="280987" cy="15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" name="Line 23"/>
              <p:cNvSpPr>
                <a:spLocks noChangeShapeType="1"/>
              </p:cNvSpPr>
              <p:nvPr/>
            </p:nvSpPr>
            <p:spPr bwMode="auto">
              <a:xfrm>
                <a:off x="865831" y="4382351"/>
                <a:ext cx="280987" cy="15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cxnSp>
            <p:nvCxnSpPr>
              <p:cNvPr id="74" name="Straight Arrow Connector 73"/>
              <p:cNvCxnSpPr/>
              <p:nvPr/>
            </p:nvCxnSpPr>
            <p:spPr>
              <a:xfrm flipV="1">
                <a:off x="1006324" y="3670980"/>
                <a:ext cx="587774" cy="676747"/>
              </a:xfrm>
              <a:prstGeom prst="straightConnector1">
                <a:avLst/>
              </a:prstGeom>
              <a:ln w="31750" cmpd="dbl">
                <a:solidFill>
                  <a:srgbClr val="0000FF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5" name="Oval 74"/>
            <p:cNvSpPr/>
            <p:nvPr/>
          </p:nvSpPr>
          <p:spPr bwMode="auto">
            <a:xfrm>
              <a:off x="9329127" y="4425270"/>
              <a:ext cx="152400" cy="152400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</a:endParaRPr>
            </a:p>
          </p:txBody>
        </p:sp>
        <p:grpSp>
          <p:nvGrpSpPr>
            <p:cNvPr id="76" name="Group 75"/>
            <p:cNvGrpSpPr/>
            <p:nvPr/>
          </p:nvGrpSpPr>
          <p:grpSpPr>
            <a:xfrm>
              <a:off x="326629" y="5034161"/>
              <a:ext cx="9588896" cy="288032"/>
              <a:chOff x="431949" y="2160265"/>
              <a:chExt cx="8064896" cy="576064"/>
            </a:xfr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</p:grpSpPr>
          <p:sp>
            <p:nvSpPr>
              <p:cNvPr id="77" name="Rectangle 76"/>
              <p:cNvSpPr/>
              <p:nvPr/>
            </p:nvSpPr>
            <p:spPr>
              <a:xfrm>
                <a:off x="504056" y="2160265"/>
                <a:ext cx="7920781" cy="576064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431949" y="2160265"/>
                <a:ext cx="143917" cy="576064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8352928" y="2160265"/>
                <a:ext cx="143917" cy="576064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1" name="Oval 80"/>
            <p:cNvSpPr/>
            <p:nvPr/>
          </p:nvSpPr>
          <p:spPr bwMode="auto">
            <a:xfrm>
              <a:off x="6401272" y="4436290"/>
              <a:ext cx="152400" cy="152400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93268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Number-dependent dark states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we create special </a:t>
            </a:r>
            <a:r>
              <a:rPr lang="en-US" i="1" dirty="0" smtClean="0">
                <a:solidFill>
                  <a:srgbClr val="FF0000"/>
                </a:solidFill>
              </a:rPr>
              <a:t>correlated</a:t>
            </a:r>
            <a:r>
              <a:rPr lang="en-US" dirty="0" smtClean="0"/>
              <a:t> states of photons that are transparent?</a:t>
            </a:r>
          </a:p>
          <a:p>
            <a:r>
              <a:rPr lang="en-US" dirty="0"/>
              <a:t>Example #</a:t>
            </a:r>
            <a:r>
              <a:rPr lang="en-US" dirty="0" smtClean="0"/>
              <a:t>1: infinite-range spin interaction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3377521" y="2481853"/>
                <a:ext cx="3181768" cy="7661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int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=−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𝑗</m:t>
                          </m:r>
                        </m:sub>
                        <m:sup/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𝑈</m:t>
                          </m:r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𝑠𝑠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/>
                                </a:rPr>
                                <m:t>𝑖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𝑠𝑠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/>
                                </a:rPr>
                                <m:t>𝑗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7521" y="2481853"/>
                <a:ext cx="3181768" cy="76617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/>
          <p:cNvGrpSpPr/>
          <p:nvPr/>
        </p:nvGrpSpPr>
        <p:grpSpPr>
          <a:xfrm>
            <a:off x="723960" y="3476625"/>
            <a:ext cx="1647765" cy="1463471"/>
            <a:chOff x="723960" y="3476625"/>
            <a:chExt cx="1647765" cy="1463471"/>
          </a:xfrm>
        </p:grpSpPr>
        <p:sp>
          <p:nvSpPr>
            <p:cNvPr id="6" name="Line 20"/>
            <p:cNvSpPr>
              <a:spLocks noChangeShapeType="1"/>
            </p:cNvSpPr>
            <p:nvPr/>
          </p:nvSpPr>
          <p:spPr bwMode="auto">
            <a:xfrm>
              <a:off x="1628442" y="4498947"/>
              <a:ext cx="280987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Line 23"/>
            <p:cNvSpPr>
              <a:spLocks noChangeShapeType="1"/>
            </p:cNvSpPr>
            <p:nvPr/>
          </p:nvSpPr>
          <p:spPr bwMode="auto">
            <a:xfrm>
              <a:off x="1628207" y="3675092"/>
              <a:ext cx="280987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1792869" y="4203376"/>
                  <a:ext cx="578555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|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𝑔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〉</m:t>
                        </m:r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92869" y="4203376"/>
                  <a:ext cx="578555" cy="40011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b="-123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1822344" y="3476625"/>
                  <a:ext cx="549381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|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𝑒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〉</m:t>
                        </m:r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22344" y="3476625"/>
                  <a:ext cx="549381" cy="40011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1060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Line 23"/>
            <p:cNvSpPr>
              <a:spLocks noChangeShapeType="1"/>
            </p:cNvSpPr>
            <p:nvPr/>
          </p:nvSpPr>
          <p:spPr bwMode="auto">
            <a:xfrm>
              <a:off x="865831" y="4382351"/>
              <a:ext cx="280987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723960" y="4561531"/>
                  <a:ext cx="553806" cy="3785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|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𝑠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〉</m:t>
                        </m:r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3960" y="4561531"/>
                  <a:ext cx="553806" cy="378565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1774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" name="Straight Arrow Connector 13"/>
            <p:cNvCxnSpPr/>
            <p:nvPr/>
          </p:nvCxnSpPr>
          <p:spPr>
            <a:xfrm flipV="1">
              <a:off x="1006324" y="3670980"/>
              <a:ext cx="587774" cy="676747"/>
            </a:xfrm>
            <a:prstGeom prst="straightConnector1">
              <a:avLst/>
            </a:prstGeom>
            <a:ln w="31750" cmpd="dbl">
              <a:solidFill>
                <a:srgbClr val="0000FF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899045" y="3801498"/>
                  <a:ext cx="405880" cy="3499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Ω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9045" y="3801498"/>
                  <a:ext cx="405880" cy="349968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8" name="Group 27"/>
          <p:cNvGrpSpPr/>
          <p:nvPr/>
        </p:nvGrpSpPr>
        <p:grpSpPr>
          <a:xfrm>
            <a:off x="2618431" y="3670980"/>
            <a:ext cx="1043598" cy="829555"/>
            <a:chOff x="865831" y="3670980"/>
            <a:chExt cx="1043598" cy="829555"/>
          </a:xfrm>
        </p:grpSpPr>
        <p:sp>
          <p:nvSpPr>
            <p:cNvPr id="29" name="Line 20"/>
            <p:cNvSpPr>
              <a:spLocks noChangeShapeType="1"/>
            </p:cNvSpPr>
            <p:nvPr/>
          </p:nvSpPr>
          <p:spPr bwMode="auto">
            <a:xfrm>
              <a:off x="1628442" y="4498947"/>
              <a:ext cx="280987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23"/>
            <p:cNvSpPr>
              <a:spLocks noChangeShapeType="1"/>
            </p:cNvSpPr>
            <p:nvPr/>
          </p:nvSpPr>
          <p:spPr bwMode="auto">
            <a:xfrm>
              <a:off x="1628207" y="3675092"/>
              <a:ext cx="280987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23"/>
            <p:cNvSpPr>
              <a:spLocks noChangeShapeType="1"/>
            </p:cNvSpPr>
            <p:nvPr/>
          </p:nvSpPr>
          <p:spPr bwMode="auto">
            <a:xfrm>
              <a:off x="865831" y="4382351"/>
              <a:ext cx="280987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cxnSp>
          <p:nvCxnSpPr>
            <p:cNvPr id="35" name="Straight Arrow Connector 34"/>
            <p:cNvCxnSpPr/>
            <p:nvPr/>
          </p:nvCxnSpPr>
          <p:spPr>
            <a:xfrm flipV="1">
              <a:off x="1006324" y="3670980"/>
              <a:ext cx="587774" cy="676747"/>
            </a:xfrm>
            <a:prstGeom prst="straightConnector1">
              <a:avLst/>
            </a:prstGeom>
            <a:ln w="31750" cmpd="dbl">
              <a:solidFill>
                <a:srgbClr val="0000FF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4124325" y="3668138"/>
            <a:ext cx="1043598" cy="829555"/>
            <a:chOff x="865831" y="3670980"/>
            <a:chExt cx="1043598" cy="829555"/>
          </a:xfrm>
        </p:grpSpPr>
        <p:sp>
          <p:nvSpPr>
            <p:cNvPr id="38" name="Line 20"/>
            <p:cNvSpPr>
              <a:spLocks noChangeShapeType="1"/>
            </p:cNvSpPr>
            <p:nvPr/>
          </p:nvSpPr>
          <p:spPr bwMode="auto">
            <a:xfrm>
              <a:off x="1628442" y="4498947"/>
              <a:ext cx="280987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23"/>
            <p:cNvSpPr>
              <a:spLocks noChangeShapeType="1"/>
            </p:cNvSpPr>
            <p:nvPr/>
          </p:nvSpPr>
          <p:spPr bwMode="auto">
            <a:xfrm>
              <a:off x="1628207" y="3675092"/>
              <a:ext cx="280987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Line 23"/>
            <p:cNvSpPr>
              <a:spLocks noChangeShapeType="1"/>
            </p:cNvSpPr>
            <p:nvPr/>
          </p:nvSpPr>
          <p:spPr bwMode="auto">
            <a:xfrm>
              <a:off x="865831" y="4382351"/>
              <a:ext cx="280987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cxnSp>
          <p:nvCxnSpPr>
            <p:cNvPr id="44" name="Straight Arrow Connector 43"/>
            <p:cNvCxnSpPr/>
            <p:nvPr/>
          </p:nvCxnSpPr>
          <p:spPr>
            <a:xfrm flipV="1">
              <a:off x="1006324" y="3670980"/>
              <a:ext cx="587774" cy="676747"/>
            </a:xfrm>
            <a:prstGeom prst="straightConnector1">
              <a:avLst/>
            </a:prstGeom>
            <a:ln w="31750" cmpd="dbl">
              <a:solidFill>
                <a:srgbClr val="0000FF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/>
          <p:cNvGrpSpPr/>
          <p:nvPr/>
        </p:nvGrpSpPr>
        <p:grpSpPr>
          <a:xfrm>
            <a:off x="5572125" y="3670980"/>
            <a:ext cx="1043598" cy="829555"/>
            <a:chOff x="865831" y="3670980"/>
            <a:chExt cx="1043598" cy="829555"/>
          </a:xfrm>
        </p:grpSpPr>
        <p:sp>
          <p:nvSpPr>
            <p:cNvPr id="47" name="Line 20"/>
            <p:cNvSpPr>
              <a:spLocks noChangeShapeType="1"/>
            </p:cNvSpPr>
            <p:nvPr/>
          </p:nvSpPr>
          <p:spPr bwMode="auto">
            <a:xfrm>
              <a:off x="1628442" y="4498947"/>
              <a:ext cx="280987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Line 23"/>
            <p:cNvSpPr>
              <a:spLocks noChangeShapeType="1"/>
            </p:cNvSpPr>
            <p:nvPr/>
          </p:nvSpPr>
          <p:spPr bwMode="auto">
            <a:xfrm>
              <a:off x="1628207" y="3675092"/>
              <a:ext cx="280987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Line 23"/>
            <p:cNvSpPr>
              <a:spLocks noChangeShapeType="1"/>
            </p:cNvSpPr>
            <p:nvPr/>
          </p:nvSpPr>
          <p:spPr bwMode="auto">
            <a:xfrm>
              <a:off x="865831" y="4382351"/>
              <a:ext cx="280987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cxnSp>
          <p:nvCxnSpPr>
            <p:cNvPr id="53" name="Straight Arrow Connector 52"/>
            <p:cNvCxnSpPr/>
            <p:nvPr/>
          </p:nvCxnSpPr>
          <p:spPr>
            <a:xfrm flipV="1">
              <a:off x="1006324" y="3670980"/>
              <a:ext cx="587774" cy="676747"/>
            </a:xfrm>
            <a:prstGeom prst="straightConnector1">
              <a:avLst/>
            </a:prstGeom>
            <a:ln w="31750" cmpd="dbl">
              <a:solidFill>
                <a:srgbClr val="0000FF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oup 54"/>
          <p:cNvGrpSpPr/>
          <p:nvPr/>
        </p:nvGrpSpPr>
        <p:grpSpPr>
          <a:xfrm>
            <a:off x="6966927" y="3670980"/>
            <a:ext cx="1043598" cy="829555"/>
            <a:chOff x="865831" y="3670980"/>
            <a:chExt cx="1043598" cy="829555"/>
          </a:xfrm>
        </p:grpSpPr>
        <p:sp>
          <p:nvSpPr>
            <p:cNvPr id="56" name="Line 20"/>
            <p:cNvSpPr>
              <a:spLocks noChangeShapeType="1"/>
            </p:cNvSpPr>
            <p:nvPr/>
          </p:nvSpPr>
          <p:spPr bwMode="auto">
            <a:xfrm>
              <a:off x="1628442" y="4498947"/>
              <a:ext cx="280987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Line 23"/>
            <p:cNvSpPr>
              <a:spLocks noChangeShapeType="1"/>
            </p:cNvSpPr>
            <p:nvPr/>
          </p:nvSpPr>
          <p:spPr bwMode="auto">
            <a:xfrm>
              <a:off x="1628207" y="3675092"/>
              <a:ext cx="280987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Line 23"/>
            <p:cNvSpPr>
              <a:spLocks noChangeShapeType="1"/>
            </p:cNvSpPr>
            <p:nvPr/>
          </p:nvSpPr>
          <p:spPr bwMode="auto">
            <a:xfrm>
              <a:off x="865831" y="4382351"/>
              <a:ext cx="280987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cxnSp>
          <p:nvCxnSpPr>
            <p:cNvPr id="62" name="Straight Arrow Connector 61"/>
            <p:cNvCxnSpPr/>
            <p:nvPr/>
          </p:nvCxnSpPr>
          <p:spPr>
            <a:xfrm flipV="1">
              <a:off x="1006324" y="3670980"/>
              <a:ext cx="587774" cy="676747"/>
            </a:xfrm>
            <a:prstGeom prst="straightConnector1">
              <a:avLst/>
            </a:prstGeom>
            <a:ln w="31750" cmpd="dbl">
              <a:solidFill>
                <a:srgbClr val="0000FF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Oval 63"/>
          <p:cNvSpPr/>
          <p:nvPr/>
        </p:nvSpPr>
        <p:spPr bwMode="auto">
          <a:xfrm>
            <a:off x="1704031" y="4421960"/>
            <a:ext cx="152400" cy="1524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65" name="Oval 64"/>
          <p:cNvSpPr/>
          <p:nvPr/>
        </p:nvSpPr>
        <p:spPr bwMode="auto">
          <a:xfrm>
            <a:off x="4931409" y="4436290"/>
            <a:ext cx="152400" cy="1524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66" name="Oval 65"/>
          <p:cNvSpPr>
            <a:spLocks noChangeAspect="1"/>
          </p:cNvSpPr>
          <p:nvPr/>
        </p:nvSpPr>
        <p:spPr bwMode="auto">
          <a:xfrm>
            <a:off x="5617390" y="4283890"/>
            <a:ext cx="202692" cy="202692"/>
          </a:xfrm>
          <a:prstGeom prst="ellipse">
            <a:avLst/>
          </a:prstGeom>
          <a:gradFill>
            <a:gsLst>
              <a:gs pos="0">
                <a:srgbClr val="BA0066"/>
              </a:gs>
              <a:gs pos="47000">
                <a:srgbClr val="FF0000"/>
              </a:gs>
              <a:gs pos="100000">
                <a:srgbClr val="FF8200"/>
              </a:gs>
            </a:gsLst>
            <a:lin ang="540000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67" name="Oval 66"/>
          <p:cNvSpPr/>
          <p:nvPr/>
        </p:nvSpPr>
        <p:spPr bwMode="auto">
          <a:xfrm>
            <a:off x="7817956" y="4421960"/>
            <a:ext cx="152400" cy="1524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68" name="Oval 67"/>
          <p:cNvSpPr/>
          <p:nvPr/>
        </p:nvSpPr>
        <p:spPr bwMode="auto">
          <a:xfrm>
            <a:off x="3447578" y="4427237"/>
            <a:ext cx="152400" cy="1524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69" name="Freeform 68"/>
          <p:cNvSpPr/>
          <p:nvPr/>
        </p:nvSpPr>
        <p:spPr>
          <a:xfrm>
            <a:off x="4844580" y="4238625"/>
            <a:ext cx="2884958" cy="752015"/>
          </a:xfrm>
          <a:custGeom>
            <a:avLst/>
            <a:gdLst>
              <a:gd name="connsiteX0" fmla="*/ 0 w 1484769"/>
              <a:gd name="connsiteY0" fmla="*/ 362365 h 362365"/>
              <a:gd name="connsiteX1" fmla="*/ 334979 w 1484769"/>
              <a:gd name="connsiteY1" fmla="*/ 317097 h 362365"/>
              <a:gd name="connsiteX2" fmla="*/ 579422 w 1484769"/>
              <a:gd name="connsiteY2" fmla="*/ 190349 h 362365"/>
              <a:gd name="connsiteX3" fmla="*/ 787652 w 1484769"/>
              <a:gd name="connsiteY3" fmla="*/ 18333 h 362365"/>
              <a:gd name="connsiteX4" fmla="*/ 1068309 w 1484769"/>
              <a:gd name="connsiteY4" fmla="*/ 27386 h 362365"/>
              <a:gd name="connsiteX5" fmla="*/ 1186004 w 1484769"/>
              <a:gd name="connsiteY5" fmla="*/ 217509 h 362365"/>
              <a:gd name="connsiteX6" fmla="*/ 1339913 w 1484769"/>
              <a:gd name="connsiteY6" fmla="*/ 317097 h 362365"/>
              <a:gd name="connsiteX7" fmla="*/ 1484769 w 1484769"/>
              <a:gd name="connsiteY7" fmla="*/ 326151 h 362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84769" h="362365">
                <a:moveTo>
                  <a:pt x="0" y="362365"/>
                </a:moveTo>
                <a:cubicBezTo>
                  <a:pt x="119204" y="354065"/>
                  <a:pt x="238409" y="345766"/>
                  <a:pt x="334979" y="317097"/>
                </a:cubicBezTo>
                <a:cubicBezTo>
                  <a:pt x="431549" y="288428"/>
                  <a:pt x="503977" y="240143"/>
                  <a:pt x="579422" y="190349"/>
                </a:cubicBezTo>
                <a:cubicBezTo>
                  <a:pt x="654867" y="140555"/>
                  <a:pt x="706171" y="45493"/>
                  <a:pt x="787652" y="18333"/>
                </a:cubicBezTo>
                <a:cubicBezTo>
                  <a:pt x="869133" y="-8827"/>
                  <a:pt x="1001917" y="-5810"/>
                  <a:pt x="1068309" y="27386"/>
                </a:cubicBezTo>
                <a:cubicBezTo>
                  <a:pt x="1134701" y="60582"/>
                  <a:pt x="1140737" y="169224"/>
                  <a:pt x="1186004" y="217509"/>
                </a:cubicBezTo>
                <a:cubicBezTo>
                  <a:pt x="1231271" y="265794"/>
                  <a:pt x="1290119" y="298990"/>
                  <a:pt x="1339913" y="317097"/>
                </a:cubicBezTo>
                <a:cubicBezTo>
                  <a:pt x="1389707" y="335204"/>
                  <a:pt x="1437238" y="330677"/>
                  <a:pt x="1484769" y="326151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0" name="Group 69"/>
          <p:cNvGrpSpPr/>
          <p:nvPr/>
        </p:nvGrpSpPr>
        <p:grpSpPr>
          <a:xfrm>
            <a:off x="8478098" y="3674290"/>
            <a:ext cx="1043598" cy="829555"/>
            <a:chOff x="865831" y="3670980"/>
            <a:chExt cx="1043598" cy="829555"/>
          </a:xfrm>
        </p:grpSpPr>
        <p:sp>
          <p:nvSpPr>
            <p:cNvPr id="71" name="Line 20"/>
            <p:cNvSpPr>
              <a:spLocks noChangeShapeType="1"/>
            </p:cNvSpPr>
            <p:nvPr/>
          </p:nvSpPr>
          <p:spPr bwMode="auto">
            <a:xfrm>
              <a:off x="1628442" y="4498947"/>
              <a:ext cx="280987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Line 23"/>
            <p:cNvSpPr>
              <a:spLocks noChangeShapeType="1"/>
            </p:cNvSpPr>
            <p:nvPr/>
          </p:nvSpPr>
          <p:spPr bwMode="auto">
            <a:xfrm>
              <a:off x="1628207" y="3675092"/>
              <a:ext cx="280987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Line 23"/>
            <p:cNvSpPr>
              <a:spLocks noChangeShapeType="1"/>
            </p:cNvSpPr>
            <p:nvPr/>
          </p:nvSpPr>
          <p:spPr bwMode="auto">
            <a:xfrm>
              <a:off x="865831" y="4382351"/>
              <a:ext cx="280987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cxnSp>
          <p:nvCxnSpPr>
            <p:cNvPr id="74" name="Straight Arrow Connector 73"/>
            <p:cNvCxnSpPr/>
            <p:nvPr/>
          </p:nvCxnSpPr>
          <p:spPr>
            <a:xfrm flipV="1">
              <a:off x="1006324" y="3670980"/>
              <a:ext cx="587774" cy="676747"/>
            </a:xfrm>
            <a:prstGeom prst="straightConnector1">
              <a:avLst/>
            </a:prstGeom>
            <a:ln w="31750" cmpd="dbl">
              <a:solidFill>
                <a:srgbClr val="0000FF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5" name="Oval 74"/>
          <p:cNvSpPr/>
          <p:nvPr/>
        </p:nvSpPr>
        <p:spPr bwMode="auto">
          <a:xfrm>
            <a:off x="9329127" y="4425270"/>
            <a:ext cx="152400" cy="1524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grpSp>
        <p:nvGrpSpPr>
          <p:cNvPr id="76" name="Group 75"/>
          <p:cNvGrpSpPr/>
          <p:nvPr/>
        </p:nvGrpSpPr>
        <p:grpSpPr>
          <a:xfrm>
            <a:off x="326629" y="5034161"/>
            <a:ext cx="9588896" cy="288032"/>
            <a:chOff x="431949" y="2160265"/>
            <a:chExt cx="8064896" cy="576064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grpSpPr>
        <p:sp>
          <p:nvSpPr>
            <p:cNvPr id="77" name="Rectangle 76"/>
            <p:cNvSpPr/>
            <p:nvPr/>
          </p:nvSpPr>
          <p:spPr>
            <a:xfrm>
              <a:off x="504056" y="2160265"/>
              <a:ext cx="7920781" cy="576064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/>
          </p:nvSpPr>
          <p:spPr>
            <a:xfrm>
              <a:off x="431949" y="2160265"/>
              <a:ext cx="143917" cy="576064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/>
          </p:nvSpPr>
          <p:spPr>
            <a:xfrm>
              <a:off x="8352928" y="2160265"/>
              <a:ext cx="143917" cy="576064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80" name="Straight Arrow Connector 79"/>
          <p:cNvCxnSpPr/>
          <p:nvPr/>
        </p:nvCxnSpPr>
        <p:spPr>
          <a:xfrm flipH="1" flipV="1">
            <a:off x="6464170" y="3671389"/>
            <a:ext cx="6576" cy="790545"/>
          </a:xfrm>
          <a:prstGeom prst="straightConnector1">
            <a:avLst/>
          </a:prstGeom>
          <a:ln w="3175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655156" y="4694911"/>
                <a:ext cx="620875" cy="3709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𝑒𝑔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5156" y="4694911"/>
                <a:ext cx="620875" cy="370935"/>
              </a:xfrm>
              <a:prstGeom prst="rect">
                <a:avLst/>
              </a:prstGeom>
              <a:blipFill rotWithShape="1">
                <a:blip r:embed="rId7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101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group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873" y="1008380"/>
            <a:ext cx="9069705" cy="868045"/>
          </a:xfrm>
        </p:spPr>
        <p:txBody>
          <a:bodyPr/>
          <a:lstStyle/>
          <a:p>
            <a:r>
              <a:rPr lang="en-US" dirty="0" smtClean="0"/>
              <a:t>Theoretical Quantum </a:t>
            </a:r>
            <a:r>
              <a:rPr lang="en-US" dirty="0" err="1" smtClean="0"/>
              <a:t>Nanophotonics</a:t>
            </a:r>
            <a:r>
              <a:rPr lang="en-US" dirty="0" smtClean="0"/>
              <a:t> Group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95301" y="6037580"/>
            <a:ext cx="9069705" cy="868045"/>
          </a:xfrm>
          <a:prstGeom prst="rect">
            <a:avLst/>
          </a:prstGeom>
        </p:spPr>
        <p:txBody>
          <a:bodyPr vert="horz" lIns="100794" tIns="50397" rIns="100794" bIns="50397" rtlCol="0">
            <a:normAutofit/>
          </a:bodyPr>
          <a:lstStyle>
            <a:lvl1pPr marL="377979" indent="-377979" algn="l" defTabSz="1007943" rtl="0" eaLnBrk="1" latinLnBrk="0" hangingPunct="1">
              <a:spcBef>
                <a:spcPct val="20000"/>
              </a:spcBef>
              <a:buClr>
                <a:srgbClr val="FF0000"/>
              </a:buClr>
              <a:buSzPct val="100000"/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8954" indent="-314982" algn="l" defTabSz="1007943" rtl="0" eaLnBrk="1" latinLnBrk="0" hangingPunct="1">
              <a:spcBef>
                <a:spcPct val="20000"/>
              </a:spcBef>
              <a:buClr>
                <a:srgbClr val="FF0000"/>
              </a:buClr>
              <a:buSzPct val="100000"/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spcBef>
                <a:spcPct val="20000"/>
              </a:spcBef>
              <a:buClr>
                <a:srgbClr val="FF0000"/>
              </a:buClr>
              <a:buSzPct val="100000"/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spcBef>
                <a:spcPct val="20000"/>
              </a:spcBef>
              <a:buClr>
                <a:srgbClr val="FF0000"/>
              </a:buClr>
              <a:buSzPct val="100000"/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spcBef>
                <a:spcPct val="20000"/>
              </a:spcBef>
              <a:buClr>
                <a:srgbClr val="FF0000"/>
              </a:buClr>
              <a:buSzPct val="100000"/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00000"/>
              </a:lnSpc>
              <a:spcAft>
                <a:spcPts val="0"/>
              </a:spcAft>
            </a:pPr>
            <a:r>
              <a:rPr lang="en-US" dirty="0" smtClean="0"/>
              <a:t>Also thanks to: Jeff Kimble (Caltech), Alexey </a:t>
            </a:r>
            <a:r>
              <a:rPr lang="en-US" dirty="0" err="1" smtClean="0"/>
              <a:t>Gorshkov</a:t>
            </a:r>
            <a:r>
              <a:rPr lang="en-US" dirty="0" smtClean="0"/>
              <a:t> (JQI)</a:t>
            </a:r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2152645" y="1772057"/>
            <a:ext cx="5553080" cy="4142968"/>
            <a:chOff x="2076445" y="2022475"/>
            <a:chExt cx="5553080" cy="414296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6484" y="2022475"/>
              <a:ext cx="5267325" cy="351155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2076445" y="5534024"/>
              <a:ext cx="2057400" cy="607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James</a:t>
              </a:r>
            </a:p>
            <a:p>
              <a:r>
                <a:rPr lang="en-US" dirty="0" smtClean="0">
                  <a:solidFill>
                    <a:srgbClr val="FF0000"/>
                  </a:solidFill>
                </a:rPr>
                <a:t>Douglas</a:t>
              </a:r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219445" y="5534025"/>
              <a:ext cx="2057400" cy="607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Mousa</a:t>
              </a:r>
              <a:endParaRPr lang="en-US" dirty="0"/>
            </a:p>
            <a:p>
              <a:r>
                <a:rPr lang="en-US" dirty="0" err="1" smtClean="0"/>
                <a:t>Bahrami</a:t>
              </a:r>
              <a:endParaRPr lang="en-GB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210045" y="5548313"/>
              <a:ext cx="1066800" cy="607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Darrick</a:t>
              </a:r>
              <a:endParaRPr lang="en-US" dirty="0"/>
            </a:p>
            <a:p>
              <a:r>
                <a:rPr lang="en-US" dirty="0" smtClean="0"/>
                <a:t>Chang</a:t>
              </a:r>
              <a:endParaRPr lang="en-GB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200645" y="5548313"/>
              <a:ext cx="1295400" cy="607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Lukas</a:t>
              </a:r>
            </a:p>
            <a:p>
              <a:r>
                <a:rPr lang="en-US" dirty="0" err="1" smtClean="0"/>
                <a:t>Neumeier</a:t>
              </a:r>
              <a:endParaRPr lang="en-GB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334125" y="5557841"/>
              <a:ext cx="1295400" cy="607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Hessam</a:t>
              </a:r>
              <a:endParaRPr lang="en-US" dirty="0" smtClean="0"/>
            </a:p>
            <a:p>
              <a:r>
                <a:rPr lang="en-US" dirty="0" err="1" smtClean="0"/>
                <a:t>Habibian</a:t>
              </a:r>
              <a:endParaRPr lang="en-GB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371725" y="2257425"/>
              <a:ext cx="4953000" cy="76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800357" y="2286001"/>
              <a:ext cx="2057400" cy="607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Marco</a:t>
              </a:r>
            </a:p>
            <a:p>
              <a:r>
                <a:rPr lang="en-US" dirty="0" smtClean="0"/>
                <a:t>Manzoni</a:t>
              </a:r>
              <a:endParaRPr lang="en-GB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819525" y="2271713"/>
              <a:ext cx="1066800" cy="607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Marinko</a:t>
              </a:r>
              <a:endParaRPr lang="en-US" dirty="0" smtClean="0"/>
            </a:p>
            <a:p>
              <a:r>
                <a:rPr lang="en-US" dirty="0" err="1" smtClean="0"/>
                <a:t>Jablan</a:t>
              </a:r>
              <a:endParaRPr lang="en-GB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810125" y="2271713"/>
              <a:ext cx="1295400" cy="607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Christine</a:t>
              </a:r>
            </a:p>
            <a:p>
              <a:r>
                <a:rPr lang="en-US" dirty="0" err="1" smtClean="0"/>
                <a:t>Muschik</a:t>
              </a:r>
              <a:endParaRPr lang="en-GB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943605" y="2281241"/>
              <a:ext cx="1295400" cy="607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rgbClr val="FF0000"/>
                  </a:solidFill>
                </a:rPr>
                <a:t>Tommaso</a:t>
              </a:r>
              <a:endParaRPr lang="en-US" dirty="0">
                <a:solidFill>
                  <a:srgbClr val="FF0000"/>
                </a:solidFill>
              </a:endParaRPr>
            </a:p>
            <a:p>
              <a:r>
                <a:rPr lang="en-US" dirty="0" err="1" smtClean="0">
                  <a:solidFill>
                    <a:srgbClr val="FF0000"/>
                  </a:solidFill>
                </a:rPr>
                <a:t>Caneva</a:t>
              </a:r>
              <a:endParaRPr lang="en-GB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837" y="2943225"/>
            <a:ext cx="762000" cy="8382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019925" y="3859623"/>
            <a:ext cx="1295400" cy="60760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Ana </a:t>
            </a:r>
            <a:r>
              <a:rPr lang="en-US" dirty="0" err="1" smtClean="0"/>
              <a:t>Asenjo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10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Number-dependent dark states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we create special </a:t>
            </a:r>
            <a:r>
              <a:rPr lang="en-US" i="1" dirty="0" smtClean="0">
                <a:solidFill>
                  <a:srgbClr val="FF0000"/>
                </a:solidFill>
              </a:rPr>
              <a:t>correlated</a:t>
            </a:r>
            <a:r>
              <a:rPr lang="en-US" dirty="0" smtClean="0"/>
              <a:t> states of photons that are transparent?</a:t>
            </a:r>
          </a:p>
          <a:p>
            <a:r>
              <a:rPr lang="en-US" dirty="0"/>
              <a:t>Example #</a:t>
            </a:r>
            <a:r>
              <a:rPr lang="en-US" dirty="0" smtClean="0"/>
              <a:t>1: infinite-range spin interaction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3377521" y="2481853"/>
                <a:ext cx="3181768" cy="7661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int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=−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𝑗</m:t>
                          </m:r>
                        </m:sub>
                        <m:sup/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𝑈</m:t>
                          </m:r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𝑠𝑠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/>
                                </a:rPr>
                                <m:t>𝑖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𝑠𝑠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/>
                                </a:rPr>
                                <m:t>𝑗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7521" y="2481853"/>
                <a:ext cx="3181768" cy="76617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Line 20"/>
          <p:cNvSpPr>
            <a:spLocks noChangeShapeType="1"/>
          </p:cNvSpPr>
          <p:nvPr/>
        </p:nvSpPr>
        <p:spPr bwMode="auto">
          <a:xfrm>
            <a:off x="1628442" y="4498947"/>
            <a:ext cx="280987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" name="Line 23"/>
          <p:cNvSpPr>
            <a:spLocks noChangeShapeType="1"/>
          </p:cNvSpPr>
          <p:nvPr/>
        </p:nvSpPr>
        <p:spPr bwMode="auto">
          <a:xfrm>
            <a:off x="1628207" y="3675092"/>
            <a:ext cx="280987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792869" y="4203376"/>
                <a:ext cx="57855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|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𝑔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〉</m:t>
                      </m:r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2869" y="4203376"/>
                <a:ext cx="578555" cy="400110"/>
              </a:xfrm>
              <a:prstGeom prst="rect">
                <a:avLst/>
              </a:prstGeom>
              <a:blipFill rotWithShape="1">
                <a:blip r:embed="rId3"/>
                <a:stretch>
                  <a:fillRect b="-12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822344" y="3476625"/>
                <a:ext cx="54938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|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𝑒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〉</m:t>
                      </m:r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2344" y="3476625"/>
                <a:ext cx="549381" cy="400110"/>
              </a:xfrm>
              <a:prstGeom prst="rect">
                <a:avLst/>
              </a:prstGeom>
              <a:blipFill rotWithShape="1">
                <a:blip r:embed="rId4"/>
                <a:stretch>
                  <a:fillRect b="-106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Line 23"/>
          <p:cNvSpPr>
            <a:spLocks noChangeShapeType="1"/>
          </p:cNvSpPr>
          <p:nvPr/>
        </p:nvSpPr>
        <p:spPr bwMode="auto">
          <a:xfrm>
            <a:off x="865831" y="4610951"/>
            <a:ext cx="280987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23960" y="4561531"/>
                <a:ext cx="553806" cy="3785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|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𝑠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〉</m:t>
                      </m:r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960" y="4561531"/>
                <a:ext cx="553806" cy="378565"/>
              </a:xfrm>
              <a:prstGeom prst="rect">
                <a:avLst/>
              </a:prstGeom>
              <a:blipFill rotWithShape="1">
                <a:blip r:embed="rId5"/>
                <a:stretch>
                  <a:fillRect b="-177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/>
          <p:cNvCxnSpPr/>
          <p:nvPr/>
        </p:nvCxnSpPr>
        <p:spPr>
          <a:xfrm flipV="1">
            <a:off x="1006324" y="3670980"/>
            <a:ext cx="587774" cy="676747"/>
          </a:xfrm>
          <a:prstGeom prst="straightConnector1">
            <a:avLst/>
          </a:prstGeom>
          <a:ln w="31750" cmpd="dbl">
            <a:solidFill>
              <a:srgbClr val="0000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899045" y="3801498"/>
                <a:ext cx="405880" cy="3499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045" y="3801498"/>
                <a:ext cx="405880" cy="34996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Line 20"/>
          <p:cNvSpPr>
            <a:spLocks noChangeShapeType="1"/>
          </p:cNvSpPr>
          <p:nvPr/>
        </p:nvSpPr>
        <p:spPr bwMode="auto">
          <a:xfrm>
            <a:off x="3381042" y="4498947"/>
            <a:ext cx="280987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" name="Line 23"/>
          <p:cNvSpPr>
            <a:spLocks noChangeShapeType="1"/>
          </p:cNvSpPr>
          <p:nvPr/>
        </p:nvSpPr>
        <p:spPr bwMode="auto">
          <a:xfrm>
            <a:off x="3380807" y="3675092"/>
            <a:ext cx="280987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" name="Line 23"/>
          <p:cNvSpPr>
            <a:spLocks noChangeShapeType="1"/>
          </p:cNvSpPr>
          <p:nvPr/>
        </p:nvSpPr>
        <p:spPr bwMode="auto">
          <a:xfrm>
            <a:off x="2618431" y="4610951"/>
            <a:ext cx="280987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cxnSp>
        <p:nvCxnSpPr>
          <p:cNvPr id="35" name="Straight Arrow Connector 34"/>
          <p:cNvCxnSpPr/>
          <p:nvPr/>
        </p:nvCxnSpPr>
        <p:spPr>
          <a:xfrm flipV="1">
            <a:off x="2758924" y="3670980"/>
            <a:ext cx="587774" cy="676747"/>
          </a:xfrm>
          <a:prstGeom prst="straightConnector1">
            <a:avLst/>
          </a:prstGeom>
          <a:ln w="31750" cmpd="dbl">
            <a:solidFill>
              <a:srgbClr val="0000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Line 20"/>
          <p:cNvSpPr>
            <a:spLocks noChangeShapeType="1"/>
          </p:cNvSpPr>
          <p:nvPr/>
        </p:nvSpPr>
        <p:spPr bwMode="auto">
          <a:xfrm>
            <a:off x="4886936" y="4496105"/>
            <a:ext cx="280987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9" name="Line 23"/>
          <p:cNvSpPr>
            <a:spLocks noChangeShapeType="1"/>
          </p:cNvSpPr>
          <p:nvPr/>
        </p:nvSpPr>
        <p:spPr bwMode="auto">
          <a:xfrm>
            <a:off x="4886701" y="3672250"/>
            <a:ext cx="280987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" name="Line 23"/>
          <p:cNvSpPr>
            <a:spLocks noChangeShapeType="1"/>
          </p:cNvSpPr>
          <p:nvPr/>
        </p:nvSpPr>
        <p:spPr bwMode="auto">
          <a:xfrm>
            <a:off x="4124325" y="4608109"/>
            <a:ext cx="280987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cxnSp>
        <p:nvCxnSpPr>
          <p:cNvPr id="44" name="Straight Arrow Connector 43"/>
          <p:cNvCxnSpPr/>
          <p:nvPr/>
        </p:nvCxnSpPr>
        <p:spPr>
          <a:xfrm flipV="1">
            <a:off x="4264818" y="3668138"/>
            <a:ext cx="587774" cy="676747"/>
          </a:xfrm>
          <a:prstGeom prst="straightConnector1">
            <a:avLst/>
          </a:prstGeom>
          <a:ln w="31750" cmpd="dbl">
            <a:solidFill>
              <a:srgbClr val="0000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Line 20"/>
          <p:cNvSpPr>
            <a:spLocks noChangeShapeType="1"/>
          </p:cNvSpPr>
          <p:nvPr/>
        </p:nvSpPr>
        <p:spPr bwMode="auto">
          <a:xfrm>
            <a:off x="6334736" y="4498947"/>
            <a:ext cx="280987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8" name="Line 23"/>
          <p:cNvSpPr>
            <a:spLocks noChangeShapeType="1"/>
          </p:cNvSpPr>
          <p:nvPr/>
        </p:nvSpPr>
        <p:spPr bwMode="auto">
          <a:xfrm>
            <a:off x="6334501" y="3675092"/>
            <a:ext cx="280987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" name="Line 23"/>
          <p:cNvSpPr>
            <a:spLocks noChangeShapeType="1"/>
          </p:cNvSpPr>
          <p:nvPr/>
        </p:nvSpPr>
        <p:spPr bwMode="auto">
          <a:xfrm>
            <a:off x="5572125" y="4391025"/>
            <a:ext cx="280987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cxnSp>
        <p:nvCxnSpPr>
          <p:cNvPr id="53" name="Straight Arrow Connector 52"/>
          <p:cNvCxnSpPr/>
          <p:nvPr/>
        </p:nvCxnSpPr>
        <p:spPr>
          <a:xfrm flipV="1">
            <a:off x="5712618" y="3670980"/>
            <a:ext cx="587774" cy="676747"/>
          </a:xfrm>
          <a:prstGeom prst="straightConnector1">
            <a:avLst/>
          </a:prstGeom>
          <a:ln w="31750" cmpd="dbl">
            <a:solidFill>
              <a:srgbClr val="0000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Line 20"/>
          <p:cNvSpPr>
            <a:spLocks noChangeShapeType="1"/>
          </p:cNvSpPr>
          <p:nvPr/>
        </p:nvSpPr>
        <p:spPr bwMode="auto">
          <a:xfrm>
            <a:off x="7729538" y="4498947"/>
            <a:ext cx="280987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7" name="Line 23"/>
          <p:cNvSpPr>
            <a:spLocks noChangeShapeType="1"/>
          </p:cNvSpPr>
          <p:nvPr/>
        </p:nvSpPr>
        <p:spPr bwMode="auto">
          <a:xfrm>
            <a:off x="7729303" y="3675092"/>
            <a:ext cx="280987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0" name="Line 23"/>
          <p:cNvSpPr>
            <a:spLocks noChangeShapeType="1"/>
          </p:cNvSpPr>
          <p:nvPr/>
        </p:nvSpPr>
        <p:spPr bwMode="auto">
          <a:xfrm>
            <a:off x="6966927" y="4610951"/>
            <a:ext cx="280987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cxnSp>
        <p:nvCxnSpPr>
          <p:cNvPr id="62" name="Straight Arrow Connector 61"/>
          <p:cNvCxnSpPr/>
          <p:nvPr/>
        </p:nvCxnSpPr>
        <p:spPr>
          <a:xfrm flipV="1">
            <a:off x="7107420" y="3670980"/>
            <a:ext cx="587774" cy="676747"/>
          </a:xfrm>
          <a:prstGeom prst="straightConnector1">
            <a:avLst/>
          </a:prstGeom>
          <a:ln w="31750" cmpd="dbl">
            <a:solidFill>
              <a:srgbClr val="0000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Oval 63"/>
          <p:cNvSpPr/>
          <p:nvPr/>
        </p:nvSpPr>
        <p:spPr bwMode="auto">
          <a:xfrm>
            <a:off x="1704031" y="4421960"/>
            <a:ext cx="152400" cy="1524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65" name="Oval 64"/>
          <p:cNvSpPr/>
          <p:nvPr/>
        </p:nvSpPr>
        <p:spPr bwMode="auto">
          <a:xfrm>
            <a:off x="4931409" y="4436290"/>
            <a:ext cx="152400" cy="1524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66" name="Oval 65"/>
          <p:cNvSpPr>
            <a:spLocks noChangeAspect="1"/>
          </p:cNvSpPr>
          <p:nvPr/>
        </p:nvSpPr>
        <p:spPr bwMode="auto">
          <a:xfrm>
            <a:off x="5617390" y="4287666"/>
            <a:ext cx="202692" cy="202692"/>
          </a:xfrm>
          <a:prstGeom prst="ellipse">
            <a:avLst/>
          </a:prstGeom>
          <a:gradFill>
            <a:gsLst>
              <a:gs pos="0">
                <a:srgbClr val="BA0066"/>
              </a:gs>
              <a:gs pos="47000">
                <a:srgbClr val="FF0000"/>
              </a:gs>
              <a:gs pos="100000">
                <a:srgbClr val="FF8200"/>
              </a:gs>
            </a:gsLst>
            <a:lin ang="540000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67" name="Oval 66"/>
          <p:cNvSpPr/>
          <p:nvPr/>
        </p:nvSpPr>
        <p:spPr bwMode="auto">
          <a:xfrm>
            <a:off x="7817956" y="4421960"/>
            <a:ext cx="152400" cy="1524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68" name="Oval 67"/>
          <p:cNvSpPr/>
          <p:nvPr/>
        </p:nvSpPr>
        <p:spPr bwMode="auto">
          <a:xfrm>
            <a:off x="3447578" y="4427237"/>
            <a:ext cx="152400" cy="1524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69" name="Freeform 68"/>
          <p:cNvSpPr/>
          <p:nvPr/>
        </p:nvSpPr>
        <p:spPr>
          <a:xfrm>
            <a:off x="4844580" y="4238625"/>
            <a:ext cx="2884958" cy="752015"/>
          </a:xfrm>
          <a:custGeom>
            <a:avLst/>
            <a:gdLst>
              <a:gd name="connsiteX0" fmla="*/ 0 w 1484769"/>
              <a:gd name="connsiteY0" fmla="*/ 362365 h 362365"/>
              <a:gd name="connsiteX1" fmla="*/ 334979 w 1484769"/>
              <a:gd name="connsiteY1" fmla="*/ 317097 h 362365"/>
              <a:gd name="connsiteX2" fmla="*/ 579422 w 1484769"/>
              <a:gd name="connsiteY2" fmla="*/ 190349 h 362365"/>
              <a:gd name="connsiteX3" fmla="*/ 787652 w 1484769"/>
              <a:gd name="connsiteY3" fmla="*/ 18333 h 362365"/>
              <a:gd name="connsiteX4" fmla="*/ 1068309 w 1484769"/>
              <a:gd name="connsiteY4" fmla="*/ 27386 h 362365"/>
              <a:gd name="connsiteX5" fmla="*/ 1186004 w 1484769"/>
              <a:gd name="connsiteY5" fmla="*/ 217509 h 362365"/>
              <a:gd name="connsiteX6" fmla="*/ 1339913 w 1484769"/>
              <a:gd name="connsiteY6" fmla="*/ 317097 h 362365"/>
              <a:gd name="connsiteX7" fmla="*/ 1484769 w 1484769"/>
              <a:gd name="connsiteY7" fmla="*/ 326151 h 362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84769" h="362365">
                <a:moveTo>
                  <a:pt x="0" y="362365"/>
                </a:moveTo>
                <a:cubicBezTo>
                  <a:pt x="119204" y="354065"/>
                  <a:pt x="238409" y="345766"/>
                  <a:pt x="334979" y="317097"/>
                </a:cubicBezTo>
                <a:cubicBezTo>
                  <a:pt x="431549" y="288428"/>
                  <a:pt x="503977" y="240143"/>
                  <a:pt x="579422" y="190349"/>
                </a:cubicBezTo>
                <a:cubicBezTo>
                  <a:pt x="654867" y="140555"/>
                  <a:pt x="706171" y="45493"/>
                  <a:pt x="787652" y="18333"/>
                </a:cubicBezTo>
                <a:cubicBezTo>
                  <a:pt x="869133" y="-8827"/>
                  <a:pt x="1001917" y="-5810"/>
                  <a:pt x="1068309" y="27386"/>
                </a:cubicBezTo>
                <a:cubicBezTo>
                  <a:pt x="1134701" y="60582"/>
                  <a:pt x="1140737" y="169224"/>
                  <a:pt x="1186004" y="217509"/>
                </a:cubicBezTo>
                <a:cubicBezTo>
                  <a:pt x="1231271" y="265794"/>
                  <a:pt x="1290119" y="298990"/>
                  <a:pt x="1339913" y="317097"/>
                </a:cubicBezTo>
                <a:cubicBezTo>
                  <a:pt x="1389707" y="335204"/>
                  <a:pt x="1437238" y="330677"/>
                  <a:pt x="1484769" y="326151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Line 20"/>
          <p:cNvSpPr>
            <a:spLocks noChangeShapeType="1"/>
          </p:cNvSpPr>
          <p:nvPr/>
        </p:nvSpPr>
        <p:spPr bwMode="auto">
          <a:xfrm>
            <a:off x="9240709" y="4502257"/>
            <a:ext cx="280987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2" name="Line 23"/>
          <p:cNvSpPr>
            <a:spLocks noChangeShapeType="1"/>
          </p:cNvSpPr>
          <p:nvPr/>
        </p:nvSpPr>
        <p:spPr bwMode="auto">
          <a:xfrm>
            <a:off x="9240474" y="3678402"/>
            <a:ext cx="280987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3" name="Line 23"/>
          <p:cNvSpPr>
            <a:spLocks noChangeShapeType="1"/>
          </p:cNvSpPr>
          <p:nvPr/>
        </p:nvSpPr>
        <p:spPr bwMode="auto">
          <a:xfrm>
            <a:off x="8478098" y="4614261"/>
            <a:ext cx="280987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cxnSp>
        <p:nvCxnSpPr>
          <p:cNvPr id="74" name="Straight Arrow Connector 73"/>
          <p:cNvCxnSpPr/>
          <p:nvPr/>
        </p:nvCxnSpPr>
        <p:spPr>
          <a:xfrm flipV="1">
            <a:off x="8618591" y="3674290"/>
            <a:ext cx="587774" cy="676747"/>
          </a:xfrm>
          <a:prstGeom prst="straightConnector1">
            <a:avLst/>
          </a:prstGeom>
          <a:ln w="31750" cmpd="dbl">
            <a:solidFill>
              <a:srgbClr val="0000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Oval 74"/>
          <p:cNvSpPr/>
          <p:nvPr/>
        </p:nvSpPr>
        <p:spPr bwMode="auto">
          <a:xfrm>
            <a:off x="9329127" y="4425270"/>
            <a:ext cx="152400" cy="1524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grpSp>
        <p:nvGrpSpPr>
          <p:cNvPr id="76" name="Group 75"/>
          <p:cNvGrpSpPr/>
          <p:nvPr/>
        </p:nvGrpSpPr>
        <p:grpSpPr>
          <a:xfrm>
            <a:off x="326629" y="5034161"/>
            <a:ext cx="9588896" cy="288032"/>
            <a:chOff x="431949" y="2160265"/>
            <a:chExt cx="8064896" cy="576064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grpSpPr>
        <p:sp>
          <p:nvSpPr>
            <p:cNvPr id="77" name="Rectangle 76"/>
            <p:cNvSpPr/>
            <p:nvPr/>
          </p:nvSpPr>
          <p:spPr>
            <a:xfrm>
              <a:off x="504056" y="2160265"/>
              <a:ext cx="7920781" cy="576064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/>
          </p:nvSpPr>
          <p:spPr>
            <a:xfrm>
              <a:off x="431949" y="2160265"/>
              <a:ext cx="143917" cy="576064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/>
          </p:nvSpPr>
          <p:spPr>
            <a:xfrm>
              <a:off x="8352928" y="2160265"/>
              <a:ext cx="143917" cy="576064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80" name="Straight Arrow Connector 79"/>
          <p:cNvCxnSpPr/>
          <p:nvPr/>
        </p:nvCxnSpPr>
        <p:spPr>
          <a:xfrm flipH="1" flipV="1">
            <a:off x="6464170" y="3671389"/>
            <a:ext cx="6576" cy="790545"/>
          </a:xfrm>
          <a:prstGeom prst="straightConnector1">
            <a:avLst/>
          </a:prstGeom>
          <a:ln w="3175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97742" y="4381972"/>
            <a:ext cx="9189183" cy="4898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619125" y="4344885"/>
            <a:ext cx="0" cy="270964"/>
          </a:xfrm>
          <a:prstGeom prst="straightConnector1">
            <a:avLst/>
          </a:prstGeom>
          <a:ln w="3175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30990" y="4231723"/>
                <a:ext cx="537904" cy="4930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𝑈</m:t>
                      </m:r>
                    </m:oMath>
                  </m:oMathPara>
                </a14:m>
                <a:endParaRPr lang="en-US" sz="28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990" y="4231723"/>
                <a:ext cx="537904" cy="49308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5655156" y="4694911"/>
                <a:ext cx="620875" cy="3709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𝑒𝑔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5156" y="4694911"/>
                <a:ext cx="620875" cy="370935"/>
              </a:xfrm>
              <a:prstGeom prst="rect">
                <a:avLst/>
              </a:prstGeom>
              <a:blipFill rotWithShape="1">
                <a:blip r:embed="rId8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667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Number-dependent dark states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we create special </a:t>
            </a:r>
            <a:r>
              <a:rPr lang="en-US" i="1" dirty="0" smtClean="0">
                <a:solidFill>
                  <a:srgbClr val="FF0000"/>
                </a:solidFill>
              </a:rPr>
              <a:t>correlated</a:t>
            </a:r>
            <a:r>
              <a:rPr lang="en-US" dirty="0" smtClean="0"/>
              <a:t> states of photons that are transparent?</a:t>
            </a:r>
          </a:p>
          <a:p>
            <a:r>
              <a:rPr lang="en-US" dirty="0"/>
              <a:t>Example #</a:t>
            </a:r>
            <a:r>
              <a:rPr lang="en-US" dirty="0" smtClean="0"/>
              <a:t>1: infinite-range spin interaction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3377521" y="2481853"/>
                <a:ext cx="3181768" cy="7661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int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=−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𝑗</m:t>
                          </m:r>
                        </m:sub>
                        <m:sup/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𝑈</m:t>
                          </m:r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𝑠𝑠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/>
                                </a:rPr>
                                <m:t>𝑖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𝑠𝑠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/>
                                </a:rPr>
                                <m:t>𝑗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7521" y="2481853"/>
                <a:ext cx="3181768" cy="76617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Line 20"/>
          <p:cNvSpPr>
            <a:spLocks noChangeShapeType="1"/>
          </p:cNvSpPr>
          <p:nvPr/>
        </p:nvSpPr>
        <p:spPr bwMode="auto">
          <a:xfrm>
            <a:off x="1628442" y="4498947"/>
            <a:ext cx="280987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" name="Line 23"/>
          <p:cNvSpPr>
            <a:spLocks noChangeShapeType="1"/>
          </p:cNvSpPr>
          <p:nvPr/>
        </p:nvSpPr>
        <p:spPr bwMode="auto">
          <a:xfrm>
            <a:off x="1628207" y="3675092"/>
            <a:ext cx="280987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792869" y="4203376"/>
                <a:ext cx="57855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|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𝑔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〉</m:t>
                      </m:r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2869" y="4203376"/>
                <a:ext cx="578555" cy="400110"/>
              </a:xfrm>
              <a:prstGeom prst="rect">
                <a:avLst/>
              </a:prstGeom>
              <a:blipFill rotWithShape="1">
                <a:blip r:embed="rId3"/>
                <a:stretch>
                  <a:fillRect b="-12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822344" y="3476625"/>
                <a:ext cx="54938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|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𝑒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〉</m:t>
                      </m:r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2344" y="3476625"/>
                <a:ext cx="549381" cy="400110"/>
              </a:xfrm>
              <a:prstGeom prst="rect">
                <a:avLst/>
              </a:prstGeom>
              <a:blipFill rotWithShape="1">
                <a:blip r:embed="rId4"/>
                <a:stretch>
                  <a:fillRect b="-106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Line 23"/>
          <p:cNvSpPr>
            <a:spLocks noChangeShapeType="1"/>
          </p:cNvSpPr>
          <p:nvPr/>
        </p:nvSpPr>
        <p:spPr bwMode="auto">
          <a:xfrm>
            <a:off x="865831" y="4610951"/>
            <a:ext cx="280987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23960" y="4561531"/>
                <a:ext cx="553806" cy="3785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|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𝑠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〉</m:t>
                      </m:r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960" y="4561531"/>
                <a:ext cx="553806" cy="378565"/>
              </a:xfrm>
              <a:prstGeom prst="rect">
                <a:avLst/>
              </a:prstGeom>
              <a:blipFill rotWithShape="1">
                <a:blip r:embed="rId5"/>
                <a:stretch>
                  <a:fillRect b="-177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/>
          <p:cNvCxnSpPr/>
          <p:nvPr/>
        </p:nvCxnSpPr>
        <p:spPr>
          <a:xfrm flipV="1">
            <a:off x="1006324" y="3670980"/>
            <a:ext cx="587774" cy="676747"/>
          </a:xfrm>
          <a:prstGeom prst="straightConnector1">
            <a:avLst/>
          </a:prstGeom>
          <a:ln w="31750" cmpd="dbl">
            <a:solidFill>
              <a:srgbClr val="0000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899045" y="3801498"/>
                <a:ext cx="405880" cy="3499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045" y="3801498"/>
                <a:ext cx="405880" cy="34996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Line 20"/>
          <p:cNvSpPr>
            <a:spLocks noChangeShapeType="1"/>
          </p:cNvSpPr>
          <p:nvPr/>
        </p:nvSpPr>
        <p:spPr bwMode="auto">
          <a:xfrm>
            <a:off x="3381042" y="4498947"/>
            <a:ext cx="280987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" name="Line 23"/>
          <p:cNvSpPr>
            <a:spLocks noChangeShapeType="1"/>
          </p:cNvSpPr>
          <p:nvPr/>
        </p:nvSpPr>
        <p:spPr bwMode="auto">
          <a:xfrm>
            <a:off x="3380807" y="3675092"/>
            <a:ext cx="280987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" name="Line 23"/>
          <p:cNvSpPr>
            <a:spLocks noChangeShapeType="1"/>
          </p:cNvSpPr>
          <p:nvPr/>
        </p:nvSpPr>
        <p:spPr bwMode="auto">
          <a:xfrm>
            <a:off x="2618431" y="4610951"/>
            <a:ext cx="280987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cxnSp>
        <p:nvCxnSpPr>
          <p:cNvPr id="35" name="Straight Arrow Connector 34"/>
          <p:cNvCxnSpPr/>
          <p:nvPr/>
        </p:nvCxnSpPr>
        <p:spPr>
          <a:xfrm flipV="1">
            <a:off x="2758924" y="3670980"/>
            <a:ext cx="587774" cy="676747"/>
          </a:xfrm>
          <a:prstGeom prst="straightConnector1">
            <a:avLst/>
          </a:prstGeom>
          <a:ln w="31750" cmpd="dbl">
            <a:solidFill>
              <a:srgbClr val="0000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Line 20"/>
          <p:cNvSpPr>
            <a:spLocks noChangeShapeType="1"/>
          </p:cNvSpPr>
          <p:nvPr/>
        </p:nvSpPr>
        <p:spPr bwMode="auto">
          <a:xfrm>
            <a:off x="4886936" y="4496105"/>
            <a:ext cx="280987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9" name="Line 23"/>
          <p:cNvSpPr>
            <a:spLocks noChangeShapeType="1"/>
          </p:cNvSpPr>
          <p:nvPr/>
        </p:nvSpPr>
        <p:spPr bwMode="auto">
          <a:xfrm>
            <a:off x="4886701" y="3672250"/>
            <a:ext cx="280987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" name="Line 23"/>
          <p:cNvSpPr>
            <a:spLocks noChangeShapeType="1"/>
          </p:cNvSpPr>
          <p:nvPr/>
        </p:nvSpPr>
        <p:spPr bwMode="auto">
          <a:xfrm>
            <a:off x="4124325" y="4608109"/>
            <a:ext cx="280987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cxnSp>
        <p:nvCxnSpPr>
          <p:cNvPr id="44" name="Straight Arrow Connector 43"/>
          <p:cNvCxnSpPr/>
          <p:nvPr/>
        </p:nvCxnSpPr>
        <p:spPr>
          <a:xfrm flipV="1">
            <a:off x="4264818" y="3668138"/>
            <a:ext cx="587774" cy="676747"/>
          </a:xfrm>
          <a:prstGeom prst="straightConnector1">
            <a:avLst/>
          </a:prstGeom>
          <a:ln w="31750" cmpd="dbl">
            <a:solidFill>
              <a:srgbClr val="0000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Line 20"/>
          <p:cNvSpPr>
            <a:spLocks noChangeShapeType="1"/>
          </p:cNvSpPr>
          <p:nvPr/>
        </p:nvSpPr>
        <p:spPr bwMode="auto">
          <a:xfrm>
            <a:off x="6334736" y="4498947"/>
            <a:ext cx="280987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8" name="Line 23"/>
          <p:cNvSpPr>
            <a:spLocks noChangeShapeType="1"/>
          </p:cNvSpPr>
          <p:nvPr/>
        </p:nvSpPr>
        <p:spPr bwMode="auto">
          <a:xfrm>
            <a:off x="6334501" y="3675092"/>
            <a:ext cx="280987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" name="Line 23"/>
          <p:cNvSpPr>
            <a:spLocks noChangeShapeType="1"/>
          </p:cNvSpPr>
          <p:nvPr/>
        </p:nvSpPr>
        <p:spPr bwMode="auto">
          <a:xfrm>
            <a:off x="5572125" y="4391025"/>
            <a:ext cx="280987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cxnSp>
        <p:nvCxnSpPr>
          <p:cNvPr id="53" name="Straight Arrow Connector 52"/>
          <p:cNvCxnSpPr/>
          <p:nvPr/>
        </p:nvCxnSpPr>
        <p:spPr>
          <a:xfrm flipV="1">
            <a:off x="5712618" y="3670980"/>
            <a:ext cx="587774" cy="676747"/>
          </a:xfrm>
          <a:prstGeom prst="straightConnector1">
            <a:avLst/>
          </a:prstGeom>
          <a:ln w="31750" cmpd="dbl">
            <a:solidFill>
              <a:srgbClr val="0000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Line 20"/>
          <p:cNvSpPr>
            <a:spLocks noChangeShapeType="1"/>
          </p:cNvSpPr>
          <p:nvPr/>
        </p:nvSpPr>
        <p:spPr bwMode="auto">
          <a:xfrm>
            <a:off x="7729538" y="4498947"/>
            <a:ext cx="280987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7" name="Line 23"/>
          <p:cNvSpPr>
            <a:spLocks noChangeShapeType="1"/>
          </p:cNvSpPr>
          <p:nvPr/>
        </p:nvSpPr>
        <p:spPr bwMode="auto">
          <a:xfrm>
            <a:off x="7729303" y="3675092"/>
            <a:ext cx="280987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0" name="Line 23"/>
          <p:cNvSpPr>
            <a:spLocks noChangeShapeType="1"/>
          </p:cNvSpPr>
          <p:nvPr/>
        </p:nvSpPr>
        <p:spPr bwMode="auto">
          <a:xfrm>
            <a:off x="6966927" y="4610951"/>
            <a:ext cx="280987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cxnSp>
        <p:nvCxnSpPr>
          <p:cNvPr id="62" name="Straight Arrow Connector 61"/>
          <p:cNvCxnSpPr/>
          <p:nvPr/>
        </p:nvCxnSpPr>
        <p:spPr>
          <a:xfrm flipV="1">
            <a:off x="7107420" y="3670980"/>
            <a:ext cx="587774" cy="676747"/>
          </a:xfrm>
          <a:prstGeom prst="straightConnector1">
            <a:avLst/>
          </a:prstGeom>
          <a:ln w="31750" cmpd="dbl">
            <a:solidFill>
              <a:srgbClr val="0000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Oval 63"/>
          <p:cNvSpPr/>
          <p:nvPr/>
        </p:nvSpPr>
        <p:spPr bwMode="auto">
          <a:xfrm>
            <a:off x="1704031" y="4421960"/>
            <a:ext cx="152400" cy="1524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65" name="Oval 64"/>
          <p:cNvSpPr/>
          <p:nvPr/>
        </p:nvSpPr>
        <p:spPr bwMode="auto">
          <a:xfrm>
            <a:off x="4931409" y="4436290"/>
            <a:ext cx="152400" cy="1524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66" name="Oval 65"/>
          <p:cNvSpPr>
            <a:spLocks noChangeAspect="1"/>
          </p:cNvSpPr>
          <p:nvPr/>
        </p:nvSpPr>
        <p:spPr bwMode="auto">
          <a:xfrm>
            <a:off x="5617390" y="4287666"/>
            <a:ext cx="202692" cy="202692"/>
          </a:xfrm>
          <a:prstGeom prst="ellipse">
            <a:avLst/>
          </a:prstGeom>
          <a:gradFill>
            <a:gsLst>
              <a:gs pos="0">
                <a:srgbClr val="BA0066"/>
              </a:gs>
              <a:gs pos="47000">
                <a:srgbClr val="FF0000"/>
              </a:gs>
              <a:gs pos="100000">
                <a:srgbClr val="FF8200"/>
              </a:gs>
            </a:gsLst>
            <a:lin ang="540000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67" name="Oval 66"/>
          <p:cNvSpPr/>
          <p:nvPr/>
        </p:nvSpPr>
        <p:spPr bwMode="auto">
          <a:xfrm>
            <a:off x="7817956" y="4421960"/>
            <a:ext cx="152400" cy="1524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69" name="Freeform 68"/>
          <p:cNvSpPr/>
          <p:nvPr/>
        </p:nvSpPr>
        <p:spPr>
          <a:xfrm>
            <a:off x="4844580" y="4238625"/>
            <a:ext cx="2884958" cy="752015"/>
          </a:xfrm>
          <a:custGeom>
            <a:avLst/>
            <a:gdLst>
              <a:gd name="connsiteX0" fmla="*/ 0 w 1484769"/>
              <a:gd name="connsiteY0" fmla="*/ 362365 h 362365"/>
              <a:gd name="connsiteX1" fmla="*/ 334979 w 1484769"/>
              <a:gd name="connsiteY1" fmla="*/ 317097 h 362365"/>
              <a:gd name="connsiteX2" fmla="*/ 579422 w 1484769"/>
              <a:gd name="connsiteY2" fmla="*/ 190349 h 362365"/>
              <a:gd name="connsiteX3" fmla="*/ 787652 w 1484769"/>
              <a:gd name="connsiteY3" fmla="*/ 18333 h 362365"/>
              <a:gd name="connsiteX4" fmla="*/ 1068309 w 1484769"/>
              <a:gd name="connsiteY4" fmla="*/ 27386 h 362365"/>
              <a:gd name="connsiteX5" fmla="*/ 1186004 w 1484769"/>
              <a:gd name="connsiteY5" fmla="*/ 217509 h 362365"/>
              <a:gd name="connsiteX6" fmla="*/ 1339913 w 1484769"/>
              <a:gd name="connsiteY6" fmla="*/ 317097 h 362365"/>
              <a:gd name="connsiteX7" fmla="*/ 1484769 w 1484769"/>
              <a:gd name="connsiteY7" fmla="*/ 326151 h 362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84769" h="362365">
                <a:moveTo>
                  <a:pt x="0" y="362365"/>
                </a:moveTo>
                <a:cubicBezTo>
                  <a:pt x="119204" y="354065"/>
                  <a:pt x="238409" y="345766"/>
                  <a:pt x="334979" y="317097"/>
                </a:cubicBezTo>
                <a:cubicBezTo>
                  <a:pt x="431549" y="288428"/>
                  <a:pt x="503977" y="240143"/>
                  <a:pt x="579422" y="190349"/>
                </a:cubicBezTo>
                <a:cubicBezTo>
                  <a:pt x="654867" y="140555"/>
                  <a:pt x="706171" y="45493"/>
                  <a:pt x="787652" y="18333"/>
                </a:cubicBezTo>
                <a:cubicBezTo>
                  <a:pt x="869133" y="-8827"/>
                  <a:pt x="1001917" y="-5810"/>
                  <a:pt x="1068309" y="27386"/>
                </a:cubicBezTo>
                <a:cubicBezTo>
                  <a:pt x="1134701" y="60582"/>
                  <a:pt x="1140737" y="169224"/>
                  <a:pt x="1186004" y="217509"/>
                </a:cubicBezTo>
                <a:cubicBezTo>
                  <a:pt x="1231271" y="265794"/>
                  <a:pt x="1290119" y="298990"/>
                  <a:pt x="1339913" y="317097"/>
                </a:cubicBezTo>
                <a:cubicBezTo>
                  <a:pt x="1389707" y="335204"/>
                  <a:pt x="1437238" y="330677"/>
                  <a:pt x="1484769" y="326151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Line 20"/>
          <p:cNvSpPr>
            <a:spLocks noChangeShapeType="1"/>
          </p:cNvSpPr>
          <p:nvPr/>
        </p:nvSpPr>
        <p:spPr bwMode="auto">
          <a:xfrm>
            <a:off x="9240709" y="4502257"/>
            <a:ext cx="280987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2" name="Line 23"/>
          <p:cNvSpPr>
            <a:spLocks noChangeShapeType="1"/>
          </p:cNvSpPr>
          <p:nvPr/>
        </p:nvSpPr>
        <p:spPr bwMode="auto">
          <a:xfrm>
            <a:off x="9240474" y="3678402"/>
            <a:ext cx="280987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3" name="Line 23"/>
          <p:cNvSpPr>
            <a:spLocks noChangeShapeType="1"/>
          </p:cNvSpPr>
          <p:nvPr/>
        </p:nvSpPr>
        <p:spPr bwMode="auto">
          <a:xfrm>
            <a:off x="8478098" y="4614261"/>
            <a:ext cx="280987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cxnSp>
        <p:nvCxnSpPr>
          <p:cNvPr id="74" name="Straight Arrow Connector 73"/>
          <p:cNvCxnSpPr/>
          <p:nvPr/>
        </p:nvCxnSpPr>
        <p:spPr>
          <a:xfrm flipV="1">
            <a:off x="8618591" y="3674290"/>
            <a:ext cx="587774" cy="676747"/>
          </a:xfrm>
          <a:prstGeom prst="straightConnector1">
            <a:avLst/>
          </a:prstGeom>
          <a:ln w="31750" cmpd="dbl">
            <a:solidFill>
              <a:srgbClr val="0000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Oval 74"/>
          <p:cNvSpPr/>
          <p:nvPr/>
        </p:nvSpPr>
        <p:spPr bwMode="auto">
          <a:xfrm>
            <a:off x="9329127" y="4425270"/>
            <a:ext cx="152400" cy="1524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grpSp>
        <p:nvGrpSpPr>
          <p:cNvPr id="76" name="Group 75"/>
          <p:cNvGrpSpPr/>
          <p:nvPr/>
        </p:nvGrpSpPr>
        <p:grpSpPr>
          <a:xfrm>
            <a:off x="326629" y="5034161"/>
            <a:ext cx="9588896" cy="288032"/>
            <a:chOff x="431949" y="2160265"/>
            <a:chExt cx="8064896" cy="576064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grpSpPr>
        <p:sp>
          <p:nvSpPr>
            <p:cNvPr id="77" name="Rectangle 76"/>
            <p:cNvSpPr/>
            <p:nvPr/>
          </p:nvSpPr>
          <p:spPr>
            <a:xfrm>
              <a:off x="504056" y="2160265"/>
              <a:ext cx="7920781" cy="576064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/>
          </p:nvSpPr>
          <p:spPr>
            <a:xfrm>
              <a:off x="431949" y="2160265"/>
              <a:ext cx="143917" cy="576064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/>
          </p:nvSpPr>
          <p:spPr>
            <a:xfrm>
              <a:off x="8352928" y="2160265"/>
              <a:ext cx="143917" cy="576064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80" name="Straight Arrow Connector 79"/>
          <p:cNvCxnSpPr/>
          <p:nvPr/>
        </p:nvCxnSpPr>
        <p:spPr>
          <a:xfrm flipH="1" flipV="1">
            <a:off x="6464170" y="3671389"/>
            <a:ext cx="6576" cy="790545"/>
          </a:xfrm>
          <a:prstGeom prst="straightConnector1">
            <a:avLst/>
          </a:prstGeom>
          <a:ln w="3175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97742" y="4381972"/>
            <a:ext cx="9189183" cy="4898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619125" y="4344885"/>
            <a:ext cx="0" cy="270964"/>
          </a:xfrm>
          <a:prstGeom prst="straightConnector1">
            <a:avLst/>
          </a:prstGeom>
          <a:ln w="3175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30990" y="4231723"/>
                <a:ext cx="537904" cy="4930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𝑈</m:t>
                      </m:r>
                    </m:oMath>
                  </m:oMathPara>
                </a14:m>
                <a:endParaRPr lang="en-US" sz="28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990" y="4231723"/>
                <a:ext cx="537904" cy="49308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5655156" y="4694911"/>
                <a:ext cx="620875" cy="3709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𝑒𝑔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5156" y="4694911"/>
                <a:ext cx="620875" cy="370935"/>
              </a:xfrm>
              <a:prstGeom prst="rect">
                <a:avLst/>
              </a:prstGeom>
              <a:blipFill rotWithShape="1">
                <a:blip r:embed="rId8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Freeform 49"/>
          <p:cNvSpPr/>
          <p:nvPr/>
        </p:nvSpPr>
        <p:spPr>
          <a:xfrm>
            <a:off x="1489761" y="4238625"/>
            <a:ext cx="2884958" cy="752015"/>
          </a:xfrm>
          <a:custGeom>
            <a:avLst/>
            <a:gdLst>
              <a:gd name="connsiteX0" fmla="*/ 0 w 1484769"/>
              <a:gd name="connsiteY0" fmla="*/ 362365 h 362365"/>
              <a:gd name="connsiteX1" fmla="*/ 334979 w 1484769"/>
              <a:gd name="connsiteY1" fmla="*/ 317097 h 362365"/>
              <a:gd name="connsiteX2" fmla="*/ 579422 w 1484769"/>
              <a:gd name="connsiteY2" fmla="*/ 190349 h 362365"/>
              <a:gd name="connsiteX3" fmla="*/ 787652 w 1484769"/>
              <a:gd name="connsiteY3" fmla="*/ 18333 h 362365"/>
              <a:gd name="connsiteX4" fmla="*/ 1068309 w 1484769"/>
              <a:gd name="connsiteY4" fmla="*/ 27386 h 362365"/>
              <a:gd name="connsiteX5" fmla="*/ 1186004 w 1484769"/>
              <a:gd name="connsiteY5" fmla="*/ 217509 h 362365"/>
              <a:gd name="connsiteX6" fmla="*/ 1339913 w 1484769"/>
              <a:gd name="connsiteY6" fmla="*/ 317097 h 362365"/>
              <a:gd name="connsiteX7" fmla="*/ 1484769 w 1484769"/>
              <a:gd name="connsiteY7" fmla="*/ 326151 h 362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84769" h="362365">
                <a:moveTo>
                  <a:pt x="0" y="362365"/>
                </a:moveTo>
                <a:cubicBezTo>
                  <a:pt x="119204" y="354065"/>
                  <a:pt x="238409" y="345766"/>
                  <a:pt x="334979" y="317097"/>
                </a:cubicBezTo>
                <a:cubicBezTo>
                  <a:pt x="431549" y="288428"/>
                  <a:pt x="503977" y="240143"/>
                  <a:pt x="579422" y="190349"/>
                </a:cubicBezTo>
                <a:cubicBezTo>
                  <a:pt x="654867" y="140555"/>
                  <a:pt x="706171" y="45493"/>
                  <a:pt x="787652" y="18333"/>
                </a:cubicBezTo>
                <a:cubicBezTo>
                  <a:pt x="869133" y="-8827"/>
                  <a:pt x="1001917" y="-5810"/>
                  <a:pt x="1068309" y="27386"/>
                </a:cubicBezTo>
                <a:cubicBezTo>
                  <a:pt x="1134701" y="60582"/>
                  <a:pt x="1140737" y="169224"/>
                  <a:pt x="1186004" y="217509"/>
                </a:cubicBezTo>
                <a:cubicBezTo>
                  <a:pt x="1231271" y="265794"/>
                  <a:pt x="1290119" y="298990"/>
                  <a:pt x="1339913" y="317097"/>
                </a:cubicBezTo>
                <a:cubicBezTo>
                  <a:pt x="1389707" y="335204"/>
                  <a:pt x="1437238" y="330677"/>
                  <a:pt x="1484769" y="326151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>
            <a:spLocks noChangeAspect="1"/>
          </p:cNvSpPr>
          <p:nvPr/>
        </p:nvSpPr>
        <p:spPr bwMode="auto">
          <a:xfrm>
            <a:off x="2658419" y="4487856"/>
            <a:ext cx="202692" cy="202692"/>
          </a:xfrm>
          <a:prstGeom prst="ellipse">
            <a:avLst/>
          </a:prstGeom>
          <a:gradFill>
            <a:gsLst>
              <a:gs pos="0">
                <a:srgbClr val="BA0066"/>
              </a:gs>
              <a:gs pos="47000">
                <a:srgbClr val="FF0000"/>
              </a:gs>
              <a:gs pos="100000">
                <a:srgbClr val="FF8200"/>
              </a:gs>
            </a:gsLst>
            <a:lin ang="540000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2277419" y="4668666"/>
                <a:ext cx="1059777" cy="3709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𝑒𝑔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𝑈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7419" y="4668666"/>
                <a:ext cx="1059777" cy="370935"/>
              </a:xfrm>
              <a:prstGeom prst="rect">
                <a:avLst/>
              </a:prstGeom>
              <a:blipFill rotWithShape="1">
                <a:blip r:embed="rId9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6025549" y="4713931"/>
                <a:ext cx="585096" cy="3499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𝑈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5549" y="4713931"/>
                <a:ext cx="585096" cy="349968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0170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Number-dependent transmission spectra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749" y="3244965"/>
            <a:ext cx="6156176" cy="2060460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656273" y="1160780"/>
            <a:ext cx="9069705" cy="1648151"/>
          </a:xfrm>
          <a:prstGeom prst="rect">
            <a:avLst/>
          </a:prstGeom>
        </p:spPr>
        <p:txBody>
          <a:bodyPr vert="horz" lIns="100794" tIns="50397" rIns="100794" bIns="50397" rtlCol="0">
            <a:normAutofit/>
          </a:bodyPr>
          <a:lstStyle>
            <a:lvl1pPr marL="377979" indent="-377979" algn="l" defTabSz="1007943" rtl="0" eaLnBrk="1" latinLnBrk="0" hangingPunct="1">
              <a:spcBef>
                <a:spcPct val="20000"/>
              </a:spcBef>
              <a:buClr>
                <a:srgbClr val="FF0000"/>
              </a:buClr>
              <a:buSzPct val="100000"/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8954" indent="-314982" algn="l" defTabSz="1007943" rtl="0" eaLnBrk="1" latinLnBrk="0" hangingPunct="1">
              <a:spcBef>
                <a:spcPct val="20000"/>
              </a:spcBef>
              <a:buClr>
                <a:srgbClr val="FF0000"/>
              </a:buClr>
              <a:buSzPct val="100000"/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spcBef>
                <a:spcPct val="20000"/>
              </a:spcBef>
              <a:buClr>
                <a:srgbClr val="FF0000"/>
              </a:buClr>
              <a:buSzPct val="100000"/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spcBef>
                <a:spcPct val="20000"/>
              </a:spcBef>
              <a:buClr>
                <a:srgbClr val="FF0000"/>
              </a:buClr>
              <a:buSzPct val="100000"/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spcBef>
                <a:spcPct val="20000"/>
              </a:spcBef>
              <a:buClr>
                <a:srgbClr val="FF0000"/>
              </a:buClr>
              <a:buSzPct val="100000"/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00000"/>
              </a:lnSpc>
              <a:spcAft>
                <a:spcPts val="0"/>
              </a:spcAft>
            </a:pPr>
            <a:r>
              <a:rPr lang="en-US" dirty="0" smtClean="0"/>
              <a:t>Transmission spectra</a:t>
            </a:r>
          </a:p>
          <a:p>
            <a:pPr lvl="1" fontAlgn="auto">
              <a:lnSpc>
                <a:spcPct val="100000"/>
              </a:lnSpc>
              <a:spcAft>
                <a:spcPts val="0"/>
              </a:spcAft>
            </a:pPr>
            <a:r>
              <a:rPr lang="en-US" dirty="0" smtClean="0"/>
              <a:t>Two-photon transparency window shifts with interaction strength U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573276" y="2808931"/>
            <a:ext cx="2913596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Single-photon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06529" y="2799878"/>
            <a:ext cx="2913596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Two-photon</a:t>
            </a:r>
            <a:endParaRPr lang="en-GB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398961" y="5305425"/>
                <a:ext cx="420564" cy="3499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8961" y="5305425"/>
                <a:ext cx="420564" cy="34996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877002" y="5220172"/>
                <a:ext cx="420564" cy="3499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7002" y="5220172"/>
                <a:ext cx="420564" cy="34996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123978" y="4351037"/>
                <a:ext cx="420564" cy="3499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𝑈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3978" y="4351037"/>
                <a:ext cx="420564" cy="34996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627831" y="4363866"/>
                <a:ext cx="420564" cy="3499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𝑈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7831" y="4363866"/>
                <a:ext cx="420564" cy="34996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204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Correlated dark states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873" y="1008380"/>
            <a:ext cx="9069705" cy="1249045"/>
          </a:xfrm>
        </p:spPr>
        <p:txBody>
          <a:bodyPr/>
          <a:lstStyle/>
          <a:p>
            <a:r>
              <a:rPr lang="en-US" dirty="0" smtClean="0"/>
              <a:t>Transmit two-photon pulses of a certain frequency </a:t>
            </a:r>
            <a:r>
              <a:rPr lang="en-US" i="1" dirty="0" smtClean="0">
                <a:solidFill>
                  <a:srgbClr val="FF0000"/>
                </a:solidFill>
              </a:rPr>
              <a:t>and</a:t>
            </a:r>
            <a:r>
              <a:rPr lang="en-US" dirty="0" smtClean="0"/>
              <a:t> shape</a:t>
            </a:r>
          </a:p>
          <a:p>
            <a:r>
              <a:rPr lang="en-US" dirty="0" smtClean="0"/>
              <a:t>Example #2: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2157110" y="1952625"/>
            <a:ext cx="5600794" cy="2624407"/>
            <a:chOff x="2157110" y="1952625"/>
            <a:chExt cx="5600794" cy="2624407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" name="TextBox 3"/>
                <p:cNvSpPr txBox="1"/>
                <p:nvPr/>
              </p:nvSpPr>
              <p:spPr>
                <a:xfrm>
                  <a:off x="2447925" y="1952625"/>
                  <a:ext cx="5309979" cy="76617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𝐻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int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=−</m:t>
                        </m:r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9"/>
                              </m:r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𝑖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𝑗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𝑈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Θ</m:t>
                            </m:r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𝑅</m:t>
                            </m:r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−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24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)</m:t>
                            </m:r>
                            <m:sSubSup>
                              <m:sSub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/>
                                  </a:rPr>
                                  <m:t>𝑠𝑠</m:t>
                                </m:r>
                              </m:sub>
                              <m:sup>
                                <m:r>
                                  <a:rPr lang="en-US" sz="2400" i="1">
                                    <a:latin typeface="Cambria Math"/>
                                  </a:rPr>
                                  <m:t>𝑖</m:t>
                                </m:r>
                              </m:sup>
                            </m:sSubSup>
                            <m:sSubSup>
                              <m:sSub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/>
                                  </a:rPr>
                                  <m:t>𝑠𝑠</m:t>
                                </m:r>
                              </m:sub>
                              <m:sup>
                                <m:r>
                                  <a:rPr lang="en-US" sz="2400" i="1">
                                    <a:latin typeface="Cambria Math"/>
                                  </a:rPr>
                                  <m:t>𝑗</m:t>
                                </m:r>
                              </m:sup>
                            </m:sSubSup>
                          </m:e>
                        </m:nary>
                      </m:oMath>
                    </m:oMathPara>
                  </a14:m>
                  <a:endParaRPr lang="en-GB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47925" y="1952625"/>
                  <a:ext cx="5309979" cy="766172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" name="Straight Arrow Connector 5"/>
            <p:cNvCxnSpPr/>
            <p:nvPr/>
          </p:nvCxnSpPr>
          <p:spPr>
            <a:xfrm flipV="1">
              <a:off x="5800725" y="2790825"/>
              <a:ext cx="0" cy="914400"/>
            </a:xfrm>
            <a:prstGeom prst="straightConnector1">
              <a:avLst/>
            </a:prstGeom>
            <a:ln w="317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>
              <a:off x="4822954" y="3705225"/>
              <a:ext cx="2057400" cy="0"/>
            </a:xfrm>
            <a:prstGeom prst="straightConnector1">
              <a:avLst/>
            </a:prstGeom>
            <a:ln w="317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Group 14"/>
            <p:cNvGrpSpPr/>
            <p:nvPr/>
          </p:nvGrpSpPr>
          <p:grpSpPr>
            <a:xfrm>
              <a:off x="4886325" y="3699948"/>
              <a:ext cx="1747324" cy="538677"/>
              <a:chOff x="4810125" y="3699948"/>
              <a:chExt cx="1747324" cy="538677"/>
            </a:xfrm>
          </p:grpSpPr>
          <p:cxnSp>
            <p:nvCxnSpPr>
              <p:cNvPr id="10" name="Elbow Connector 9"/>
              <p:cNvCxnSpPr/>
              <p:nvPr/>
            </p:nvCxnSpPr>
            <p:spPr>
              <a:xfrm>
                <a:off x="4810125" y="3705225"/>
                <a:ext cx="914400" cy="533400"/>
              </a:xfrm>
              <a:prstGeom prst="bentConnector3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Elbow Connector 12"/>
              <p:cNvCxnSpPr/>
              <p:nvPr/>
            </p:nvCxnSpPr>
            <p:spPr>
              <a:xfrm rot="10800000" flipV="1">
                <a:off x="5719249" y="3699948"/>
                <a:ext cx="838200" cy="533400"/>
              </a:xfrm>
              <a:prstGeom prst="bentConnector3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5721302" y="2614538"/>
                  <a:ext cx="1195264" cy="37067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𝑈</m:t>
                        </m:r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21302" y="2614538"/>
                  <a:ext cx="1195264" cy="370679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b="-819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6586661" y="3715546"/>
                  <a:ext cx="839717" cy="37067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86661" y="3715546"/>
                  <a:ext cx="839717" cy="370679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TextBox 18"/>
            <p:cNvSpPr txBox="1"/>
            <p:nvPr/>
          </p:nvSpPr>
          <p:spPr>
            <a:xfrm>
              <a:off x="2157110" y="3888657"/>
              <a:ext cx="2913596" cy="3499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C00000"/>
                  </a:solidFill>
                </a:rPr>
                <a:t>Particle in a box</a:t>
              </a:r>
              <a:endParaRPr lang="en-GB" b="1" dirty="0">
                <a:solidFill>
                  <a:srgbClr val="C00000"/>
                </a:solidFill>
              </a:endParaRPr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>
              <a:off x="5343525" y="4391025"/>
              <a:ext cx="871023" cy="0"/>
            </a:xfrm>
            <a:prstGeom prst="straightConnector1">
              <a:avLst/>
            </a:prstGeom>
            <a:ln w="25400">
              <a:solidFill>
                <a:srgbClr val="00B05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6145513" y="4227064"/>
                  <a:ext cx="531236" cy="3499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45513" y="4227064"/>
                  <a:ext cx="531236" cy="349968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8" name="Group 27"/>
          <p:cNvGrpSpPr/>
          <p:nvPr/>
        </p:nvGrpSpPr>
        <p:grpSpPr>
          <a:xfrm>
            <a:off x="85725" y="5381625"/>
            <a:ext cx="3325641" cy="1369602"/>
            <a:chOff x="36684" y="5381625"/>
            <a:chExt cx="4648200" cy="136960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826157" y="5381625"/>
                  <a:ext cx="2459968" cy="65274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≈−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𝑈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𝜋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/>
                              </a:rPr>
                              <m:t>ℏ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8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/>
                                  </a:rPr>
                                  <m:t>eff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𝑅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6157" y="5381625"/>
                  <a:ext cx="2459968" cy="652743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r="-2986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" name="TextBox 23"/>
            <p:cNvSpPr txBox="1"/>
            <p:nvPr/>
          </p:nvSpPr>
          <p:spPr>
            <a:xfrm>
              <a:off x="36684" y="6143625"/>
              <a:ext cx="4648200" cy="607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C00000"/>
                  </a:solidFill>
                </a:rPr>
                <a:t>Two-photon</a:t>
              </a:r>
            </a:p>
            <a:p>
              <a:pPr algn="ctr"/>
              <a:r>
                <a:rPr lang="en-US" b="1" dirty="0" smtClean="0">
                  <a:solidFill>
                    <a:srgbClr val="C00000"/>
                  </a:solidFill>
                </a:rPr>
                <a:t>“bound state” energies</a:t>
              </a:r>
              <a:endParaRPr lang="en-GB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396925" y="4930019"/>
            <a:ext cx="2857224" cy="2490900"/>
            <a:chOff x="4481831" y="4891809"/>
            <a:chExt cx="2857224" cy="2490900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6673" y="4891809"/>
              <a:ext cx="2349452" cy="2013816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4481831" y="6775107"/>
                  <a:ext cx="2857224" cy="60760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 smtClean="0">
                      <a:solidFill>
                        <a:srgbClr val="C00000"/>
                      </a:solidFill>
                    </a:rPr>
                    <a:t>Relative </a:t>
                  </a:r>
                  <a:r>
                    <a:rPr lang="en-US" b="1" dirty="0" err="1" smtClean="0">
                      <a:solidFill>
                        <a:srgbClr val="C00000"/>
                      </a:solidFill>
                    </a:rPr>
                    <a:t>wavefunctions</a:t>
                  </a:r>
                  <a:r>
                    <a:rPr lang="en-US" b="1" dirty="0" smtClean="0">
                      <a:solidFill>
                        <a:srgbClr val="C00000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𝝍</m:t>
                      </m:r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𝒓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𝒓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)</m:t>
                      </m:r>
                    </m:oMath>
                  </a14:m>
                  <a:endParaRPr lang="en-GB" b="1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81831" y="6775107"/>
                  <a:ext cx="2857224" cy="60760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t="-8081" b="-90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 13"/>
          <p:cNvGrpSpPr/>
          <p:nvPr/>
        </p:nvGrpSpPr>
        <p:grpSpPr>
          <a:xfrm>
            <a:off x="6370337" y="3877096"/>
            <a:ext cx="3612335" cy="3650958"/>
            <a:chOff x="6370337" y="3877096"/>
            <a:chExt cx="3612335" cy="3650958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24724" y="4190080"/>
              <a:ext cx="1768275" cy="1420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91525" y="5642392"/>
              <a:ext cx="1402951" cy="1170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0337" y="5659266"/>
              <a:ext cx="1397346" cy="11268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" name="TextBox 31"/>
            <p:cNvSpPr txBox="1"/>
            <p:nvPr/>
          </p:nvSpPr>
          <p:spPr>
            <a:xfrm>
              <a:off x="6650142" y="6920452"/>
              <a:ext cx="2857224" cy="607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C00000"/>
                  </a:solidFill>
                </a:rPr>
                <a:t>Exact dynamics</a:t>
              </a:r>
            </a:p>
            <a:p>
              <a:pPr algn="ctr"/>
              <a:r>
                <a:rPr lang="en-US" b="1" dirty="0" smtClean="0">
                  <a:solidFill>
                    <a:srgbClr val="C00000"/>
                  </a:solidFill>
                </a:rPr>
                <a:t>(n=3)</a:t>
              </a:r>
              <a:endParaRPr lang="en-GB" b="1" dirty="0">
                <a:solidFill>
                  <a:srgbClr val="C0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7307549" y="5225546"/>
                  <a:ext cx="1907846" cy="35573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 smtClean="0">
                      <a:solidFill>
                        <a:schemeClr val="bg1"/>
                      </a:solidFill>
                    </a:rPr>
                    <a:t>Initial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𝚿</m:t>
                          </m:r>
                        </m:e>
                        <m:sup>
                          <m:r>
                            <a:rPr lang="en-US" b="1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0" smtClean="0">
                          <a:solidFill>
                            <a:schemeClr val="bg1"/>
                          </a:solidFill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𝐫</m:t>
                          </m:r>
                        </m:e>
                        <m:sub>
                          <m:r>
                            <a:rPr lang="en-US" b="1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b="1" i="0" smtClean="0">
                          <a:solidFill>
                            <a:schemeClr val="bg1"/>
                          </a:solidFill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𝐫</m:t>
                          </m:r>
                        </m:e>
                        <m:sub>
                          <m:r>
                            <a:rPr lang="en-US" b="1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b="1" i="0" smtClean="0">
                          <a:solidFill>
                            <a:schemeClr val="bg1"/>
                          </a:solidFill>
                          <a:latin typeface="Cambria Math"/>
                        </a:rPr>
                        <m:t>)</m:t>
                      </m:r>
                    </m:oMath>
                  </a14:m>
                  <a:endParaRPr lang="en-GB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07549" y="5225546"/>
                  <a:ext cx="1907846" cy="355738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 l="-958" t="-11864" b="-25424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4" name="TextBox 33"/>
            <p:cNvSpPr txBox="1"/>
            <p:nvPr/>
          </p:nvSpPr>
          <p:spPr>
            <a:xfrm>
              <a:off x="6706072" y="5704531"/>
              <a:ext cx="1190712" cy="3499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w/o int.</a:t>
              </a:r>
              <a:endParaRPr lang="en-GB" b="1" dirty="0">
                <a:solidFill>
                  <a:schemeClr val="bg1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8791960" y="5699351"/>
              <a:ext cx="1190712" cy="3499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w/ int.</a:t>
              </a:r>
              <a:endParaRPr lang="en-GB" b="1" dirty="0">
                <a:solidFill>
                  <a:schemeClr val="bg1"/>
                </a:solidFill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 flipH="1">
              <a:off x="8501061" y="4619896"/>
              <a:ext cx="767191" cy="648514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H="1">
              <a:off x="7872413" y="3976681"/>
              <a:ext cx="767191" cy="648514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 flipV="1">
              <a:off x="8786813" y="3890961"/>
              <a:ext cx="517727" cy="576777"/>
            </a:xfrm>
            <a:prstGeom prst="line">
              <a:avLst/>
            </a:prstGeom>
            <a:ln w="28575">
              <a:solidFill>
                <a:srgbClr val="FF0000"/>
              </a:solidFill>
              <a:prstDash val="solid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9002634" y="3877096"/>
                  <a:ext cx="531236" cy="3499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02634" y="3877096"/>
                  <a:ext cx="531236" cy="349968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8" name="Content Placeholder 2"/>
          <p:cNvSpPr txBox="1">
            <a:spLocks/>
          </p:cNvSpPr>
          <p:nvPr/>
        </p:nvSpPr>
        <p:spPr>
          <a:xfrm>
            <a:off x="506713" y="4742180"/>
            <a:ext cx="9069705" cy="1249045"/>
          </a:xfrm>
          <a:prstGeom prst="rect">
            <a:avLst/>
          </a:prstGeom>
        </p:spPr>
        <p:txBody>
          <a:bodyPr vert="horz" lIns="100794" tIns="50397" rIns="100794" bIns="50397" rtlCol="0">
            <a:normAutofit/>
          </a:bodyPr>
          <a:lstStyle>
            <a:lvl1pPr marL="377979" indent="-377979" algn="l" defTabSz="1007943" rtl="0" eaLnBrk="1" latinLnBrk="0" hangingPunct="1">
              <a:spcBef>
                <a:spcPct val="20000"/>
              </a:spcBef>
              <a:buClr>
                <a:srgbClr val="FF0000"/>
              </a:buClr>
              <a:buSzPct val="100000"/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8954" indent="-314982" algn="l" defTabSz="1007943" rtl="0" eaLnBrk="1" latinLnBrk="0" hangingPunct="1">
              <a:spcBef>
                <a:spcPct val="20000"/>
              </a:spcBef>
              <a:buClr>
                <a:srgbClr val="FF0000"/>
              </a:buClr>
              <a:buSzPct val="100000"/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spcBef>
                <a:spcPct val="20000"/>
              </a:spcBef>
              <a:buClr>
                <a:srgbClr val="FF0000"/>
              </a:buClr>
              <a:buSzPct val="100000"/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spcBef>
                <a:spcPct val="20000"/>
              </a:spcBef>
              <a:buClr>
                <a:srgbClr val="FF0000"/>
              </a:buClr>
              <a:buSzPct val="100000"/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spcBef>
                <a:spcPct val="20000"/>
              </a:spcBef>
              <a:buClr>
                <a:srgbClr val="FF0000"/>
              </a:buClr>
              <a:buSzPct val="100000"/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00000"/>
              </a:lnSpc>
              <a:spcAft>
                <a:spcPts val="0"/>
              </a:spcAft>
            </a:pPr>
            <a:r>
              <a:rPr lang="en-US" dirty="0" smtClean="0"/>
              <a:t>Transparent eigenstates: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498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Two-photon molecule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873" y="1008380"/>
            <a:ext cx="9069705" cy="748981"/>
          </a:xfrm>
        </p:spPr>
        <p:txBody>
          <a:bodyPr/>
          <a:lstStyle/>
          <a:p>
            <a:r>
              <a:rPr lang="en-US" dirty="0" smtClean="0"/>
              <a:t>Example #3: locally quadratic interaction potential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379" y="1509713"/>
            <a:ext cx="3562946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67525" y="1757361"/>
            <a:ext cx="2857224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Spin-spin interaction</a:t>
            </a:r>
            <a:endParaRPr lang="en-GB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238905" y="2329453"/>
                <a:ext cx="6019020" cy="7661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int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𝑗</m:t>
                          </m:r>
                        </m:sub>
                        <m:sup/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(−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𝛼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|</m:t>
                                      </m:r>
                                      <m:r>
                                        <a:rPr lang="en-US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|−</m:t>
                                  </m:r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)</m:t>
                          </m:r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𝑠𝑠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/>
                                </a:rPr>
                                <m:t>𝑖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𝑠𝑠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/>
                                </a:rPr>
                                <m:t>𝑗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905" y="2329453"/>
                <a:ext cx="6019020" cy="76617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503873" y="4391025"/>
            <a:ext cx="9069705" cy="1472881"/>
            <a:chOff x="503873" y="4391025"/>
            <a:chExt cx="9069705" cy="1472881"/>
          </a:xfrm>
        </p:grpSpPr>
        <p:sp>
          <p:nvSpPr>
            <p:cNvPr id="28" name="Content Placeholder 2"/>
            <p:cNvSpPr txBox="1">
              <a:spLocks/>
            </p:cNvSpPr>
            <p:nvPr/>
          </p:nvSpPr>
          <p:spPr>
            <a:xfrm>
              <a:off x="503873" y="4391025"/>
              <a:ext cx="9069705" cy="639445"/>
            </a:xfrm>
            <a:prstGeom prst="rect">
              <a:avLst/>
            </a:prstGeom>
          </p:spPr>
          <p:txBody>
            <a:bodyPr vert="horz" lIns="100794" tIns="50397" rIns="100794" bIns="50397" rtlCol="0">
              <a:normAutofit/>
            </a:bodyPr>
            <a:lstStyle>
              <a:lvl1pPr marL="377979" indent="-377979" algn="l" defTabSz="1007943" rtl="0" eaLnBrk="1" latinLnBrk="0" hangingPunct="1">
                <a:spcBef>
                  <a:spcPct val="20000"/>
                </a:spcBef>
                <a:buClr>
                  <a:srgbClr val="FF0000"/>
                </a:buClr>
                <a:buSzPct val="100000"/>
                <a:buFont typeface="Arial" pitchFamily="34" charset="0"/>
                <a:buChar char="•"/>
                <a:defRPr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818954" indent="-314982" algn="l" defTabSz="1007943" rtl="0" eaLnBrk="1" latinLnBrk="0" hangingPunct="1">
                <a:spcBef>
                  <a:spcPct val="20000"/>
                </a:spcBef>
                <a:buClr>
                  <a:srgbClr val="FF0000"/>
                </a:buClr>
                <a:buSzPct val="100000"/>
                <a:buFont typeface="Arial" pitchFamily="34" charset="0"/>
                <a:buChar char="•"/>
                <a:defRPr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59929" indent="-251986" algn="l" defTabSz="1007943" rtl="0" eaLnBrk="1" latinLnBrk="0" hangingPunct="1">
                <a:spcBef>
                  <a:spcPct val="20000"/>
                </a:spcBef>
                <a:buClr>
                  <a:srgbClr val="FF0000"/>
                </a:buClr>
                <a:buSzPct val="100000"/>
                <a:buFont typeface="Arial" pitchFamily="34" charset="0"/>
                <a:buChar char="•"/>
                <a:defRPr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763900" indent="-251986" algn="l" defTabSz="1007943" rtl="0" eaLnBrk="1" latinLnBrk="0" hangingPunct="1">
                <a:spcBef>
                  <a:spcPct val="20000"/>
                </a:spcBef>
                <a:buClr>
                  <a:srgbClr val="FF0000"/>
                </a:buClr>
                <a:buSzPct val="100000"/>
                <a:buFont typeface="Arial" pitchFamily="34" charset="0"/>
                <a:buChar char="•"/>
                <a:defRPr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267872" indent="-251986" algn="l" defTabSz="1007943" rtl="0" eaLnBrk="1" latinLnBrk="0" hangingPunct="1">
                <a:spcBef>
                  <a:spcPct val="20000"/>
                </a:spcBef>
                <a:buClr>
                  <a:srgbClr val="FF0000"/>
                </a:buClr>
                <a:buSzPct val="100000"/>
                <a:buFont typeface="Arial" pitchFamily="34" charset="0"/>
                <a:buChar char="•"/>
                <a:defRPr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771844" indent="-251986" algn="l" defTabSz="100794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275815" indent="-251986" algn="l" defTabSz="100794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779787" indent="-251986" algn="l" defTabSz="100794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283758" indent="-251986" algn="l" defTabSz="100794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lnSpc>
                  <a:spcPct val="100000"/>
                </a:lnSpc>
                <a:spcAft>
                  <a:spcPts val="0"/>
                </a:spcAft>
              </a:pPr>
              <a:r>
                <a:rPr lang="en-US" dirty="0" smtClean="0"/>
                <a:t>Intuition:</a:t>
              </a:r>
              <a:endParaRPr lang="en-GB" dirty="0"/>
            </a:p>
          </p:txBody>
        </p:sp>
        <p:pic>
          <p:nvPicPr>
            <p:cNvPr id="29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8325" y="4911406"/>
              <a:ext cx="6115050" cy="952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" name="Content Placeholder 2"/>
          <p:cNvSpPr txBox="1">
            <a:spLocks/>
          </p:cNvSpPr>
          <p:nvPr/>
        </p:nvSpPr>
        <p:spPr>
          <a:xfrm>
            <a:off x="500061" y="6296025"/>
            <a:ext cx="9069705" cy="990600"/>
          </a:xfrm>
          <a:prstGeom prst="rect">
            <a:avLst/>
          </a:prstGeom>
        </p:spPr>
        <p:txBody>
          <a:bodyPr vert="horz" lIns="100794" tIns="50397" rIns="100794" bIns="50397" rtlCol="0">
            <a:normAutofit/>
          </a:bodyPr>
          <a:lstStyle>
            <a:lvl1pPr marL="377979" indent="-377979" algn="l" defTabSz="1007943" rtl="0" eaLnBrk="1" latinLnBrk="0" hangingPunct="1">
              <a:spcBef>
                <a:spcPct val="20000"/>
              </a:spcBef>
              <a:buClr>
                <a:srgbClr val="FF0000"/>
              </a:buClr>
              <a:buSzPct val="100000"/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8954" indent="-314982" algn="l" defTabSz="1007943" rtl="0" eaLnBrk="1" latinLnBrk="0" hangingPunct="1">
              <a:spcBef>
                <a:spcPct val="20000"/>
              </a:spcBef>
              <a:buClr>
                <a:srgbClr val="FF0000"/>
              </a:buClr>
              <a:buSzPct val="100000"/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spcBef>
                <a:spcPct val="20000"/>
              </a:spcBef>
              <a:buClr>
                <a:srgbClr val="FF0000"/>
              </a:buClr>
              <a:buSzPct val="100000"/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spcBef>
                <a:spcPct val="20000"/>
              </a:spcBef>
              <a:buClr>
                <a:srgbClr val="FF0000"/>
              </a:buClr>
              <a:buSzPct val="100000"/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spcBef>
                <a:spcPct val="20000"/>
              </a:spcBef>
              <a:buClr>
                <a:srgbClr val="FF0000"/>
              </a:buClr>
              <a:buSzPct val="100000"/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00000"/>
              </a:lnSpc>
              <a:spcAft>
                <a:spcPts val="0"/>
              </a:spcAft>
            </a:pPr>
            <a:r>
              <a:rPr lang="en-US" dirty="0" smtClean="0"/>
              <a:t>Many-body case: try to map onto theories of massive interacting particles</a:t>
            </a:r>
            <a:endParaRPr lang="en-GB" dirty="0"/>
          </a:p>
        </p:txBody>
      </p:sp>
      <p:grpSp>
        <p:nvGrpSpPr>
          <p:cNvPr id="10" name="Group 9"/>
          <p:cNvGrpSpPr/>
          <p:nvPr/>
        </p:nvGrpSpPr>
        <p:grpSpPr>
          <a:xfrm>
            <a:off x="3514725" y="5863906"/>
            <a:ext cx="3352800" cy="392831"/>
            <a:chOff x="3514725" y="5863906"/>
            <a:chExt cx="3352800" cy="392831"/>
          </a:xfrm>
        </p:grpSpPr>
        <p:cxnSp>
          <p:nvCxnSpPr>
            <p:cNvPr id="8" name="Straight Arrow Connector 7"/>
            <p:cNvCxnSpPr/>
            <p:nvPr/>
          </p:nvCxnSpPr>
          <p:spPr>
            <a:xfrm>
              <a:off x="3514725" y="5863906"/>
              <a:ext cx="3352800" cy="0"/>
            </a:xfrm>
            <a:prstGeom prst="straightConnector1">
              <a:avLst/>
            </a:prstGeom>
            <a:ln w="2540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4876797" y="5906769"/>
                  <a:ext cx="439736" cy="3499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76797" y="5906769"/>
                  <a:ext cx="439736" cy="349968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1754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693296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Two-photon molecule</a:t>
            </a:r>
            <a:endParaRPr lang="en-GB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00061" y="1236980"/>
            <a:ext cx="9069705" cy="639445"/>
          </a:xfrm>
          <a:prstGeom prst="rect">
            <a:avLst/>
          </a:prstGeom>
        </p:spPr>
        <p:txBody>
          <a:bodyPr vert="horz" lIns="100794" tIns="50397" rIns="100794" bIns="50397" rtlCol="0">
            <a:normAutofit/>
          </a:bodyPr>
          <a:lstStyle>
            <a:lvl1pPr marL="377979" indent="-377979" algn="l" defTabSz="1007943" rtl="0" eaLnBrk="1" latinLnBrk="0" hangingPunct="1">
              <a:spcBef>
                <a:spcPct val="20000"/>
              </a:spcBef>
              <a:buClr>
                <a:srgbClr val="FF0000"/>
              </a:buClr>
              <a:buSzPct val="100000"/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8954" indent="-314982" algn="l" defTabSz="1007943" rtl="0" eaLnBrk="1" latinLnBrk="0" hangingPunct="1">
              <a:spcBef>
                <a:spcPct val="20000"/>
              </a:spcBef>
              <a:buClr>
                <a:srgbClr val="FF0000"/>
              </a:buClr>
              <a:buSzPct val="100000"/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spcBef>
                <a:spcPct val="20000"/>
              </a:spcBef>
              <a:buClr>
                <a:srgbClr val="FF0000"/>
              </a:buClr>
              <a:buSzPct val="100000"/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spcBef>
                <a:spcPct val="20000"/>
              </a:spcBef>
              <a:buClr>
                <a:srgbClr val="FF0000"/>
              </a:buClr>
              <a:buSzPct val="100000"/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spcBef>
                <a:spcPct val="20000"/>
              </a:spcBef>
              <a:buClr>
                <a:srgbClr val="FF0000"/>
              </a:buClr>
              <a:buSzPct val="100000"/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00000"/>
              </a:lnSpc>
              <a:spcAft>
                <a:spcPts val="0"/>
              </a:spcAft>
            </a:pPr>
            <a:r>
              <a:rPr lang="en-US" dirty="0" smtClean="0"/>
              <a:t>Exact simulation of two-photon </a:t>
            </a:r>
            <a:r>
              <a:rPr lang="en-US" dirty="0" err="1" smtClean="0"/>
              <a:t>wavefunction</a:t>
            </a:r>
            <a:r>
              <a:rPr lang="en-US" dirty="0" smtClean="0"/>
              <a:t> dynamics:</a:t>
            </a:r>
            <a:endParaRPr lang="en-GB" dirty="0"/>
          </a:p>
        </p:txBody>
      </p:sp>
      <p:grpSp>
        <p:nvGrpSpPr>
          <p:cNvPr id="24" name="Group 23"/>
          <p:cNvGrpSpPr/>
          <p:nvPr/>
        </p:nvGrpSpPr>
        <p:grpSpPr>
          <a:xfrm>
            <a:off x="390525" y="2409825"/>
            <a:ext cx="1943100" cy="3133736"/>
            <a:chOff x="390525" y="3781425"/>
            <a:chExt cx="1943100" cy="3133736"/>
          </a:xfrm>
        </p:grpSpPr>
        <p:sp>
          <p:nvSpPr>
            <p:cNvPr id="8" name="Freeform 7"/>
            <p:cNvSpPr/>
            <p:nvPr/>
          </p:nvSpPr>
          <p:spPr>
            <a:xfrm>
              <a:off x="390525" y="4238625"/>
              <a:ext cx="1943100" cy="2228853"/>
            </a:xfrm>
            <a:custGeom>
              <a:avLst/>
              <a:gdLst>
                <a:gd name="connsiteX0" fmla="*/ 0 w 1943100"/>
                <a:gd name="connsiteY0" fmla="*/ 0 h 2228853"/>
                <a:gd name="connsiteX1" fmla="*/ 1014413 w 1943100"/>
                <a:gd name="connsiteY1" fmla="*/ 2228850 h 2228853"/>
                <a:gd name="connsiteX2" fmla="*/ 1943100 w 1943100"/>
                <a:gd name="connsiteY2" fmla="*/ 14287 h 2228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43100" h="2228853">
                  <a:moveTo>
                    <a:pt x="0" y="0"/>
                  </a:moveTo>
                  <a:cubicBezTo>
                    <a:pt x="345281" y="1113234"/>
                    <a:pt x="690563" y="2226469"/>
                    <a:pt x="1014413" y="2228850"/>
                  </a:cubicBezTo>
                  <a:cubicBezTo>
                    <a:pt x="1338263" y="2231231"/>
                    <a:pt x="1640681" y="1122759"/>
                    <a:pt x="1943100" y="14287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814389" y="3781425"/>
                  <a:ext cx="1216743" cy="4358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/>
                          </a:rPr>
                          <m:t>𝑈</m:t>
                        </m:r>
                        <m:r>
                          <a:rPr lang="en-US" sz="2400" b="0" i="1" smtClean="0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/>
                              </a:rPr>
                              <m:t>rel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4389" y="3781425"/>
                  <a:ext cx="1216743" cy="435825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r="-1005" b="-19444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/>
            <p:cNvSpPr>
              <a:spLocks noChangeAspect="1"/>
            </p:cNvSpPr>
            <p:nvPr/>
          </p:nvSpPr>
          <p:spPr bwMode="auto">
            <a:xfrm>
              <a:off x="800101" y="5686942"/>
              <a:ext cx="299523" cy="299523"/>
            </a:xfrm>
            <a:prstGeom prst="ellipse">
              <a:avLst/>
            </a:prstGeom>
            <a:gradFill>
              <a:gsLst>
                <a:gs pos="0">
                  <a:srgbClr val="BA0066"/>
                </a:gs>
                <a:gs pos="47000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852485" y="5365033"/>
                  <a:ext cx="775405" cy="3499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  <m:r>
                          <a:rPr lang="en-US" b="0" i="1" smtClean="0">
                            <a:latin typeface="Cambria Math"/>
                          </a:rPr>
                          <m:t>=0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2485" y="5365033"/>
                  <a:ext cx="775405" cy="349968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Freeform 14"/>
            <p:cNvSpPr/>
            <p:nvPr/>
          </p:nvSpPr>
          <p:spPr>
            <a:xfrm>
              <a:off x="828675" y="6172200"/>
              <a:ext cx="1157288" cy="742961"/>
            </a:xfrm>
            <a:custGeom>
              <a:avLst/>
              <a:gdLst>
                <a:gd name="connsiteX0" fmla="*/ 0 w 1157288"/>
                <a:gd name="connsiteY0" fmla="*/ 0 h 742961"/>
                <a:gd name="connsiteX1" fmla="*/ 657225 w 1157288"/>
                <a:gd name="connsiteY1" fmla="*/ 742950 h 742961"/>
                <a:gd name="connsiteX2" fmla="*/ 1157288 w 1157288"/>
                <a:gd name="connsiteY2" fmla="*/ 14288 h 742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7288" h="742961">
                  <a:moveTo>
                    <a:pt x="0" y="0"/>
                  </a:moveTo>
                  <a:cubicBezTo>
                    <a:pt x="232172" y="370284"/>
                    <a:pt x="464344" y="740569"/>
                    <a:pt x="657225" y="742950"/>
                  </a:cubicBezTo>
                  <a:cubicBezTo>
                    <a:pt x="850106" y="745331"/>
                    <a:pt x="1003697" y="379809"/>
                    <a:pt x="1157288" y="14288"/>
                  </a:cubicBezTo>
                </a:path>
              </a:pathLst>
            </a:custGeom>
            <a:noFill/>
            <a:ln>
              <a:solidFill>
                <a:srgbClr val="FF0000"/>
              </a:solidFill>
              <a:headEnd type="arrow"/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624108" y="1724025"/>
            <a:ext cx="5377017" cy="4191000"/>
            <a:chOff x="3624108" y="3095625"/>
            <a:chExt cx="5377017" cy="4191000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3743325" y="3781425"/>
              <a:ext cx="3352800" cy="327660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5295901" y="6436464"/>
                  <a:ext cx="1264320" cy="4358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rel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=0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95901" y="6436464"/>
                  <a:ext cx="1264320" cy="435825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b="-5634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4108" y="3253862"/>
              <a:ext cx="5377017" cy="4032763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4329117" y="3095625"/>
                  <a:ext cx="4275145" cy="44358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𝝍</m:t>
                              </m:r>
                              <m:d>
                                <m:dPr>
                                  <m:ctrlPr>
                                    <a:rPr lang="en-US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sz="24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𝟏</m:t>
                                      </m:r>
                                    </m:sub>
                                  </m:sSub>
                                  <m:r>
                                    <a:rPr lang="en-US" sz="24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sz="24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sz="24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𝟐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a14:m>
                  <a:r>
                    <a:rPr lang="en-GB" sz="2400" b="1" dirty="0" smtClean="0">
                      <a:solidFill>
                        <a:schemeClr val="tx1"/>
                      </a:solidFill>
                    </a:rPr>
                    <a:t> </a:t>
                  </a:r>
                  <a:r>
                    <a:rPr lang="en-GB" sz="2400" dirty="0" smtClean="0">
                      <a:solidFill>
                        <a:schemeClr val="tx1"/>
                      </a:solidFill>
                    </a:rPr>
                    <a:t>for N=200 atoms</a:t>
                  </a:r>
                  <a:endParaRPr lang="en-GB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29117" y="3095625"/>
                  <a:ext cx="4275145" cy="443583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t="-13699" b="-3150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" name="Straight Arrow Connector 16"/>
            <p:cNvCxnSpPr/>
            <p:nvPr/>
          </p:nvCxnSpPr>
          <p:spPr>
            <a:xfrm flipV="1">
              <a:off x="4324349" y="3629025"/>
              <a:ext cx="4067176" cy="3243264"/>
            </a:xfrm>
            <a:prstGeom prst="straightConnector1">
              <a:avLst/>
            </a:prstGeom>
            <a:ln w="25400">
              <a:prstDash val="sysDash"/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7780451" y="3900489"/>
                  <a:ext cx="782522" cy="4358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cm</m:t>
                            </m:r>
                          </m:sub>
                        </m:sSub>
                      </m:oMath>
                    </m:oMathPara>
                  </a14:m>
                  <a:endParaRPr lang="en-GB" sz="2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80451" y="3900489"/>
                  <a:ext cx="782522" cy="435825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" name="Straight Arrow Connector 18"/>
            <p:cNvCxnSpPr/>
            <p:nvPr/>
          </p:nvCxnSpPr>
          <p:spPr>
            <a:xfrm flipH="1" flipV="1">
              <a:off x="4381502" y="3629025"/>
              <a:ext cx="4010023" cy="3124200"/>
            </a:xfrm>
            <a:prstGeom prst="straightConnector1">
              <a:avLst/>
            </a:prstGeom>
            <a:ln w="25400">
              <a:prstDash val="sysDash"/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7872413" y="6055464"/>
                  <a:ext cx="742639" cy="4358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rel</m:t>
                            </m:r>
                          </m:sub>
                        </m:sSub>
                      </m:oMath>
                    </m:oMathPara>
                  </a14:m>
                  <a:endParaRPr lang="en-GB" sz="2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72413" y="6055464"/>
                  <a:ext cx="742639" cy="435825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 b="-416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056955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Outlook</a:t>
            </a:r>
            <a:endParaRPr lang="en-GB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3670345"/>
              </p:ext>
            </p:extLst>
          </p:nvPr>
        </p:nvGraphicFramePr>
        <p:xfrm>
          <a:off x="823228" y="5150550"/>
          <a:ext cx="8062913" cy="2772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Content Placeholder 2"/>
          <p:cNvSpPr txBox="1">
            <a:spLocks/>
          </p:cNvSpPr>
          <p:nvPr/>
        </p:nvSpPr>
        <p:spPr>
          <a:xfrm>
            <a:off x="388620" y="943919"/>
            <a:ext cx="9069705" cy="1324273"/>
          </a:xfrm>
          <a:prstGeom prst="rect">
            <a:avLst/>
          </a:prstGeom>
        </p:spPr>
        <p:txBody>
          <a:bodyPr vert="horz" lIns="100794" tIns="50397" rIns="100794" bIns="50397" rtlCol="0">
            <a:normAutofit/>
          </a:bodyPr>
          <a:lstStyle>
            <a:lvl1pPr marL="377979" indent="-377979" algn="l" defTabSz="1007943" rtl="0" eaLnBrk="1" latinLnBrk="0" hangingPunct="1">
              <a:spcBef>
                <a:spcPct val="20000"/>
              </a:spcBef>
              <a:buClr>
                <a:srgbClr val="FF0000"/>
              </a:buClr>
              <a:buSzPct val="100000"/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8954" indent="-314982" algn="l" defTabSz="1007943" rtl="0" eaLnBrk="1" latinLnBrk="0" hangingPunct="1">
              <a:spcBef>
                <a:spcPct val="20000"/>
              </a:spcBef>
              <a:buClr>
                <a:srgbClr val="FF0000"/>
              </a:buClr>
              <a:buSzPct val="100000"/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spcBef>
                <a:spcPct val="20000"/>
              </a:spcBef>
              <a:buClr>
                <a:srgbClr val="FF0000"/>
              </a:buClr>
              <a:buSzPct val="100000"/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spcBef>
                <a:spcPct val="20000"/>
              </a:spcBef>
              <a:buClr>
                <a:srgbClr val="FF0000"/>
              </a:buClr>
              <a:buSzPct val="100000"/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spcBef>
                <a:spcPct val="20000"/>
              </a:spcBef>
              <a:buClr>
                <a:srgbClr val="FF0000"/>
              </a:buClr>
              <a:buSzPct val="100000"/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00000"/>
              </a:lnSpc>
              <a:spcAft>
                <a:spcPts val="0"/>
              </a:spcAft>
            </a:pPr>
            <a:r>
              <a:rPr lang="en-US" dirty="0" smtClean="0"/>
              <a:t>New physics by interfacing cold atoms and </a:t>
            </a:r>
            <a:r>
              <a:rPr lang="en-US" dirty="0" err="1" smtClean="0"/>
              <a:t>nanophotonics</a:t>
            </a:r>
            <a:r>
              <a:rPr lang="en-US" dirty="0" smtClean="0"/>
              <a:t>!</a:t>
            </a:r>
            <a:endParaRPr lang="en-GB" dirty="0"/>
          </a:p>
        </p:txBody>
      </p:sp>
      <p:sp>
        <p:nvSpPr>
          <p:cNvPr id="18" name="Cloud 17"/>
          <p:cNvSpPr/>
          <p:nvPr/>
        </p:nvSpPr>
        <p:spPr>
          <a:xfrm>
            <a:off x="58094" y="3171825"/>
            <a:ext cx="2008831" cy="1066800"/>
          </a:xfrm>
          <a:prstGeom prst="cloud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Surface &amp; vacuum forces</a:t>
            </a:r>
            <a:endParaRPr lang="en-US" b="1" dirty="0"/>
          </a:p>
        </p:txBody>
      </p:sp>
      <p:sp>
        <p:nvSpPr>
          <p:cNvPr id="19" name="Cloud 18"/>
          <p:cNvSpPr/>
          <p:nvPr/>
        </p:nvSpPr>
        <p:spPr>
          <a:xfrm>
            <a:off x="1488260" y="3982866"/>
            <a:ext cx="2483665" cy="838200"/>
          </a:xfrm>
          <a:prstGeom prst="cloud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Dimensionality &amp; dispersion</a:t>
            </a:r>
            <a:endParaRPr lang="en-US" b="1" dirty="0"/>
          </a:p>
        </p:txBody>
      </p:sp>
      <p:sp>
        <p:nvSpPr>
          <p:cNvPr id="20" name="Cloud 19"/>
          <p:cNvSpPr/>
          <p:nvPr/>
        </p:nvSpPr>
        <p:spPr>
          <a:xfrm>
            <a:off x="4087641" y="3400425"/>
            <a:ext cx="2600325" cy="1066800"/>
          </a:xfrm>
          <a:prstGeom prst="cloud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Large per-photon forces</a:t>
            </a:r>
            <a:endParaRPr lang="en-US" b="1" dirty="0"/>
          </a:p>
        </p:txBody>
      </p:sp>
      <p:grpSp>
        <p:nvGrpSpPr>
          <p:cNvPr id="21" name="Group 20"/>
          <p:cNvGrpSpPr/>
          <p:nvPr/>
        </p:nvGrpSpPr>
        <p:grpSpPr>
          <a:xfrm>
            <a:off x="-52397" y="4924424"/>
            <a:ext cx="9915525" cy="687302"/>
            <a:chOff x="-52397" y="4924424"/>
            <a:chExt cx="9915525" cy="687302"/>
          </a:xfrm>
        </p:grpSpPr>
        <p:sp>
          <p:nvSpPr>
            <p:cNvPr id="22" name="Down Arrow 21"/>
            <p:cNvSpPr/>
            <p:nvPr/>
          </p:nvSpPr>
          <p:spPr>
            <a:xfrm>
              <a:off x="1808194" y="4924424"/>
              <a:ext cx="6192452" cy="618653"/>
            </a:xfrm>
            <a:prstGeom prst="downArrow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Content Placeholder 2"/>
            <p:cNvSpPr txBox="1">
              <a:spLocks/>
            </p:cNvSpPr>
            <p:nvPr/>
          </p:nvSpPr>
          <p:spPr>
            <a:xfrm>
              <a:off x="-52397" y="4925926"/>
              <a:ext cx="9915525" cy="685800"/>
            </a:xfrm>
            <a:prstGeom prst="rect">
              <a:avLst/>
            </a:prstGeom>
          </p:spPr>
          <p:txBody>
            <a:bodyPr vert="horz" lIns="100794" tIns="50397" rIns="100794" bIns="50397" rtlCol="0">
              <a:normAutofit/>
            </a:bodyPr>
            <a:lstStyle>
              <a:lvl1pPr marL="377979" indent="-377979" algn="l" defTabSz="1007943" rtl="0" eaLnBrk="1" latinLnBrk="0" hangingPunct="1">
                <a:spcBef>
                  <a:spcPct val="20000"/>
                </a:spcBef>
                <a:buClr>
                  <a:srgbClr val="00B0F0"/>
                </a:buClr>
                <a:buSzPct val="100000"/>
                <a:buFont typeface="Arial" pitchFamily="34" charset="0"/>
                <a:buChar char="•"/>
                <a:defRPr sz="26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818954" indent="-314982" algn="l" defTabSz="1007943" rtl="0" eaLnBrk="1" latinLnBrk="0" hangingPunct="1">
                <a:spcBef>
                  <a:spcPct val="20000"/>
                </a:spcBef>
                <a:buClr>
                  <a:srgbClr val="00B0F0"/>
                </a:buClr>
                <a:buSzPct val="100000"/>
                <a:buFont typeface="Arial" pitchFamily="34" charset="0"/>
                <a:buChar char="•"/>
                <a:defRPr sz="26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2pPr>
              <a:lvl3pPr marL="1259929" indent="-251986" algn="l" defTabSz="1007943" rtl="0" eaLnBrk="1" latinLnBrk="0" hangingPunct="1">
                <a:spcBef>
                  <a:spcPct val="20000"/>
                </a:spcBef>
                <a:buClr>
                  <a:srgbClr val="00B0F0"/>
                </a:buClr>
                <a:buSzPct val="100000"/>
                <a:buFont typeface="Arial" pitchFamily="34" charset="0"/>
                <a:buChar char="•"/>
                <a:defRPr sz="26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3pPr>
              <a:lvl4pPr marL="1763900" indent="-251986" algn="l" defTabSz="1007943" rtl="0" eaLnBrk="1" latinLnBrk="0" hangingPunct="1">
                <a:spcBef>
                  <a:spcPct val="20000"/>
                </a:spcBef>
                <a:buClr>
                  <a:srgbClr val="00B0F0"/>
                </a:buClr>
                <a:buSzPct val="100000"/>
                <a:buFont typeface="Arial" pitchFamily="34" charset="0"/>
                <a:buChar char="•"/>
                <a:defRPr sz="26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4pPr>
              <a:lvl5pPr marL="2267872" indent="-251986" algn="l" defTabSz="1007943" rtl="0" eaLnBrk="1" latinLnBrk="0" hangingPunct="1">
                <a:spcBef>
                  <a:spcPct val="20000"/>
                </a:spcBef>
                <a:buClr>
                  <a:srgbClr val="00B0F0"/>
                </a:buClr>
                <a:buSzPct val="100000"/>
                <a:buFont typeface="Arial" pitchFamily="34" charset="0"/>
                <a:buChar char="•"/>
                <a:defRPr sz="26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2771844" indent="-251986" algn="l" defTabSz="100794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275815" indent="-251986" algn="l" defTabSz="100794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779787" indent="-251986" algn="l" defTabSz="100794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283758" indent="-251986" algn="l" defTabSz="100794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2800" b="1" dirty="0" smtClean="0">
                  <a:solidFill>
                    <a:srgbClr val="FF0000"/>
                  </a:solidFill>
                </a:rPr>
                <a:t>New paradigms</a:t>
              </a:r>
            </a:p>
          </p:txBody>
        </p:sp>
      </p:grpSp>
      <p:sp>
        <p:nvSpPr>
          <p:cNvPr id="24" name="Cloud 23"/>
          <p:cNvSpPr/>
          <p:nvPr/>
        </p:nvSpPr>
        <p:spPr>
          <a:xfrm>
            <a:off x="6526041" y="3884784"/>
            <a:ext cx="3313284" cy="1066800"/>
          </a:xfrm>
          <a:prstGeom prst="cloud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Strong atom-photon interactions</a:t>
            </a:r>
            <a:endParaRPr lang="en-US" b="1" dirty="0"/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82" y="1936267"/>
            <a:ext cx="4832038" cy="1097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924" y="1814591"/>
            <a:ext cx="2514601" cy="1966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525" y="1830450"/>
            <a:ext cx="2645957" cy="140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Oval 27"/>
          <p:cNvSpPr/>
          <p:nvPr/>
        </p:nvSpPr>
        <p:spPr>
          <a:xfrm>
            <a:off x="5670549" y="2468722"/>
            <a:ext cx="96945" cy="92044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6317498" y="2453631"/>
            <a:ext cx="96945" cy="92044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301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Toward an atom-nanophotonics interface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873" y="1008380"/>
            <a:ext cx="9069705" cy="2925445"/>
          </a:xfrm>
        </p:spPr>
        <p:txBody>
          <a:bodyPr>
            <a:normAutofit/>
          </a:bodyPr>
          <a:lstStyle/>
          <a:p>
            <a:r>
              <a:rPr lang="en-US" dirty="0" smtClean="0"/>
              <a:t>Goal: building blocks for complex quantum systems/devices</a:t>
            </a:r>
            <a:br>
              <a:rPr lang="en-US" dirty="0" smtClean="0"/>
            </a:b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Atoms provide quantum functionality, photonics provide control and scalability</a:t>
            </a:r>
          </a:p>
          <a:p>
            <a:pPr lvl="1"/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6" y="1571625"/>
            <a:ext cx="4031158" cy="1287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114925" y="1600201"/>
            <a:ext cx="4005982" cy="607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Review: HJ Kimble, “The quantum internet,” Nature (2008)</a:t>
            </a:r>
            <a:endParaRPr lang="en-GB" b="1" dirty="0">
              <a:solidFill>
                <a:srgbClr val="C00000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61924" y="4162425"/>
            <a:ext cx="3438525" cy="3229434"/>
            <a:chOff x="161924" y="4162425"/>
            <a:chExt cx="3438525" cy="3229434"/>
          </a:xfrm>
        </p:grpSpPr>
        <p:pic>
          <p:nvPicPr>
            <p:cNvPr id="17" name="Picture 2" descr="P130000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61924" y="4162425"/>
              <a:ext cx="3438525" cy="25788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TextBox 17"/>
            <p:cNvSpPr txBox="1"/>
            <p:nvPr/>
          </p:nvSpPr>
          <p:spPr>
            <a:xfrm>
              <a:off x="464782" y="6784257"/>
              <a:ext cx="2930867" cy="607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C00000"/>
                  </a:solidFill>
                </a:rPr>
                <a:t>Image from Kimble group</a:t>
              </a:r>
              <a:endParaRPr lang="en-GB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19" name="Right Arrow 18"/>
          <p:cNvSpPr/>
          <p:nvPr/>
        </p:nvSpPr>
        <p:spPr>
          <a:xfrm>
            <a:off x="2990045" y="5060940"/>
            <a:ext cx="1468458" cy="6579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4357685" y="3781424"/>
            <a:ext cx="5557840" cy="3821833"/>
            <a:chOff x="4357685" y="3781424"/>
            <a:chExt cx="5557840" cy="3821833"/>
          </a:xfrm>
        </p:grpSpPr>
        <p:pic>
          <p:nvPicPr>
            <p:cNvPr id="21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1525" y="3781424"/>
              <a:ext cx="2261454" cy="1354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" name="TextBox 21"/>
            <p:cNvSpPr txBox="1"/>
            <p:nvPr/>
          </p:nvSpPr>
          <p:spPr>
            <a:xfrm>
              <a:off x="4357685" y="5124449"/>
              <a:ext cx="2895600" cy="3499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 smtClean="0">
                  <a:solidFill>
                    <a:srgbClr val="C00000"/>
                  </a:solidFill>
                </a:rPr>
                <a:t>Vahala</a:t>
              </a:r>
              <a:r>
                <a:rPr lang="en-US" b="1" dirty="0" smtClean="0">
                  <a:solidFill>
                    <a:srgbClr val="C00000"/>
                  </a:solidFill>
                </a:rPr>
                <a:t>, Kimble (Caltech)</a:t>
              </a:r>
              <a:endParaRPr lang="en-GB" b="1" dirty="0">
                <a:solidFill>
                  <a:srgbClr val="C00000"/>
                </a:solidFill>
              </a:endParaRPr>
            </a:p>
          </p:txBody>
        </p:sp>
        <p:pic>
          <p:nvPicPr>
            <p:cNvPr id="23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4249" y="3781424"/>
              <a:ext cx="1786658" cy="1354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4" name="TextBox 23"/>
            <p:cNvSpPr txBox="1"/>
            <p:nvPr/>
          </p:nvSpPr>
          <p:spPr>
            <a:xfrm>
              <a:off x="7226807" y="5157785"/>
              <a:ext cx="2688718" cy="607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 smtClean="0">
                  <a:solidFill>
                    <a:srgbClr val="C00000"/>
                  </a:solidFill>
                </a:rPr>
                <a:t>Lukin</a:t>
              </a:r>
              <a:r>
                <a:rPr lang="en-US" b="1" dirty="0" smtClean="0">
                  <a:solidFill>
                    <a:srgbClr val="C00000"/>
                  </a:solidFill>
                </a:rPr>
                <a:t> (Harvard),</a:t>
              </a:r>
            </a:p>
            <a:p>
              <a:r>
                <a:rPr lang="en-US" b="1" dirty="0" err="1" smtClean="0">
                  <a:solidFill>
                    <a:srgbClr val="C00000"/>
                  </a:solidFill>
                </a:rPr>
                <a:t>Vuletic</a:t>
              </a:r>
              <a:r>
                <a:rPr lang="en-US" b="1" dirty="0" smtClean="0">
                  <a:solidFill>
                    <a:srgbClr val="C00000"/>
                  </a:solidFill>
                </a:rPr>
                <a:t> (MIT)</a:t>
              </a:r>
              <a:endParaRPr lang="en-GB" b="1" dirty="0">
                <a:solidFill>
                  <a:srgbClr val="C00000"/>
                </a:solidFill>
              </a:endParaRPr>
            </a:p>
          </p:txBody>
        </p:sp>
        <p:pic>
          <p:nvPicPr>
            <p:cNvPr id="25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5325" y="5729287"/>
              <a:ext cx="4533900" cy="1543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" name="TextBox 25"/>
            <p:cNvSpPr txBox="1"/>
            <p:nvPr/>
          </p:nvSpPr>
          <p:spPr>
            <a:xfrm>
              <a:off x="5150931" y="7253289"/>
              <a:ext cx="3331082" cy="3499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 smtClean="0">
                  <a:solidFill>
                    <a:srgbClr val="C00000"/>
                  </a:solidFill>
                </a:rPr>
                <a:t>Rauschenbeutel</a:t>
              </a:r>
              <a:r>
                <a:rPr lang="en-US" b="1" dirty="0" smtClean="0">
                  <a:solidFill>
                    <a:srgbClr val="C00000"/>
                  </a:solidFill>
                </a:rPr>
                <a:t> (Vienna)</a:t>
              </a:r>
              <a:endParaRPr lang="en-GB" dirty="0">
                <a:solidFill>
                  <a:srgbClr val="C00000"/>
                </a:solidFill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5138741" y="2212257"/>
            <a:ext cx="4005982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C00000"/>
                </a:solidFill>
              </a:rPr>
              <a:t>Expt</a:t>
            </a:r>
            <a:r>
              <a:rPr lang="en-US" b="1" dirty="0" smtClean="0">
                <a:solidFill>
                  <a:srgbClr val="C00000"/>
                </a:solidFill>
              </a:rPr>
              <a:t>: </a:t>
            </a:r>
            <a:r>
              <a:rPr lang="en-US" b="1" dirty="0" err="1" smtClean="0">
                <a:solidFill>
                  <a:srgbClr val="C00000"/>
                </a:solidFill>
              </a:rPr>
              <a:t>Rempe</a:t>
            </a:r>
            <a:r>
              <a:rPr lang="en-US" b="1" dirty="0" smtClean="0">
                <a:solidFill>
                  <a:srgbClr val="C00000"/>
                </a:solidFill>
              </a:rPr>
              <a:t> (MPQ), Nature (2012)</a:t>
            </a:r>
            <a:endParaRPr lang="en-GB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568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Photonic crystals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873" y="1008380"/>
            <a:ext cx="9069705" cy="639445"/>
          </a:xfrm>
        </p:spPr>
        <p:txBody>
          <a:bodyPr/>
          <a:lstStyle/>
          <a:p>
            <a:r>
              <a:rPr lang="en-US" dirty="0" smtClean="0"/>
              <a:t>Normal fiber: light guided by total internal reflection</a:t>
            </a:r>
            <a:endParaRPr lang="en-GB" dirty="0"/>
          </a:p>
        </p:txBody>
      </p:sp>
      <p:pic>
        <p:nvPicPr>
          <p:cNvPr id="22" name="Picture 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" y="1876425"/>
            <a:ext cx="5904484" cy="380964"/>
          </a:xfrm>
          <a:prstGeom prst="rect">
            <a:avLst/>
          </a:prstGeom>
          <a:noFill/>
          <a:effectLst/>
        </p:spPr>
      </p:pic>
      <p:cxnSp>
        <p:nvCxnSpPr>
          <p:cNvPr id="23" name="Straight Arrow Connector 22"/>
          <p:cNvCxnSpPr/>
          <p:nvPr/>
        </p:nvCxnSpPr>
        <p:spPr>
          <a:xfrm flipV="1">
            <a:off x="656209" y="1895389"/>
            <a:ext cx="762000" cy="24144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1436315" y="1889267"/>
            <a:ext cx="743894" cy="24756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2198315" y="1900653"/>
            <a:ext cx="762000" cy="24144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2978421" y="1894531"/>
            <a:ext cx="743894" cy="24756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3780409" y="1900653"/>
            <a:ext cx="762000" cy="24144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4560515" y="1894531"/>
            <a:ext cx="743894" cy="24756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685409" y="1818331"/>
                <a:ext cx="761940" cy="3499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𝑐𝑜𝑟𝑒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5409" y="1818331"/>
                <a:ext cx="761940" cy="34996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237609" y="2258437"/>
                <a:ext cx="1952586" cy="3709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𝑐𝑙𝑎𝑑𝑑𝑖𝑛𝑔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&lt;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𝑐𝑜𝑟𝑒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7609" y="2258437"/>
                <a:ext cx="1952586" cy="370935"/>
              </a:xfrm>
              <a:prstGeom prst="rect">
                <a:avLst/>
              </a:prstGeom>
              <a:blipFill rotWithShape="1">
                <a:blip r:embed="rId4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/>
          <p:cNvGrpSpPr/>
          <p:nvPr/>
        </p:nvGrpSpPr>
        <p:grpSpPr>
          <a:xfrm>
            <a:off x="466725" y="2652713"/>
            <a:ext cx="7010400" cy="1602494"/>
            <a:chOff x="466725" y="2652713"/>
            <a:chExt cx="7010400" cy="1602494"/>
          </a:xfrm>
        </p:grpSpPr>
        <p:sp>
          <p:nvSpPr>
            <p:cNvPr id="31" name="Content Placeholder 2"/>
            <p:cNvSpPr txBox="1">
              <a:spLocks/>
            </p:cNvSpPr>
            <p:nvPr/>
          </p:nvSpPr>
          <p:spPr>
            <a:xfrm>
              <a:off x="541020" y="2652713"/>
              <a:ext cx="6936105" cy="639445"/>
            </a:xfrm>
            <a:prstGeom prst="rect">
              <a:avLst/>
            </a:prstGeom>
          </p:spPr>
          <p:txBody>
            <a:bodyPr vert="horz" lIns="100794" tIns="50397" rIns="100794" bIns="50397" rtlCol="0">
              <a:normAutofit/>
            </a:bodyPr>
            <a:lstStyle>
              <a:lvl1pPr marL="377979" indent="-377979" algn="l" defTabSz="1007943" rtl="0" eaLnBrk="1" latinLnBrk="0" hangingPunct="1">
                <a:spcBef>
                  <a:spcPct val="20000"/>
                </a:spcBef>
                <a:buClr>
                  <a:srgbClr val="FF0000"/>
                </a:buClr>
                <a:buSzPct val="100000"/>
                <a:buFont typeface="Arial" pitchFamily="34" charset="0"/>
                <a:buChar char="•"/>
                <a:defRPr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818954" indent="-314982" algn="l" defTabSz="1007943" rtl="0" eaLnBrk="1" latinLnBrk="0" hangingPunct="1">
                <a:spcBef>
                  <a:spcPct val="20000"/>
                </a:spcBef>
                <a:buClr>
                  <a:srgbClr val="FF0000"/>
                </a:buClr>
                <a:buSzPct val="100000"/>
                <a:buFont typeface="Arial" pitchFamily="34" charset="0"/>
                <a:buChar char="•"/>
                <a:defRPr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59929" indent="-251986" algn="l" defTabSz="1007943" rtl="0" eaLnBrk="1" latinLnBrk="0" hangingPunct="1">
                <a:spcBef>
                  <a:spcPct val="20000"/>
                </a:spcBef>
                <a:buClr>
                  <a:srgbClr val="FF0000"/>
                </a:buClr>
                <a:buSzPct val="100000"/>
                <a:buFont typeface="Arial" pitchFamily="34" charset="0"/>
                <a:buChar char="•"/>
                <a:defRPr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763900" indent="-251986" algn="l" defTabSz="1007943" rtl="0" eaLnBrk="1" latinLnBrk="0" hangingPunct="1">
                <a:spcBef>
                  <a:spcPct val="20000"/>
                </a:spcBef>
                <a:buClr>
                  <a:srgbClr val="FF0000"/>
                </a:buClr>
                <a:buSzPct val="100000"/>
                <a:buFont typeface="Arial" pitchFamily="34" charset="0"/>
                <a:buChar char="•"/>
                <a:defRPr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267872" indent="-251986" algn="l" defTabSz="1007943" rtl="0" eaLnBrk="1" latinLnBrk="0" hangingPunct="1">
                <a:spcBef>
                  <a:spcPct val="20000"/>
                </a:spcBef>
                <a:buClr>
                  <a:srgbClr val="FF0000"/>
                </a:buClr>
                <a:buSzPct val="100000"/>
                <a:buFont typeface="Arial" pitchFamily="34" charset="0"/>
                <a:buChar char="•"/>
                <a:defRPr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771844" indent="-251986" algn="l" defTabSz="100794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275815" indent="-251986" algn="l" defTabSz="100794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779787" indent="-251986" algn="l" defTabSz="100794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283758" indent="-251986" algn="l" defTabSz="100794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lnSpc>
                  <a:spcPct val="100000"/>
                </a:lnSpc>
                <a:spcAft>
                  <a:spcPts val="0"/>
                </a:spcAft>
              </a:pPr>
              <a:r>
                <a:rPr lang="en-US" dirty="0" smtClean="0"/>
                <a:t>Single defect: scattering</a:t>
              </a:r>
              <a:endParaRPr lang="en-GB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66725" y="3629025"/>
              <a:ext cx="6858000" cy="4572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>
                <a:rot lat="3600000" lon="0" rev="0"/>
              </a:camera>
              <a:lightRig rig="threePt" dir="t"/>
            </a:scene3d>
            <a:sp3d prstMaterial="dkEdge">
              <a:bevelT h="222250"/>
              <a:bevelB h="2222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" name="Straight Arrow Connector 32"/>
            <p:cNvCxnSpPr/>
            <p:nvPr/>
          </p:nvCxnSpPr>
          <p:spPr>
            <a:xfrm flipV="1">
              <a:off x="1000125" y="3480401"/>
              <a:ext cx="762000" cy="241442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>
              <a:off x="1780231" y="3474279"/>
              <a:ext cx="743894" cy="247564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flipV="1">
              <a:off x="2542231" y="3485665"/>
              <a:ext cx="762000" cy="241442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16"/>
            <p:cNvSpPr/>
            <p:nvPr/>
          </p:nvSpPr>
          <p:spPr>
            <a:xfrm>
              <a:off x="3384207" y="3440400"/>
              <a:ext cx="743894" cy="24144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" name="Straight Arrow Connector 36"/>
            <p:cNvCxnSpPr/>
            <p:nvPr/>
          </p:nvCxnSpPr>
          <p:spPr>
            <a:xfrm flipH="1" flipV="1">
              <a:off x="2524125" y="3474279"/>
              <a:ext cx="694853" cy="237082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 flipV="1">
              <a:off x="4200525" y="3454730"/>
              <a:ext cx="762000" cy="241442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>
              <a:off x="4980631" y="3448608"/>
              <a:ext cx="743894" cy="247564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 flipV="1">
              <a:off x="3819525" y="3095625"/>
              <a:ext cx="246705" cy="480605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>
              <a:off x="3667125" y="3592813"/>
              <a:ext cx="228600" cy="662394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" name="Straight Arrow Connector 6"/>
          <p:cNvCxnSpPr/>
          <p:nvPr/>
        </p:nvCxnSpPr>
        <p:spPr>
          <a:xfrm>
            <a:off x="7296149" y="2943225"/>
            <a:ext cx="2238864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8329613" y="1419225"/>
            <a:ext cx="0" cy="15240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9505965" y="2979018"/>
                <a:ext cx="382156" cy="3499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𝑘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5965" y="2979018"/>
                <a:ext cx="382156" cy="34996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8391525" y="1266825"/>
                <a:ext cx="746295" cy="3499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𝜔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𝑘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1525" y="1266825"/>
                <a:ext cx="746295" cy="349968"/>
              </a:xfrm>
              <a:prstGeom prst="rect">
                <a:avLst/>
              </a:prstGeom>
              <a:blipFill rotWithShape="1">
                <a:blip r:embed="rId6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/>
          <p:cNvCxnSpPr/>
          <p:nvPr/>
        </p:nvCxnSpPr>
        <p:spPr>
          <a:xfrm flipV="1">
            <a:off x="8329613" y="2136831"/>
            <a:ext cx="976312" cy="8063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 flipV="1">
            <a:off x="7281861" y="2182587"/>
            <a:ext cx="1066800" cy="75740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9056572" y="1600201"/>
                <a:ext cx="858953" cy="5334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𝜔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𝑐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6572" y="1600201"/>
                <a:ext cx="858953" cy="533479"/>
              </a:xfrm>
              <a:prstGeom prst="rect">
                <a:avLst/>
              </a:prstGeom>
              <a:blipFill rotWithShape="1">
                <a:blip r:embed="rId7"/>
                <a:stretch>
                  <a:fillRect b="-68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/>
          <p:cNvGrpSpPr/>
          <p:nvPr/>
        </p:nvGrpSpPr>
        <p:grpSpPr>
          <a:xfrm>
            <a:off x="433389" y="4129089"/>
            <a:ext cx="6858000" cy="1821820"/>
            <a:chOff x="433389" y="4129089"/>
            <a:chExt cx="6858000" cy="1821820"/>
          </a:xfrm>
        </p:grpSpPr>
        <p:sp>
          <p:nvSpPr>
            <p:cNvPr id="49" name="Content Placeholder 2"/>
            <p:cNvSpPr txBox="1">
              <a:spLocks/>
            </p:cNvSpPr>
            <p:nvPr/>
          </p:nvSpPr>
          <p:spPr>
            <a:xfrm>
              <a:off x="493884" y="4129089"/>
              <a:ext cx="6602241" cy="639445"/>
            </a:xfrm>
            <a:prstGeom prst="rect">
              <a:avLst/>
            </a:prstGeom>
          </p:spPr>
          <p:txBody>
            <a:bodyPr vert="horz" lIns="100794" tIns="50397" rIns="100794" bIns="50397" rtlCol="0">
              <a:normAutofit/>
            </a:bodyPr>
            <a:lstStyle>
              <a:lvl1pPr marL="377979" indent="-377979" algn="l" defTabSz="1007943" rtl="0" eaLnBrk="1" latinLnBrk="0" hangingPunct="1">
                <a:spcBef>
                  <a:spcPct val="20000"/>
                </a:spcBef>
                <a:buClr>
                  <a:srgbClr val="FF0000"/>
                </a:buClr>
                <a:buSzPct val="100000"/>
                <a:buFont typeface="Arial" pitchFamily="34" charset="0"/>
                <a:buChar char="•"/>
                <a:defRPr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818954" indent="-314982" algn="l" defTabSz="1007943" rtl="0" eaLnBrk="1" latinLnBrk="0" hangingPunct="1">
                <a:spcBef>
                  <a:spcPct val="20000"/>
                </a:spcBef>
                <a:buClr>
                  <a:srgbClr val="FF0000"/>
                </a:buClr>
                <a:buSzPct val="100000"/>
                <a:buFont typeface="Arial" pitchFamily="34" charset="0"/>
                <a:buChar char="•"/>
                <a:defRPr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59929" indent="-251986" algn="l" defTabSz="1007943" rtl="0" eaLnBrk="1" latinLnBrk="0" hangingPunct="1">
                <a:spcBef>
                  <a:spcPct val="20000"/>
                </a:spcBef>
                <a:buClr>
                  <a:srgbClr val="FF0000"/>
                </a:buClr>
                <a:buSzPct val="100000"/>
                <a:buFont typeface="Arial" pitchFamily="34" charset="0"/>
                <a:buChar char="•"/>
                <a:defRPr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763900" indent="-251986" algn="l" defTabSz="1007943" rtl="0" eaLnBrk="1" latinLnBrk="0" hangingPunct="1">
                <a:spcBef>
                  <a:spcPct val="20000"/>
                </a:spcBef>
                <a:buClr>
                  <a:srgbClr val="FF0000"/>
                </a:buClr>
                <a:buSzPct val="100000"/>
                <a:buFont typeface="Arial" pitchFamily="34" charset="0"/>
                <a:buChar char="•"/>
                <a:defRPr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267872" indent="-251986" algn="l" defTabSz="1007943" rtl="0" eaLnBrk="1" latinLnBrk="0" hangingPunct="1">
                <a:spcBef>
                  <a:spcPct val="20000"/>
                </a:spcBef>
                <a:buClr>
                  <a:srgbClr val="FF0000"/>
                </a:buClr>
                <a:buSzPct val="100000"/>
                <a:buFont typeface="Arial" pitchFamily="34" charset="0"/>
                <a:buChar char="•"/>
                <a:defRPr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771844" indent="-251986" algn="l" defTabSz="100794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275815" indent="-251986" algn="l" defTabSz="100794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779787" indent="-251986" algn="l" defTabSz="100794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283758" indent="-251986" algn="l" defTabSz="100794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lnSpc>
                  <a:spcPct val="100000"/>
                </a:lnSpc>
                <a:spcAft>
                  <a:spcPts val="0"/>
                </a:spcAft>
              </a:pPr>
              <a:r>
                <a:rPr lang="en-US" dirty="0" smtClean="0"/>
                <a:t>Periodic defects: band structure</a:t>
              </a:r>
              <a:endParaRPr lang="en-GB" dirty="0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433389" y="5078102"/>
              <a:ext cx="6858000" cy="4572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>
                <a:rot lat="3600000" lon="0" rev="0"/>
              </a:camera>
              <a:lightRig rig="threePt" dir="t"/>
            </a:scene3d>
            <a:sp3d prstMaterial="dkEdge">
              <a:bevelT h="222250"/>
              <a:bevelB h="2222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1" name="Straight Arrow Connector 50"/>
            <p:cNvCxnSpPr/>
            <p:nvPr/>
          </p:nvCxnSpPr>
          <p:spPr>
            <a:xfrm flipV="1">
              <a:off x="524819" y="4916259"/>
              <a:ext cx="762000" cy="241442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>
              <a:off x="1304925" y="4910137"/>
              <a:ext cx="743894" cy="247564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 flipV="1">
              <a:off x="2066925" y="4921523"/>
              <a:ext cx="762000" cy="241442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Oval 53"/>
            <p:cNvSpPr/>
            <p:nvPr/>
          </p:nvSpPr>
          <p:spPr>
            <a:xfrm>
              <a:off x="3350871" y="4889477"/>
              <a:ext cx="743894" cy="24144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2295525" y="4895849"/>
              <a:ext cx="743894" cy="24144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1238245" y="4891089"/>
              <a:ext cx="743894" cy="24144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5420709" y="4902221"/>
              <a:ext cx="743894" cy="24144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4363429" y="4897461"/>
              <a:ext cx="743894" cy="24144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5" name="Straight Arrow Connector 64"/>
            <p:cNvCxnSpPr/>
            <p:nvPr/>
          </p:nvCxnSpPr>
          <p:spPr>
            <a:xfrm flipH="1" flipV="1">
              <a:off x="2972272" y="4901655"/>
              <a:ext cx="694853" cy="237082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/>
            <p:nvPr/>
          </p:nvCxnSpPr>
          <p:spPr>
            <a:xfrm flipH="1" flipV="1">
              <a:off x="4039072" y="4905377"/>
              <a:ext cx="694853" cy="237082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/>
            <p:nvPr/>
          </p:nvCxnSpPr>
          <p:spPr>
            <a:xfrm flipH="1" flipV="1">
              <a:off x="5120160" y="4895849"/>
              <a:ext cx="694853" cy="237082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2579315" y="5535302"/>
              <a:ext cx="1176839" cy="0"/>
            </a:xfrm>
            <a:prstGeom prst="straightConnector1">
              <a:avLst/>
            </a:prstGeom>
            <a:ln w="3810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TextBox 67"/>
                <p:cNvSpPr txBox="1"/>
                <p:nvPr/>
              </p:nvSpPr>
              <p:spPr>
                <a:xfrm>
                  <a:off x="2905125" y="5457825"/>
                  <a:ext cx="493212" cy="49308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/>
                          </a:rPr>
                          <m:t>𝑎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68" name="TextBox 6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05125" y="5457825"/>
                  <a:ext cx="493212" cy="493084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1" name="Group 20"/>
          <p:cNvGrpSpPr/>
          <p:nvPr/>
        </p:nvGrpSpPr>
        <p:grpSpPr>
          <a:xfrm>
            <a:off x="6186487" y="5357809"/>
            <a:ext cx="3890974" cy="2103308"/>
            <a:chOff x="6186487" y="5357809"/>
            <a:chExt cx="3890974" cy="2103308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86487" y="5357809"/>
              <a:ext cx="3714750" cy="1657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TextBox 75"/>
                <p:cNvSpPr txBox="1"/>
                <p:nvPr/>
              </p:nvSpPr>
              <p:spPr>
                <a:xfrm>
                  <a:off x="8529637" y="6991345"/>
                  <a:ext cx="382156" cy="3499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76" name="TextBox 7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29637" y="6991345"/>
                  <a:ext cx="382156" cy="349968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TextBox 76"/>
                <p:cNvSpPr txBox="1"/>
                <p:nvPr/>
              </p:nvSpPr>
              <p:spPr>
                <a:xfrm>
                  <a:off x="9687482" y="6929433"/>
                  <a:ext cx="389979" cy="531684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𝑎</m:t>
                            </m:r>
                          </m:den>
                        </m:f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77" name="TextBox 7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87482" y="6929433"/>
                  <a:ext cx="389979" cy="531684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b="-2299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TextBox 77"/>
                <p:cNvSpPr txBox="1"/>
                <p:nvPr/>
              </p:nvSpPr>
              <p:spPr>
                <a:xfrm>
                  <a:off x="8115302" y="5367573"/>
                  <a:ext cx="561629" cy="349968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r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𝜔</m:t>
                        </m:r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78" name="TextBox 7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15302" y="5367573"/>
                  <a:ext cx="561629" cy="349968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 l="-3261" r="-15217" b="-15789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9" name="Content Placeholder 2"/>
          <p:cNvSpPr txBox="1">
            <a:spLocks/>
          </p:cNvSpPr>
          <p:nvPr/>
        </p:nvSpPr>
        <p:spPr>
          <a:xfrm>
            <a:off x="376238" y="6024561"/>
            <a:ext cx="5957888" cy="639445"/>
          </a:xfrm>
          <a:prstGeom prst="rect">
            <a:avLst/>
          </a:prstGeom>
        </p:spPr>
        <p:txBody>
          <a:bodyPr vert="horz" lIns="100794" tIns="50397" rIns="100794" bIns="50397" rtlCol="0">
            <a:normAutofit/>
          </a:bodyPr>
          <a:lstStyle>
            <a:lvl1pPr marL="377979" indent="-377979" algn="l" defTabSz="1007943" rtl="0" eaLnBrk="1" latinLnBrk="0" hangingPunct="1">
              <a:spcBef>
                <a:spcPct val="20000"/>
              </a:spcBef>
              <a:buClr>
                <a:srgbClr val="FF0000"/>
              </a:buClr>
              <a:buSzPct val="100000"/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8954" indent="-314982" algn="l" defTabSz="1007943" rtl="0" eaLnBrk="1" latinLnBrk="0" hangingPunct="1">
              <a:spcBef>
                <a:spcPct val="20000"/>
              </a:spcBef>
              <a:buClr>
                <a:srgbClr val="FF0000"/>
              </a:buClr>
              <a:buSzPct val="100000"/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spcBef>
                <a:spcPct val="20000"/>
              </a:spcBef>
              <a:buClr>
                <a:srgbClr val="FF0000"/>
              </a:buClr>
              <a:buSzPct val="100000"/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spcBef>
                <a:spcPct val="20000"/>
              </a:spcBef>
              <a:buClr>
                <a:srgbClr val="FF0000"/>
              </a:buClr>
              <a:buSzPct val="100000"/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spcBef>
                <a:spcPct val="20000"/>
              </a:spcBef>
              <a:buClr>
                <a:srgbClr val="FF0000"/>
              </a:buClr>
              <a:buSzPct val="100000"/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00000"/>
              </a:lnSpc>
              <a:spcAft>
                <a:spcPts val="0"/>
              </a:spcAft>
            </a:pPr>
            <a:r>
              <a:rPr lang="en-US" dirty="0" smtClean="0"/>
              <a:t>Control over dispersion / spatial modes</a:t>
            </a:r>
            <a:endParaRPr lang="en-GB" dirty="0"/>
          </a:p>
        </p:txBody>
      </p:sp>
      <p:sp>
        <p:nvSpPr>
          <p:cNvPr id="80" name="Content Placeholder 2"/>
          <p:cNvSpPr txBox="1">
            <a:spLocks/>
          </p:cNvSpPr>
          <p:nvPr/>
        </p:nvSpPr>
        <p:spPr>
          <a:xfrm>
            <a:off x="376237" y="6537644"/>
            <a:ext cx="5957888" cy="671549"/>
          </a:xfrm>
          <a:prstGeom prst="rect">
            <a:avLst/>
          </a:prstGeom>
        </p:spPr>
        <p:txBody>
          <a:bodyPr vert="horz" lIns="100794" tIns="50397" rIns="100794" bIns="50397" rtlCol="0">
            <a:normAutofit/>
          </a:bodyPr>
          <a:lstStyle>
            <a:lvl1pPr marL="377979" indent="-377979" algn="l" defTabSz="1007943" rtl="0" eaLnBrk="1" latinLnBrk="0" hangingPunct="1">
              <a:spcBef>
                <a:spcPct val="20000"/>
              </a:spcBef>
              <a:buClr>
                <a:srgbClr val="FF0000"/>
              </a:buClr>
              <a:buSzPct val="100000"/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8954" indent="-314982" algn="l" defTabSz="1007943" rtl="0" eaLnBrk="1" latinLnBrk="0" hangingPunct="1">
              <a:spcBef>
                <a:spcPct val="20000"/>
              </a:spcBef>
              <a:buClr>
                <a:srgbClr val="FF0000"/>
              </a:buClr>
              <a:buSzPct val="100000"/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spcBef>
                <a:spcPct val="20000"/>
              </a:spcBef>
              <a:buClr>
                <a:srgbClr val="FF0000"/>
              </a:buClr>
              <a:buSzPct val="100000"/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spcBef>
                <a:spcPct val="20000"/>
              </a:spcBef>
              <a:buClr>
                <a:srgbClr val="FF0000"/>
              </a:buClr>
              <a:buSzPct val="100000"/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spcBef>
                <a:spcPct val="20000"/>
              </a:spcBef>
              <a:buClr>
                <a:srgbClr val="FF0000"/>
              </a:buClr>
              <a:buSzPct val="100000"/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00000"/>
              </a:lnSpc>
              <a:spcAft>
                <a:spcPts val="0"/>
              </a:spcAft>
            </a:pPr>
            <a:r>
              <a:rPr lang="en-US" dirty="0" smtClean="0"/>
              <a:t>Band gaps – forbidden propagation</a:t>
            </a:r>
            <a:endParaRPr lang="en-GB" dirty="0"/>
          </a:p>
        </p:txBody>
      </p:sp>
      <p:sp>
        <p:nvSpPr>
          <p:cNvPr id="18" name="Rectangle 17"/>
          <p:cNvSpPr/>
          <p:nvPr/>
        </p:nvSpPr>
        <p:spPr>
          <a:xfrm>
            <a:off x="6307125" y="6430913"/>
            <a:ext cx="3456000" cy="108000"/>
          </a:xfrm>
          <a:prstGeom prst="rect">
            <a:avLst/>
          </a:prstGeom>
          <a:solidFill>
            <a:schemeClr val="accent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0093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  <p:bldP spid="80" grpId="0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</a:t>
            </a:r>
            <a:r>
              <a:rPr lang="en-US" dirty="0" err="1" smtClean="0"/>
              <a:t>PhC</a:t>
            </a:r>
            <a:r>
              <a:rPr lang="en-US" dirty="0" smtClean="0"/>
              <a:t>-atom experiment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873" y="1008380"/>
            <a:ext cx="9069705" cy="897619"/>
          </a:xfrm>
        </p:spPr>
        <p:txBody>
          <a:bodyPr/>
          <a:lstStyle/>
          <a:p>
            <a:r>
              <a:rPr lang="en-US" dirty="0" smtClean="0"/>
              <a:t>Integrated and suspended “alligator” </a:t>
            </a:r>
            <a:r>
              <a:rPr lang="en-US" dirty="0" err="1" smtClean="0"/>
              <a:t>PhC</a:t>
            </a:r>
            <a:r>
              <a:rPr lang="en-US" dirty="0" smtClean="0"/>
              <a:t> waveguide</a:t>
            </a:r>
            <a:endParaRPr lang="en-GB" dirty="0"/>
          </a:p>
        </p:txBody>
      </p:sp>
      <p:sp>
        <p:nvSpPr>
          <p:cNvPr id="26" name="TextBox 25"/>
          <p:cNvSpPr txBox="1"/>
          <p:nvPr/>
        </p:nvSpPr>
        <p:spPr>
          <a:xfrm>
            <a:off x="200547" y="6442162"/>
            <a:ext cx="5334000" cy="779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A. </a:t>
            </a:r>
            <a:r>
              <a:rPr lang="en-US" sz="1600" dirty="0" err="1" smtClean="0"/>
              <a:t>Goban</a:t>
            </a:r>
            <a:r>
              <a:rPr lang="en-US" sz="1600" dirty="0" smtClean="0"/>
              <a:t> et al., Nature </a:t>
            </a:r>
            <a:r>
              <a:rPr lang="en-US" sz="1600" dirty="0" err="1" smtClean="0"/>
              <a:t>Commun</a:t>
            </a:r>
            <a:r>
              <a:rPr lang="en-US" sz="1600" dirty="0" smtClean="0"/>
              <a:t>. 5, 3808 (2014) (Kimble, Caltech)</a:t>
            </a:r>
          </a:p>
          <a:p>
            <a:r>
              <a:rPr lang="en-GB" sz="1600" dirty="0" smtClean="0"/>
              <a:t>(also similar </a:t>
            </a:r>
            <a:r>
              <a:rPr lang="en-GB" sz="1600" dirty="0" err="1" smtClean="0"/>
              <a:t>expts</a:t>
            </a:r>
            <a:r>
              <a:rPr lang="en-GB" sz="1600" dirty="0" smtClean="0"/>
              <a:t>. in </a:t>
            </a:r>
            <a:r>
              <a:rPr lang="en-GB" sz="1600" dirty="0" err="1" smtClean="0"/>
              <a:t>Lukin</a:t>
            </a:r>
            <a:r>
              <a:rPr lang="en-GB" sz="1600" dirty="0" smtClean="0"/>
              <a:t> group at Harvard)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1966913"/>
            <a:ext cx="4495800" cy="1021080"/>
          </a:xfrm>
          <a:prstGeom prst="rect">
            <a:avLst/>
          </a:prstGeom>
          <a:noFill/>
          <a:ln w="254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2694934" y="2195513"/>
            <a:ext cx="883465" cy="1281112"/>
            <a:chOff x="6943725" y="2119313"/>
            <a:chExt cx="883465" cy="1281112"/>
          </a:xfrm>
        </p:grpSpPr>
        <p:sp>
          <p:nvSpPr>
            <p:cNvPr id="11" name="Oval 10"/>
            <p:cNvSpPr/>
            <p:nvPr/>
          </p:nvSpPr>
          <p:spPr>
            <a:xfrm>
              <a:off x="6943725" y="2119313"/>
              <a:ext cx="838200" cy="823912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  <a:alpha val="83000"/>
                  </a:schemeClr>
                </a:gs>
                <a:gs pos="50000">
                  <a:schemeClr val="accent1">
                    <a:tint val="44500"/>
                    <a:satMod val="160000"/>
                    <a:alpha val="55000"/>
                  </a:schemeClr>
                </a:gs>
                <a:gs pos="100000">
                  <a:schemeClr val="accent1">
                    <a:tint val="23500"/>
                    <a:satMod val="160000"/>
                    <a:alpha val="71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010872" y="3050457"/>
              <a:ext cx="816318" cy="3499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C00000"/>
                  </a:solidFill>
                </a:rPr>
                <a:t>MOT</a:t>
              </a:r>
              <a:endParaRPr lang="en-GB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913809" y="1534047"/>
            <a:ext cx="3312812" cy="435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Schematic of device</a:t>
            </a:r>
            <a:endParaRPr lang="en-GB" sz="2400" b="1" dirty="0">
              <a:solidFill>
                <a:srgbClr val="C0000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90525" y="3650400"/>
            <a:ext cx="4237770" cy="2264625"/>
            <a:chOff x="390525" y="3650400"/>
            <a:chExt cx="4237770" cy="2264625"/>
          </a:xfrm>
        </p:grpSpPr>
        <p:pic>
          <p:nvPicPr>
            <p:cNvPr id="23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525" y="4010025"/>
              <a:ext cx="3591958" cy="1905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4" name="Group 13"/>
            <p:cNvGrpSpPr/>
            <p:nvPr/>
          </p:nvGrpSpPr>
          <p:grpSpPr>
            <a:xfrm>
              <a:off x="842447" y="4859531"/>
              <a:ext cx="1528065" cy="149658"/>
              <a:chOff x="6435983" y="4220519"/>
              <a:chExt cx="1213532" cy="110243"/>
            </a:xfrm>
          </p:grpSpPr>
          <p:sp>
            <p:nvSpPr>
              <p:cNvPr id="24" name="Oval 23"/>
              <p:cNvSpPr/>
              <p:nvPr/>
            </p:nvSpPr>
            <p:spPr>
              <a:xfrm>
                <a:off x="6905621" y="4238718"/>
                <a:ext cx="96945" cy="92044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7552570" y="4223627"/>
                <a:ext cx="96945" cy="92044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6435983" y="4220519"/>
                <a:ext cx="96945" cy="92044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>
              <a:off x="553483" y="3650400"/>
              <a:ext cx="4074812" cy="4358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C00000"/>
                  </a:solidFill>
                </a:rPr>
                <a:t>Alligator </a:t>
              </a:r>
              <a:r>
                <a:rPr lang="en-US" sz="2400" b="1" dirty="0" err="1" smtClean="0">
                  <a:solidFill>
                    <a:srgbClr val="C00000"/>
                  </a:solidFill>
                </a:rPr>
                <a:t>PhC</a:t>
              </a:r>
              <a:r>
                <a:rPr lang="en-US" sz="2400" b="1" dirty="0" smtClean="0">
                  <a:solidFill>
                    <a:srgbClr val="C00000"/>
                  </a:solidFill>
                </a:rPr>
                <a:t> region</a:t>
              </a:r>
              <a:endParaRPr lang="en-GB" sz="24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274632" y="1495425"/>
            <a:ext cx="4467225" cy="2884770"/>
            <a:chOff x="5274632" y="1495425"/>
            <a:chExt cx="4467225" cy="2884770"/>
          </a:xfrm>
        </p:grpSpPr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4632" y="1741770"/>
              <a:ext cx="4467225" cy="2638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TextBox 26"/>
            <p:cNvSpPr txBox="1"/>
            <p:nvPr/>
          </p:nvSpPr>
          <p:spPr>
            <a:xfrm>
              <a:off x="8211066" y="2352131"/>
              <a:ext cx="1512071" cy="3499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C00000"/>
                  </a:solidFill>
                </a:rPr>
                <a:t>trapping</a:t>
              </a:r>
              <a:endParaRPr lang="en-GB" b="1" dirty="0">
                <a:solidFill>
                  <a:srgbClr val="C00000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010525" y="3175698"/>
              <a:ext cx="1512071" cy="3499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C00000"/>
                  </a:solidFill>
                </a:rPr>
                <a:t>physics</a:t>
              </a:r>
              <a:endParaRPr lang="en-GB" b="1" dirty="0">
                <a:solidFill>
                  <a:srgbClr val="C00000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221713" y="1495425"/>
              <a:ext cx="3312812" cy="4358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C00000"/>
                  </a:solidFill>
                </a:rPr>
                <a:t>Band engineering</a:t>
              </a:r>
              <a:endParaRPr lang="en-GB" sz="24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073172" y="4397971"/>
            <a:ext cx="5732132" cy="3117254"/>
            <a:chOff x="5073172" y="4397971"/>
            <a:chExt cx="5732132" cy="3117254"/>
          </a:xfrm>
        </p:grpSpPr>
        <p:pic>
          <p:nvPicPr>
            <p:cNvPr id="32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2336" y="4816910"/>
              <a:ext cx="1003741" cy="2698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TextBox 33"/>
            <p:cNvSpPr txBox="1"/>
            <p:nvPr/>
          </p:nvSpPr>
          <p:spPr>
            <a:xfrm>
              <a:off x="5073172" y="4397971"/>
              <a:ext cx="2590800" cy="4358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C00000"/>
                  </a:solidFill>
                </a:rPr>
                <a:t>Physics band</a:t>
              </a:r>
              <a:endParaRPr lang="en-GB" sz="2400" b="1" dirty="0">
                <a:solidFill>
                  <a:srgbClr val="C00000"/>
                </a:solidFill>
              </a:endParaRPr>
            </a:p>
          </p:txBody>
        </p:sp>
        <p:sp>
          <p:nvSpPr>
            <p:cNvPr id="35" name="Content Placeholder 2"/>
            <p:cNvSpPr txBox="1">
              <a:spLocks/>
            </p:cNvSpPr>
            <p:nvPr/>
          </p:nvSpPr>
          <p:spPr>
            <a:xfrm>
              <a:off x="6118051" y="4860751"/>
              <a:ext cx="4687253" cy="2178538"/>
            </a:xfrm>
            <a:prstGeom prst="rect">
              <a:avLst/>
            </a:prstGeom>
          </p:spPr>
          <p:txBody>
            <a:bodyPr vert="horz" lIns="100794" tIns="50397" rIns="100794" bIns="50397" rtlCol="0">
              <a:normAutofit/>
            </a:bodyPr>
            <a:lstStyle>
              <a:lvl1pPr marL="377979" indent="-377979" algn="l" defTabSz="1007943" rtl="0" eaLnBrk="1" latinLnBrk="0" hangingPunct="1">
                <a:spcBef>
                  <a:spcPct val="20000"/>
                </a:spcBef>
                <a:buClr>
                  <a:srgbClr val="FF0000"/>
                </a:buClr>
                <a:buSzPct val="100000"/>
                <a:buFont typeface="Arial" pitchFamily="34" charset="0"/>
                <a:buChar char="•"/>
                <a:defRPr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818954" indent="-314982" algn="l" defTabSz="1007943" rtl="0" eaLnBrk="1" latinLnBrk="0" hangingPunct="1">
                <a:spcBef>
                  <a:spcPct val="20000"/>
                </a:spcBef>
                <a:buClr>
                  <a:srgbClr val="FF0000"/>
                </a:buClr>
                <a:buSzPct val="100000"/>
                <a:buFont typeface="Arial" pitchFamily="34" charset="0"/>
                <a:buChar char="•"/>
                <a:defRPr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59929" indent="-251986" algn="l" defTabSz="1007943" rtl="0" eaLnBrk="1" latinLnBrk="0" hangingPunct="1">
                <a:spcBef>
                  <a:spcPct val="20000"/>
                </a:spcBef>
                <a:buClr>
                  <a:srgbClr val="FF0000"/>
                </a:buClr>
                <a:buSzPct val="100000"/>
                <a:buFont typeface="Arial" pitchFamily="34" charset="0"/>
                <a:buChar char="•"/>
                <a:defRPr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763900" indent="-251986" algn="l" defTabSz="1007943" rtl="0" eaLnBrk="1" latinLnBrk="0" hangingPunct="1">
                <a:spcBef>
                  <a:spcPct val="20000"/>
                </a:spcBef>
                <a:buClr>
                  <a:srgbClr val="FF0000"/>
                </a:buClr>
                <a:buSzPct val="100000"/>
                <a:buFont typeface="Arial" pitchFamily="34" charset="0"/>
                <a:buChar char="•"/>
                <a:defRPr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267872" indent="-251986" algn="l" defTabSz="1007943" rtl="0" eaLnBrk="1" latinLnBrk="0" hangingPunct="1">
                <a:spcBef>
                  <a:spcPct val="20000"/>
                </a:spcBef>
                <a:buClr>
                  <a:srgbClr val="FF0000"/>
                </a:buClr>
                <a:buSzPct val="100000"/>
                <a:buFont typeface="Arial" pitchFamily="34" charset="0"/>
                <a:buChar char="•"/>
                <a:defRPr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771844" indent="-251986" algn="l" defTabSz="100794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275815" indent="-251986" algn="l" defTabSz="100794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779787" indent="-251986" algn="l" defTabSz="100794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283758" indent="-251986" algn="l" defTabSz="100794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lnSpc>
                  <a:spcPct val="100000"/>
                </a:lnSpc>
                <a:spcAft>
                  <a:spcPts val="0"/>
                </a:spcAft>
              </a:pPr>
              <a:r>
                <a:rPr lang="en-US" dirty="0" smtClean="0"/>
                <a:t>Efficient photon-atom interaction on resonance</a:t>
              </a:r>
              <a:endParaRPr lang="en-GB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7330610" y="6067425"/>
                  <a:ext cx="1442959" cy="49308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/>
                          </a:rPr>
                          <m:t>𝑃</m:t>
                        </m:r>
                        <m:r>
                          <a:rPr lang="en-US" sz="2800" b="0" i="1" smtClean="0">
                            <a:latin typeface="Cambria Math"/>
                          </a:rPr>
                          <m:t>∼0.5</m:t>
                        </m:r>
                      </m:oMath>
                    </m:oMathPara>
                  </a14:m>
                  <a:endParaRPr lang="en-GB" sz="1600" dirty="0"/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30610" y="6067425"/>
                  <a:ext cx="1442959" cy="493084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6765317" y="6714320"/>
                  <a:ext cx="2598019" cy="3499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0" dirty="0" smtClean="0"/>
                    <a:t>(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US" b="0" i="1" smtClean="0">
                          <a:latin typeface="Cambria Math"/>
                        </a:rPr>
                        <m:t>0.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05</m:t>
                      </m:r>
                    </m:oMath>
                  </a14:m>
                  <a:r>
                    <a:rPr lang="en-GB" dirty="0" smtClean="0"/>
                    <a:t> in </a:t>
                  </a:r>
                  <a:r>
                    <a:rPr lang="en-GB" dirty="0" err="1" smtClean="0"/>
                    <a:t>nanofibers</a:t>
                  </a:r>
                  <a:r>
                    <a:rPr lang="en-GB" dirty="0" smtClean="0"/>
                    <a:t>)</a:t>
                  </a:r>
                  <a:endParaRPr lang="en-GB" dirty="0"/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65317" y="6714320"/>
                  <a:ext cx="2598019" cy="349968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2113" t="-13793" r="-1408" b="-25862"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504815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next?</a:t>
            </a:r>
            <a:endParaRPr lang="en-GB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88620" y="943920"/>
            <a:ext cx="9069705" cy="762000"/>
          </a:xfrm>
          <a:prstGeom prst="rect">
            <a:avLst/>
          </a:prstGeom>
        </p:spPr>
        <p:txBody>
          <a:bodyPr vert="horz" lIns="100794" tIns="50397" rIns="100794" bIns="50397" rtlCol="0">
            <a:normAutofit/>
          </a:bodyPr>
          <a:lstStyle>
            <a:lvl1pPr marL="377979" indent="-377979" algn="l" defTabSz="1007943" rtl="0" eaLnBrk="1" latinLnBrk="0" hangingPunct="1">
              <a:spcBef>
                <a:spcPct val="20000"/>
              </a:spcBef>
              <a:buClr>
                <a:srgbClr val="FF0000"/>
              </a:buClr>
              <a:buSzPct val="100000"/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8954" indent="-314982" algn="l" defTabSz="1007943" rtl="0" eaLnBrk="1" latinLnBrk="0" hangingPunct="1">
              <a:spcBef>
                <a:spcPct val="20000"/>
              </a:spcBef>
              <a:buClr>
                <a:srgbClr val="FF0000"/>
              </a:buClr>
              <a:buSzPct val="100000"/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spcBef>
                <a:spcPct val="20000"/>
              </a:spcBef>
              <a:buClr>
                <a:srgbClr val="FF0000"/>
              </a:buClr>
              <a:buSzPct val="100000"/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spcBef>
                <a:spcPct val="20000"/>
              </a:spcBef>
              <a:buClr>
                <a:srgbClr val="FF0000"/>
              </a:buClr>
              <a:buSzPct val="100000"/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spcBef>
                <a:spcPct val="20000"/>
              </a:spcBef>
              <a:buClr>
                <a:srgbClr val="FF0000"/>
              </a:buClr>
              <a:buSzPct val="100000"/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00000"/>
              </a:lnSpc>
              <a:spcAft>
                <a:spcPts val="0"/>
              </a:spcAft>
            </a:pPr>
            <a:r>
              <a:rPr lang="en-US" dirty="0" smtClean="0"/>
              <a:t>Does </a:t>
            </a:r>
            <a:r>
              <a:rPr lang="en-US" dirty="0" err="1" smtClean="0"/>
              <a:t>nanophotonics</a:t>
            </a:r>
            <a:r>
              <a:rPr lang="en-US" dirty="0" smtClean="0"/>
              <a:t> just enable us to do old things better?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</a:pP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" y="1468267"/>
            <a:ext cx="1431977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281195" y="1794948"/>
                <a:ext cx="652743" cy="6075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/>
                        </a:rPr>
                        <m:t>≈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1195" y="1794948"/>
                <a:ext cx="652743" cy="60753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468" y="1571625"/>
            <a:ext cx="31623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6578" y="1970731"/>
            <a:ext cx="3071812" cy="54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337901" y="1660654"/>
                <a:ext cx="652743" cy="6075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/>
                        </a:rPr>
                        <m:t>≈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7901" y="1660654"/>
                <a:ext cx="652743" cy="607539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loud 9"/>
          <p:cNvSpPr/>
          <p:nvPr/>
        </p:nvSpPr>
        <p:spPr>
          <a:xfrm>
            <a:off x="7078019" y="1495425"/>
            <a:ext cx="2600325" cy="1066800"/>
          </a:xfrm>
          <a:prstGeom prst="cloud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Jaynes</a:t>
            </a:r>
            <a:r>
              <a:rPr lang="en-US" b="1" dirty="0" smtClean="0"/>
              <a:t>-Cummings model</a:t>
            </a:r>
            <a:endParaRPr lang="en-US" b="1" dirty="0"/>
          </a:p>
        </p:txBody>
      </p:sp>
      <p:grpSp>
        <p:nvGrpSpPr>
          <p:cNvPr id="3" name="Group 2"/>
          <p:cNvGrpSpPr/>
          <p:nvPr/>
        </p:nvGrpSpPr>
        <p:grpSpPr>
          <a:xfrm>
            <a:off x="-52397" y="2790825"/>
            <a:ext cx="9915525" cy="5132559"/>
            <a:chOff x="-52397" y="2790825"/>
            <a:chExt cx="9915525" cy="5132559"/>
          </a:xfrm>
        </p:grpSpPr>
        <p:grpSp>
          <p:nvGrpSpPr>
            <p:cNvPr id="15" name="Group 14"/>
            <p:cNvGrpSpPr/>
            <p:nvPr/>
          </p:nvGrpSpPr>
          <p:grpSpPr>
            <a:xfrm>
              <a:off x="-52397" y="4924424"/>
              <a:ext cx="9915525" cy="687302"/>
              <a:chOff x="-52397" y="4924424"/>
              <a:chExt cx="9915525" cy="687302"/>
            </a:xfrm>
          </p:grpSpPr>
          <p:sp>
            <p:nvSpPr>
              <p:cNvPr id="5" name="Down Arrow 4"/>
              <p:cNvSpPr/>
              <p:nvPr/>
            </p:nvSpPr>
            <p:spPr>
              <a:xfrm>
                <a:off x="1808194" y="4924424"/>
                <a:ext cx="6192452" cy="618653"/>
              </a:xfrm>
              <a:prstGeom prst="downArrow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-52397" y="4925926"/>
                <a:ext cx="9915525" cy="685800"/>
              </a:xfrm>
              <a:prstGeom prst="rect">
                <a:avLst/>
              </a:prstGeom>
            </p:spPr>
            <p:txBody>
              <a:bodyPr vert="horz" lIns="100794" tIns="50397" rIns="100794" bIns="50397" rtlCol="0">
                <a:normAutofit/>
              </a:bodyPr>
              <a:lstStyle>
                <a:lvl1pPr marL="377979" indent="-377979" algn="l" defTabSz="1007943" rtl="0" eaLnBrk="1" latinLnBrk="0" hangingPunct="1">
                  <a:spcBef>
                    <a:spcPct val="20000"/>
                  </a:spcBef>
                  <a:buClr>
                    <a:srgbClr val="00B0F0"/>
                  </a:buClr>
                  <a:buSzPct val="100000"/>
                  <a:buFont typeface="Arial" pitchFamily="34" charset="0"/>
                  <a:buChar char="•"/>
                  <a:defRPr sz="2600" kern="120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lvl1pPr>
                <a:lvl2pPr marL="818954" indent="-314982" algn="l" defTabSz="1007943" rtl="0" eaLnBrk="1" latinLnBrk="0" hangingPunct="1">
                  <a:spcBef>
                    <a:spcPct val="20000"/>
                  </a:spcBef>
                  <a:buClr>
                    <a:srgbClr val="00B0F0"/>
                  </a:buClr>
                  <a:buSzPct val="100000"/>
                  <a:buFont typeface="Arial" pitchFamily="34" charset="0"/>
                  <a:buChar char="•"/>
                  <a:defRPr sz="2600" kern="120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lvl2pPr>
                <a:lvl3pPr marL="1259929" indent="-251986" algn="l" defTabSz="1007943" rtl="0" eaLnBrk="1" latinLnBrk="0" hangingPunct="1">
                  <a:spcBef>
                    <a:spcPct val="20000"/>
                  </a:spcBef>
                  <a:buClr>
                    <a:srgbClr val="00B0F0"/>
                  </a:buClr>
                  <a:buSzPct val="100000"/>
                  <a:buFont typeface="Arial" pitchFamily="34" charset="0"/>
                  <a:buChar char="•"/>
                  <a:defRPr sz="2600" kern="120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lvl3pPr>
                <a:lvl4pPr marL="1763900" indent="-251986" algn="l" defTabSz="1007943" rtl="0" eaLnBrk="1" latinLnBrk="0" hangingPunct="1">
                  <a:spcBef>
                    <a:spcPct val="20000"/>
                  </a:spcBef>
                  <a:buClr>
                    <a:srgbClr val="00B0F0"/>
                  </a:buClr>
                  <a:buSzPct val="100000"/>
                  <a:buFont typeface="Arial" pitchFamily="34" charset="0"/>
                  <a:buChar char="•"/>
                  <a:defRPr sz="2600" kern="120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lvl4pPr>
                <a:lvl5pPr marL="2267872" indent="-251986" algn="l" defTabSz="1007943" rtl="0" eaLnBrk="1" latinLnBrk="0" hangingPunct="1">
                  <a:spcBef>
                    <a:spcPct val="20000"/>
                  </a:spcBef>
                  <a:buClr>
                    <a:srgbClr val="00B0F0"/>
                  </a:buClr>
                  <a:buSzPct val="100000"/>
                  <a:buFont typeface="Arial" pitchFamily="34" charset="0"/>
                  <a:buChar char="•"/>
                  <a:defRPr sz="2600" kern="120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lvl5pPr>
                <a:lvl6pPr marL="2771844" indent="-251986" algn="l" defTabSz="1007943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75815" indent="-251986" algn="l" defTabSz="1007943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779787" indent="-251986" algn="l" defTabSz="1007943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83758" indent="-251986" algn="l" defTabSz="1007943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2800" b="1" dirty="0" smtClean="0">
                    <a:solidFill>
                      <a:srgbClr val="FF0000"/>
                    </a:solidFill>
                  </a:rPr>
                  <a:t>New paradigms</a:t>
                </a:r>
              </a:p>
            </p:txBody>
          </p:sp>
        </p:grpSp>
        <p:graphicFrame>
          <p:nvGraphicFramePr>
            <p:cNvPr id="7" name="Diagram 6"/>
            <p:cNvGraphicFramePr/>
            <p:nvPr>
              <p:extLst>
                <p:ext uri="{D42A27DB-BD31-4B8C-83A1-F6EECF244321}">
                  <p14:modId xmlns:p14="http://schemas.microsoft.com/office/powerpoint/2010/main" val="289550830"/>
                </p:ext>
              </p:extLst>
            </p:nvPr>
          </p:nvGraphicFramePr>
          <p:xfrm>
            <a:off x="823228" y="5150550"/>
            <a:ext cx="8062913" cy="277283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2" r:lo="rId13" r:qs="rId14" r:cs="rId15"/>
            </a:graphicData>
          </a:graphic>
        </p:graphicFrame>
        <p:sp>
          <p:nvSpPr>
            <p:cNvPr id="11" name="Rectangle 10"/>
            <p:cNvSpPr/>
            <p:nvPr/>
          </p:nvSpPr>
          <p:spPr>
            <a:xfrm>
              <a:off x="4220505" y="2790825"/>
              <a:ext cx="1031051" cy="72205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44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OR</a:t>
              </a:r>
              <a:endParaRPr lang="en-U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15758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next?</a:t>
            </a:r>
            <a:endParaRPr lang="en-GB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383499770"/>
              </p:ext>
            </p:extLst>
          </p:nvPr>
        </p:nvGraphicFramePr>
        <p:xfrm>
          <a:off x="823228" y="5150550"/>
          <a:ext cx="8062913" cy="2772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Content Placeholder 2"/>
          <p:cNvSpPr txBox="1">
            <a:spLocks/>
          </p:cNvSpPr>
          <p:nvPr/>
        </p:nvSpPr>
        <p:spPr>
          <a:xfrm>
            <a:off x="388620" y="943920"/>
            <a:ext cx="9069705" cy="762000"/>
          </a:xfrm>
          <a:prstGeom prst="rect">
            <a:avLst/>
          </a:prstGeom>
        </p:spPr>
        <p:txBody>
          <a:bodyPr vert="horz" lIns="100794" tIns="50397" rIns="100794" bIns="50397" rtlCol="0">
            <a:normAutofit/>
          </a:bodyPr>
          <a:lstStyle>
            <a:lvl1pPr marL="377979" indent="-377979" algn="l" defTabSz="1007943" rtl="0" eaLnBrk="1" latinLnBrk="0" hangingPunct="1">
              <a:spcBef>
                <a:spcPct val="20000"/>
              </a:spcBef>
              <a:buClr>
                <a:srgbClr val="FF0000"/>
              </a:buClr>
              <a:buSzPct val="100000"/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8954" indent="-314982" algn="l" defTabSz="1007943" rtl="0" eaLnBrk="1" latinLnBrk="0" hangingPunct="1">
              <a:spcBef>
                <a:spcPct val="20000"/>
              </a:spcBef>
              <a:buClr>
                <a:srgbClr val="FF0000"/>
              </a:buClr>
              <a:buSzPct val="100000"/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spcBef>
                <a:spcPct val="20000"/>
              </a:spcBef>
              <a:buClr>
                <a:srgbClr val="FF0000"/>
              </a:buClr>
              <a:buSzPct val="100000"/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spcBef>
                <a:spcPct val="20000"/>
              </a:spcBef>
              <a:buClr>
                <a:srgbClr val="FF0000"/>
              </a:buClr>
              <a:buSzPct val="100000"/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spcBef>
                <a:spcPct val="20000"/>
              </a:spcBef>
              <a:buClr>
                <a:srgbClr val="FF0000"/>
              </a:buClr>
              <a:buSzPct val="100000"/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00000"/>
              </a:lnSpc>
              <a:spcAft>
                <a:spcPts val="0"/>
              </a:spcAft>
            </a:pPr>
            <a:r>
              <a:rPr lang="en-US" dirty="0" smtClean="0"/>
              <a:t>Does </a:t>
            </a:r>
            <a:r>
              <a:rPr lang="en-US" dirty="0" err="1" smtClean="0"/>
              <a:t>nanophotonics</a:t>
            </a:r>
            <a:r>
              <a:rPr lang="en-US" dirty="0" smtClean="0"/>
              <a:t> just enable us to do old things better?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</a:pP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" y="1468267"/>
            <a:ext cx="1431977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281195" y="1794948"/>
                <a:ext cx="652743" cy="6075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/>
                        </a:rPr>
                        <m:t>≈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1195" y="1794948"/>
                <a:ext cx="652743" cy="60753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468" y="1571625"/>
            <a:ext cx="31623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6578" y="1970731"/>
            <a:ext cx="3071812" cy="54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337901" y="1660654"/>
                <a:ext cx="652743" cy="6075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/>
                        </a:rPr>
                        <m:t>≈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7901" y="1660654"/>
                <a:ext cx="652743" cy="607539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4220505" y="2790825"/>
            <a:ext cx="1031051" cy="7220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OR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Cloud 15"/>
          <p:cNvSpPr/>
          <p:nvPr/>
        </p:nvSpPr>
        <p:spPr>
          <a:xfrm>
            <a:off x="7078019" y="1495425"/>
            <a:ext cx="2600325" cy="1066800"/>
          </a:xfrm>
          <a:prstGeom prst="cloud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Jaynes</a:t>
            </a:r>
            <a:r>
              <a:rPr lang="en-US" b="1" dirty="0" smtClean="0"/>
              <a:t>-Cummings model</a:t>
            </a:r>
            <a:endParaRPr lang="en-US" b="1" dirty="0"/>
          </a:p>
        </p:txBody>
      </p:sp>
      <p:sp>
        <p:nvSpPr>
          <p:cNvPr id="18" name="Cloud 17"/>
          <p:cNvSpPr/>
          <p:nvPr/>
        </p:nvSpPr>
        <p:spPr>
          <a:xfrm>
            <a:off x="58094" y="3171825"/>
            <a:ext cx="2008831" cy="1066800"/>
          </a:xfrm>
          <a:prstGeom prst="cloud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Surface &amp; vacuum forces</a:t>
            </a:r>
            <a:endParaRPr lang="en-US" b="1" dirty="0"/>
          </a:p>
        </p:txBody>
      </p:sp>
      <p:sp>
        <p:nvSpPr>
          <p:cNvPr id="19" name="Cloud 18"/>
          <p:cNvSpPr/>
          <p:nvPr/>
        </p:nvSpPr>
        <p:spPr>
          <a:xfrm>
            <a:off x="1488260" y="3982866"/>
            <a:ext cx="2483665" cy="838200"/>
          </a:xfrm>
          <a:prstGeom prst="cloud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Dimensionality &amp; dispersion</a:t>
            </a:r>
            <a:endParaRPr lang="en-US" b="1" dirty="0"/>
          </a:p>
        </p:txBody>
      </p:sp>
      <p:sp>
        <p:nvSpPr>
          <p:cNvPr id="20" name="Cloud 19"/>
          <p:cNvSpPr/>
          <p:nvPr/>
        </p:nvSpPr>
        <p:spPr>
          <a:xfrm>
            <a:off x="4087641" y="3400425"/>
            <a:ext cx="2600325" cy="1066800"/>
          </a:xfrm>
          <a:prstGeom prst="cloud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Large per-photon forces</a:t>
            </a:r>
            <a:endParaRPr lang="en-US" b="1" dirty="0"/>
          </a:p>
        </p:txBody>
      </p:sp>
      <p:grpSp>
        <p:nvGrpSpPr>
          <p:cNvPr id="21" name="Group 20"/>
          <p:cNvGrpSpPr/>
          <p:nvPr/>
        </p:nvGrpSpPr>
        <p:grpSpPr>
          <a:xfrm>
            <a:off x="-52397" y="4924424"/>
            <a:ext cx="9915525" cy="687302"/>
            <a:chOff x="-52397" y="4924424"/>
            <a:chExt cx="9915525" cy="687302"/>
          </a:xfrm>
        </p:grpSpPr>
        <p:sp>
          <p:nvSpPr>
            <p:cNvPr id="22" name="Down Arrow 21"/>
            <p:cNvSpPr/>
            <p:nvPr/>
          </p:nvSpPr>
          <p:spPr>
            <a:xfrm>
              <a:off x="1808194" y="4924424"/>
              <a:ext cx="6192452" cy="618653"/>
            </a:xfrm>
            <a:prstGeom prst="downArrow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Content Placeholder 2"/>
            <p:cNvSpPr txBox="1">
              <a:spLocks/>
            </p:cNvSpPr>
            <p:nvPr/>
          </p:nvSpPr>
          <p:spPr>
            <a:xfrm>
              <a:off x="-52397" y="4925926"/>
              <a:ext cx="9915525" cy="685800"/>
            </a:xfrm>
            <a:prstGeom prst="rect">
              <a:avLst/>
            </a:prstGeom>
          </p:spPr>
          <p:txBody>
            <a:bodyPr vert="horz" lIns="100794" tIns="50397" rIns="100794" bIns="50397" rtlCol="0">
              <a:normAutofit/>
            </a:bodyPr>
            <a:lstStyle>
              <a:lvl1pPr marL="377979" indent="-377979" algn="l" defTabSz="1007943" rtl="0" eaLnBrk="1" latinLnBrk="0" hangingPunct="1">
                <a:spcBef>
                  <a:spcPct val="20000"/>
                </a:spcBef>
                <a:buClr>
                  <a:srgbClr val="00B0F0"/>
                </a:buClr>
                <a:buSzPct val="100000"/>
                <a:buFont typeface="Arial" pitchFamily="34" charset="0"/>
                <a:buChar char="•"/>
                <a:defRPr sz="26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818954" indent="-314982" algn="l" defTabSz="1007943" rtl="0" eaLnBrk="1" latinLnBrk="0" hangingPunct="1">
                <a:spcBef>
                  <a:spcPct val="20000"/>
                </a:spcBef>
                <a:buClr>
                  <a:srgbClr val="00B0F0"/>
                </a:buClr>
                <a:buSzPct val="100000"/>
                <a:buFont typeface="Arial" pitchFamily="34" charset="0"/>
                <a:buChar char="•"/>
                <a:defRPr sz="26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2pPr>
              <a:lvl3pPr marL="1259929" indent="-251986" algn="l" defTabSz="1007943" rtl="0" eaLnBrk="1" latinLnBrk="0" hangingPunct="1">
                <a:spcBef>
                  <a:spcPct val="20000"/>
                </a:spcBef>
                <a:buClr>
                  <a:srgbClr val="00B0F0"/>
                </a:buClr>
                <a:buSzPct val="100000"/>
                <a:buFont typeface="Arial" pitchFamily="34" charset="0"/>
                <a:buChar char="•"/>
                <a:defRPr sz="26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3pPr>
              <a:lvl4pPr marL="1763900" indent="-251986" algn="l" defTabSz="1007943" rtl="0" eaLnBrk="1" latinLnBrk="0" hangingPunct="1">
                <a:spcBef>
                  <a:spcPct val="20000"/>
                </a:spcBef>
                <a:buClr>
                  <a:srgbClr val="00B0F0"/>
                </a:buClr>
                <a:buSzPct val="100000"/>
                <a:buFont typeface="Arial" pitchFamily="34" charset="0"/>
                <a:buChar char="•"/>
                <a:defRPr sz="26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4pPr>
              <a:lvl5pPr marL="2267872" indent="-251986" algn="l" defTabSz="1007943" rtl="0" eaLnBrk="1" latinLnBrk="0" hangingPunct="1">
                <a:spcBef>
                  <a:spcPct val="20000"/>
                </a:spcBef>
                <a:buClr>
                  <a:srgbClr val="00B0F0"/>
                </a:buClr>
                <a:buSzPct val="100000"/>
                <a:buFont typeface="Arial" pitchFamily="34" charset="0"/>
                <a:buChar char="•"/>
                <a:defRPr sz="26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2771844" indent="-251986" algn="l" defTabSz="100794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275815" indent="-251986" algn="l" defTabSz="100794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779787" indent="-251986" algn="l" defTabSz="100794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283758" indent="-251986" algn="l" defTabSz="100794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2800" b="1" dirty="0" smtClean="0">
                  <a:solidFill>
                    <a:srgbClr val="FF0000"/>
                  </a:solidFill>
                </a:rPr>
                <a:t>New paradigms</a:t>
              </a:r>
            </a:p>
          </p:txBody>
        </p:sp>
      </p:grpSp>
      <p:sp>
        <p:nvSpPr>
          <p:cNvPr id="24" name="Cloud 23"/>
          <p:cNvSpPr/>
          <p:nvPr/>
        </p:nvSpPr>
        <p:spPr>
          <a:xfrm>
            <a:off x="6526041" y="3884784"/>
            <a:ext cx="3313284" cy="1066800"/>
          </a:xfrm>
          <a:prstGeom prst="cloud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Strong atom-photon interactions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36091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" y="3171825"/>
            <a:ext cx="10067924" cy="84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Many-body physics: engineering long-range interactions between atoms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19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12299</TotalTime>
  <Words>1336</Words>
  <Application>Microsoft Office PowerPoint</Application>
  <PresentationFormat>Custom</PresentationFormat>
  <Paragraphs>400</Paragraphs>
  <Slides>36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4" baseType="lpstr">
      <vt:lpstr>Arial Unicode MS</vt:lpstr>
      <vt:lpstr>MS Gothic</vt:lpstr>
      <vt:lpstr>Arial</vt:lpstr>
      <vt:lpstr>Calibri</vt:lpstr>
      <vt:lpstr>Cambria Math</vt:lpstr>
      <vt:lpstr>Times New Roman</vt:lpstr>
      <vt:lpstr>Wingdings</vt:lpstr>
      <vt:lpstr>1_Office Theme</vt:lpstr>
      <vt:lpstr>PowerPoint Presentation</vt:lpstr>
      <vt:lpstr>ICFO – The Institute of Photonic Sciences</vt:lpstr>
      <vt:lpstr>My group</vt:lpstr>
      <vt:lpstr>Toward an atom-nanophotonics interface</vt:lpstr>
      <vt:lpstr>Photonic crystals</vt:lpstr>
      <vt:lpstr>Overview of PhC-atom experiment</vt:lpstr>
      <vt:lpstr>What’s next?</vt:lpstr>
      <vt:lpstr>What’s next?</vt:lpstr>
      <vt:lpstr>Many-body physics: engineering long-range interactions between atoms</vt:lpstr>
      <vt:lpstr>Motivation: quantum simulation</vt:lpstr>
      <vt:lpstr>Engineering long-range interactions</vt:lpstr>
      <vt:lpstr>Engineering long-range interactions</vt:lpstr>
      <vt:lpstr>Engineering long-range interactions</vt:lpstr>
      <vt:lpstr>Light-mediated interactions</vt:lpstr>
      <vt:lpstr>Light-mediated interactions</vt:lpstr>
      <vt:lpstr>Cavity QED</vt:lpstr>
      <vt:lpstr>Dynamic “atom-induced cavity”</vt:lpstr>
      <vt:lpstr>Dynamic “atom-induced cavity”</vt:lpstr>
      <vt:lpstr>Dynamic “atom-induced cavity”</vt:lpstr>
      <vt:lpstr>Long-range interactions</vt:lpstr>
      <vt:lpstr>Strong multi-physics coupling</vt:lpstr>
      <vt:lpstr>Engineering long-range interactions between photons</vt:lpstr>
      <vt:lpstr>Long-range photonic interactions</vt:lpstr>
      <vt:lpstr>Long-range photonic interactions</vt:lpstr>
      <vt:lpstr>Why is it interesting?</vt:lpstr>
      <vt:lpstr>Electromagnetically induced transparency</vt:lpstr>
      <vt:lpstr>EIT dynamics from spin model</vt:lpstr>
      <vt:lpstr>Number-dependent dark states</vt:lpstr>
      <vt:lpstr>Number-dependent dark states</vt:lpstr>
      <vt:lpstr>Number-dependent dark states</vt:lpstr>
      <vt:lpstr>Number-dependent dark states</vt:lpstr>
      <vt:lpstr>Number-dependent transmission spectra</vt:lpstr>
      <vt:lpstr>Correlated dark states</vt:lpstr>
      <vt:lpstr>Two-photon molecule</vt:lpstr>
      <vt:lpstr>Two-photon molecule</vt:lpstr>
      <vt:lpstr>Outlook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Darrick</dc:creator>
  <cp:lastModifiedBy>Darrick Chang</cp:lastModifiedBy>
  <cp:revision>769</cp:revision>
  <cp:lastPrinted>1601-01-01T00:00:00Z</cp:lastPrinted>
  <dcterms:created xsi:type="dcterms:W3CDTF">1601-01-01T00:00:00Z</dcterms:created>
  <dcterms:modified xsi:type="dcterms:W3CDTF">2015-06-09T16:25:05Z</dcterms:modified>
</cp:coreProperties>
</file>