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65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  <p:sldId id="261" r:id="rId17"/>
  </p:sldIdLst>
  <p:sldSz cx="9144000" cy="6858000" type="screen4x3"/>
  <p:notesSz cx="6858000" cy="9144000"/>
  <p:custDataLst>
    <p:tags r:id="rId20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FF0000"/>
    <a:srgbClr val="990000"/>
    <a:srgbClr val="FF0099"/>
    <a:srgbClr val="CC3399"/>
    <a:srgbClr val="660066"/>
    <a:srgbClr val="660099"/>
    <a:srgbClr val="33CCFF"/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33" autoAdjust="0"/>
    <p:restoredTop sz="94625" autoAdjust="0"/>
  </p:normalViewPr>
  <p:slideViewPr>
    <p:cSldViewPr showGuides="1">
      <p:cViewPr>
        <p:scale>
          <a:sx n="78" d="100"/>
          <a:sy n="78" d="100"/>
        </p:scale>
        <p:origin x="-835" y="29"/>
      </p:cViewPr>
      <p:guideLst>
        <p:guide orient="horz" pos="1012"/>
        <p:guide orient="horz" pos="3884"/>
        <p:guide pos="385"/>
        <p:guide pos="2789"/>
        <p:guide pos="2880"/>
        <p:guide pos="52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734BB09-483B-4C4B-A5A4-C02A22055B0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18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Klik for at redigere i master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Klik for at redigere i master</a:t>
            </a:r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condLogo0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5212800" cy="627975"/>
          </a:xfrm>
          <a:prstGeom prst="rect">
            <a:avLst/>
          </a:prstGeom>
        </p:spPr>
      </p:pic>
      <p:pic>
        <p:nvPicPr>
          <p:cNvPr id="7" name="frise0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62" y="3125763"/>
            <a:ext cx="5039531" cy="234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764C220-C355-499E-828A-32EE1342BD3D}" type="datetime3">
              <a:rPr lang="en-US" smtClean="0"/>
              <a:pPr/>
              <a:t>25 August 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B335BAC-B69B-4751-9E59-B9B39DDE794D}" type="datetime3">
              <a:rPr lang="en-US" smtClean="0"/>
              <a:pPr/>
              <a:t>25 August 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for at redigere i master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7" y="6477000"/>
            <a:ext cx="1944216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452320" y="6476999"/>
            <a:ext cx="92968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E0EA8FE-9907-4A20-A4B6-6837D290C263}" type="datetime3">
              <a:rPr lang="en-US" smtClean="0"/>
              <a:pPr/>
              <a:t>25 August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for at redigere i master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for at redigere i master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DF9D2C1-25D3-4BD8-A41B-3815B4EB93C2}" type="datetime3">
              <a:rPr lang="en-US" smtClean="0"/>
              <a:pPr/>
              <a:t>25 August 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for at redigere i master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BBDBB17-6DBA-4D9A-BB7C-F0B8B7C2BA7F}" type="datetime3">
              <a:rPr lang="en-US" smtClean="0"/>
              <a:pPr/>
              <a:t>25 August 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5B3350D-0810-4323-AC23-9523863D4871}" type="datetime3">
              <a:rPr lang="en-US" smtClean="0"/>
              <a:pPr/>
              <a:t>25 August 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7000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F34D72-0C3E-4530-8D18-27E28FCA5677}" type="datetime3">
              <a:rPr lang="en-US" smtClean="0"/>
              <a:pPr/>
              <a:t>25 August 2012</a:t>
            </a:fld>
            <a:endParaRPr lang="en-US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fld id="{2AF09DA4-B740-4DBC-9D5D-281A304EB322}" type="datetimeFigureOut">
              <a:rPr lang="en-US" smtClean="0">
                <a:solidFill>
                  <a:schemeClr val="bg1"/>
                </a:solidFill>
              </a:rPr>
              <a:pPr/>
              <a:t>8/25/2012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8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11D5A86-5BE1-4A31-A2F7-86B2C5B557AD}" type="datetime3">
              <a:rPr lang="en-US" smtClean="0"/>
              <a:pPr/>
              <a:t>25 August 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B8F45B5-C47B-477F-A675-09894EFC665C}" type="datetime3">
              <a:rPr lang="en-US" smtClean="0"/>
              <a:pPr/>
              <a:t>25 August 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2E5410C-54D8-4EB5-9D35-FCB7760316D3}" type="datetime3">
              <a:rPr lang="en-US" smtClean="0"/>
              <a:pPr/>
              <a:t>25 August 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5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i master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i master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</a:p>
        </p:txBody>
      </p:sp>
      <p:sp>
        <p:nvSpPr>
          <p:cNvPr id="113676" name="bmkOffWorkareaText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sz="900" b="1" smtClean="0"/>
              <a:t>DTU Fotonik, Technical University of Denmark</a:t>
            </a:r>
            <a:endParaRPr lang="en-US" sz="9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FDB1A2E-1C27-415C-B501-BF369C0D9182}" type="datetime3">
              <a:rPr lang="en-US" smtClean="0"/>
              <a:pPr/>
              <a:t>25 August 2012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6" name="bmkOffWorkareaText02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sz="900" b="1" smtClean="0"/>
              <a:t>DTU Fotonik, Technical University of Denmark</a:t>
            </a:r>
            <a:endParaRPr lang="en-US" sz="900" b="1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180CD0F-FD1B-4248-823D-C7B5F5CAFE15}" type="datetime3">
              <a:rPr lang="en-US" smtClean="0"/>
              <a:pPr/>
              <a:t>25 August 2012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man@fotonik.dtu.d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Quantum-state-preserving frequency conversion using Bragg scattering in optical fibers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PhD talk</a:t>
            </a:r>
          </a:p>
          <a:p>
            <a:endParaRPr lang="en-US" dirty="0"/>
          </a:p>
          <a:p>
            <a:r>
              <a:rPr lang="en-US" b="1" dirty="0" smtClean="0"/>
              <a:t>Lasse Mejling</a:t>
            </a:r>
            <a:r>
              <a:rPr lang="en-US" b="1" baseline="30000" dirty="0" smtClean="0"/>
              <a:t>1*</a:t>
            </a:r>
            <a:r>
              <a:rPr lang="en-US" dirty="0" smtClean="0"/>
              <a:t>, Colin J. McKinstrie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,</a:t>
            </a:r>
            <a:r>
              <a:rPr lang="en-US" dirty="0" smtClean="0"/>
              <a:t> Dan S. Cargill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Richard O. Moore</a:t>
            </a:r>
            <a:r>
              <a:rPr lang="en-US" baseline="30000" dirty="0" smtClean="0"/>
              <a:t>3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Michael G. Raymer</a:t>
            </a:r>
            <a:r>
              <a:rPr lang="en-US" baseline="30000" dirty="0" smtClean="0"/>
              <a:t>4</a:t>
            </a:r>
            <a:r>
              <a:rPr lang="en-US" dirty="0" smtClean="0"/>
              <a:t>, Karsten Rottwitt</a:t>
            </a:r>
            <a:r>
              <a:rPr lang="en-US" baseline="30000" dirty="0" smtClean="0"/>
              <a:t>1</a:t>
            </a:r>
            <a:br>
              <a:rPr lang="en-US" baseline="30000" dirty="0" smtClean="0"/>
            </a:b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baseline="30000" dirty="0" smtClean="0"/>
              <a:t>1 </a:t>
            </a:r>
            <a:r>
              <a:rPr lang="en-US" dirty="0" smtClean="0"/>
              <a:t>DTU </a:t>
            </a:r>
            <a:r>
              <a:rPr lang="en-US" dirty="0" err="1" smtClean="0"/>
              <a:t>Fotonik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2</a:t>
            </a:r>
            <a:r>
              <a:rPr lang="en-US" dirty="0" smtClean="0"/>
              <a:t> Bell Labs, Alcatel-Lucent</a:t>
            </a:r>
            <a:br>
              <a:rPr lang="en-US" dirty="0" smtClean="0"/>
            </a:br>
            <a:r>
              <a:rPr lang="en-US" baseline="30000" dirty="0" smtClean="0"/>
              <a:t>3</a:t>
            </a:r>
            <a:r>
              <a:rPr lang="en-US" dirty="0" smtClean="0"/>
              <a:t> New Jersey Institute of Technology</a:t>
            </a:r>
            <a:br>
              <a:rPr lang="en-US" dirty="0" smtClean="0"/>
            </a:br>
            <a:r>
              <a:rPr lang="en-US" baseline="30000" dirty="0" smtClean="0"/>
              <a:t>4</a:t>
            </a:r>
            <a:r>
              <a:rPr lang="en-US" dirty="0" smtClean="0"/>
              <a:t> University of Oregon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dirty="0" smtClean="0">
                <a:hlinkClick r:id="rId2"/>
              </a:rPr>
              <a:t>lman@fotonik.dtu.dk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0" y="1916832"/>
            <a:ext cx="5462894" cy="400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Low-</a:t>
            </a:r>
            <a:r>
              <a:rPr lang="da-DK" dirty="0" err="1"/>
              <a:t>conversion</a:t>
            </a:r>
            <a:r>
              <a:rPr lang="da-DK" dirty="0"/>
              <a:t> with nonlinear </a:t>
            </a:r>
            <a:r>
              <a:rPr lang="da-DK" dirty="0" err="1"/>
              <a:t>phase</a:t>
            </a:r>
            <a:r>
              <a:rPr lang="da-DK" dirty="0"/>
              <a:t> modulation </a:t>
            </a:r>
            <a:r>
              <a:rPr lang="da-DK" dirty="0" smtClean="0"/>
              <a:t>II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approximately separable with NPM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Pre-chirping the pumps reduce the phase shift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0EA8FE-9907-4A20-A4B6-6837D290C263}" type="datetime3">
              <a:rPr lang="da-DK" smtClean="0"/>
              <a:pPr/>
              <a:t>25.08.2012</a:t>
            </a:fld>
            <a:endParaRPr lang="da-D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54" y="1679621"/>
            <a:ext cx="2616620" cy="20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53" y="4043014"/>
            <a:ext cx="2616619" cy="20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7045527" y="151034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da-DK" dirty="0" smtClean="0"/>
              <a:t>l/</a:t>
            </a:r>
            <a:r>
              <a:rPr lang="el-GR" dirty="0" smtClean="0"/>
              <a:t>τ</a:t>
            </a:r>
            <a:r>
              <a:rPr lang="da-DK" dirty="0" smtClean="0"/>
              <a:t> =1</a:t>
            </a:r>
            <a:endParaRPr lang="da-DK" dirty="0"/>
          </a:p>
        </p:txBody>
      </p:sp>
      <p:sp>
        <p:nvSpPr>
          <p:cNvPr id="10" name="TextBox 4"/>
          <p:cNvSpPr txBox="1"/>
          <p:nvPr/>
        </p:nvSpPr>
        <p:spPr>
          <a:xfrm>
            <a:off x="7070332" y="388253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da-DK" dirty="0" smtClean="0"/>
              <a:t>l/</a:t>
            </a:r>
            <a:r>
              <a:rPr lang="el-GR" dirty="0" smtClean="0"/>
              <a:t>τ</a:t>
            </a:r>
            <a:r>
              <a:rPr lang="da-DK" dirty="0" smtClean="0"/>
              <a:t> =4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572526" y="6104329"/>
            <a:ext cx="4714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L. Mejling et al., To </a:t>
            </a:r>
            <a:r>
              <a:rPr lang="da-DK" sz="1200" dirty="0" err="1" smtClean="0"/>
              <a:t>be</a:t>
            </a:r>
            <a:r>
              <a:rPr lang="da-DK" sz="1200" dirty="0" smtClean="0"/>
              <a:t> </a:t>
            </a:r>
            <a:r>
              <a:rPr lang="da-DK" sz="1200" dirty="0" err="1" smtClean="0"/>
              <a:t>submitted</a:t>
            </a:r>
            <a:r>
              <a:rPr lang="da-DK" sz="1200" dirty="0" smtClean="0"/>
              <a:t> to </a:t>
            </a:r>
            <a:r>
              <a:rPr lang="da-DK" sz="1200" dirty="0" err="1" smtClean="0"/>
              <a:t>Optics</a:t>
            </a:r>
            <a:r>
              <a:rPr lang="da-DK" sz="1200" dirty="0" smtClean="0"/>
              <a:t> Express (2012)</a:t>
            </a:r>
            <a:endParaRPr lang="da-DK" sz="1200" dirty="0"/>
          </a:p>
        </p:txBody>
      </p:sp>
      <p:cxnSp>
        <p:nvCxnSpPr>
          <p:cNvPr id="7" name="Lige pilforbindelse 6"/>
          <p:cNvCxnSpPr/>
          <p:nvPr/>
        </p:nvCxnSpPr>
        <p:spPr bwMode="auto">
          <a:xfrm flipH="1">
            <a:off x="1187624" y="4941168"/>
            <a:ext cx="21602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kstboks 7"/>
          <p:cNvSpPr txBox="1"/>
          <p:nvPr/>
        </p:nvSpPr>
        <p:spPr>
          <a:xfrm>
            <a:off x="1403647" y="4699883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With NPM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47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Outline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Introduction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Low-</a:t>
            </a:r>
            <a:r>
              <a:rPr lang="da-DK" dirty="0" err="1" smtClean="0"/>
              <a:t>conversion</a:t>
            </a:r>
            <a:r>
              <a:rPr lang="da-DK" dirty="0" smtClean="0"/>
              <a:t> </a:t>
            </a:r>
            <a:r>
              <a:rPr lang="da-DK" dirty="0" err="1" smtClean="0"/>
              <a:t>Bragg</a:t>
            </a:r>
            <a:r>
              <a:rPr lang="da-DK" dirty="0" smtClean="0"/>
              <a:t> </a:t>
            </a:r>
            <a:r>
              <a:rPr lang="da-DK" dirty="0" err="1" smtClean="0"/>
              <a:t>scattering</a:t>
            </a:r>
            <a:r>
              <a:rPr lang="da-DK" dirty="0" smtClean="0"/>
              <a:t> </a:t>
            </a:r>
            <a:r>
              <a:rPr lang="da-DK" dirty="0" err="1" smtClean="0"/>
              <a:t>without</a:t>
            </a:r>
            <a:r>
              <a:rPr lang="da-DK" dirty="0" smtClean="0"/>
              <a:t> nonlinear </a:t>
            </a:r>
            <a:r>
              <a:rPr lang="da-DK" dirty="0" err="1" smtClean="0"/>
              <a:t>phase</a:t>
            </a:r>
            <a:r>
              <a:rPr lang="da-DK" dirty="0" smtClean="0"/>
              <a:t>-modulation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Low-</a:t>
            </a:r>
            <a:r>
              <a:rPr lang="da-DK" dirty="0" err="1" smtClean="0"/>
              <a:t>conversion</a:t>
            </a:r>
            <a:r>
              <a:rPr lang="da-DK" dirty="0" smtClean="0"/>
              <a:t> </a:t>
            </a:r>
            <a:r>
              <a:rPr lang="da-DK" dirty="0" err="1" smtClean="0"/>
              <a:t>Bragg</a:t>
            </a:r>
            <a:r>
              <a:rPr lang="da-DK" dirty="0" smtClean="0"/>
              <a:t> </a:t>
            </a:r>
            <a:r>
              <a:rPr lang="da-DK" dirty="0" err="1" smtClean="0"/>
              <a:t>scattering</a:t>
            </a:r>
            <a:r>
              <a:rPr lang="da-DK" dirty="0" smtClean="0"/>
              <a:t> with nonlinear </a:t>
            </a:r>
            <a:r>
              <a:rPr lang="da-DK" dirty="0" err="1" smtClean="0"/>
              <a:t>phase</a:t>
            </a:r>
            <a:r>
              <a:rPr lang="da-DK" dirty="0" smtClean="0"/>
              <a:t>-modulation</a:t>
            </a:r>
            <a:br>
              <a:rPr lang="da-DK" dirty="0" smtClean="0"/>
            </a:br>
            <a:endParaRPr lang="da-DK" dirty="0" smtClean="0"/>
          </a:p>
          <a:p>
            <a:r>
              <a:rPr lang="da-DK" b="1" dirty="0" smtClean="0"/>
              <a:t>High-</a:t>
            </a:r>
            <a:r>
              <a:rPr lang="da-DK" b="1" dirty="0" err="1" smtClean="0"/>
              <a:t>conversion</a:t>
            </a:r>
            <a:r>
              <a:rPr lang="da-DK" b="1" dirty="0" smtClean="0"/>
              <a:t> </a:t>
            </a:r>
            <a:r>
              <a:rPr lang="da-DK" b="1" dirty="0" err="1" smtClean="0"/>
              <a:t>Bragg</a:t>
            </a:r>
            <a:r>
              <a:rPr lang="da-DK" b="1" dirty="0" smtClean="0"/>
              <a:t> </a:t>
            </a:r>
            <a:r>
              <a:rPr lang="da-DK" b="1" dirty="0" err="1" smtClean="0"/>
              <a:t>scattering</a:t>
            </a:r>
            <a:r>
              <a:rPr lang="da-DK" b="1" dirty="0" smtClean="0"/>
              <a:t> </a:t>
            </a:r>
            <a:r>
              <a:rPr lang="da-DK" b="1" dirty="0" err="1" smtClean="0"/>
              <a:t>without</a:t>
            </a:r>
            <a:r>
              <a:rPr lang="da-DK" b="1" dirty="0" smtClean="0"/>
              <a:t> nonlinear </a:t>
            </a:r>
            <a:r>
              <a:rPr lang="da-DK" b="1" dirty="0" err="1" smtClean="0"/>
              <a:t>phase</a:t>
            </a:r>
            <a:r>
              <a:rPr lang="da-DK" b="1" dirty="0" smtClean="0"/>
              <a:t>-modulation</a:t>
            </a:r>
            <a:br>
              <a:rPr lang="da-DK" b="1" dirty="0" smtClean="0"/>
            </a:br>
            <a:endParaRPr lang="da-DK" b="1" dirty="0" smtClean="0"/>
          </a:p>
          <a:p>
            <a:r>
              <a:rPr lang="da-DK" dirty="0" err="1" smtClean="0"/>
              <a:t>Conclusion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9B24A3-254E-44D6-AA3D-0A4E1CFBBF9B}" type="datetime3">
              <a:rPr lang="da-DK" smtClean="0"/>
              <a:pPr/>
              <a:t>25.08.2012</a:t>
            </a:fld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da-DK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49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High-</a:t>
            </a:r>
            <a:r>
              <a:rPr lang="da-DK" dirty="0" err="1" smtClean="0"/>
              <a:t>conversion</a:t>
            </a:r>
            <a:r>
              <a:rPr lang="da-DK" dirty="0" smtClean="0"/>
              <a:t> </a:t>
            </a:r>
            <a:r>
              <a:rPr lang="da-DK" dirty="0" err="1" smtClean="0"/>
              <a:t>without</a:t>
            </a:r>
            <a:r>
              <a:rPr lang="da-DK" dirty="0" smtClean="0"/>
              <a:t> nonlinear </a:t>
            </a:r>
            <a:r>
              <a:rPr lang="da-DK" dirty="0" err="1" smtClean="0"/>
              <a:t>phase</a:t>
            </a:r>
            <a:r>
              <a:rPr lang="da-DK" dirty="0" smtClean="0"/>
              <a:t> modulation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 smtClean="0"/>
                  <a:t>The </a:t>
                </a:r>
                <a:r>
                  <a:rPr lang="da-DK" dirty="0" err="1" smtClean="0"/>
                  <a:t>coupled</a:t>
                </a:r>
                <a:r>
                  <a:rPr lang="da-DK" dirty="0" smtClean="0"/>
                  <a:t> mode </a:t>
                </a:r>
                <a:r>
                  <a:rPr lang="da-DK" dirty="0" err="1" smtClean="0"/>
                  <a:t>equations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are</a:t>
                </a:r>
                <a:r>
                  <a:rPr lang="da-DK" dirty="0" smtClean="0"/>
                  <a:t> solvable </a:t>
                </a:r>
                <a:r>
                  <a:rPr lang="da-DK" dirty="0" err="1" smtClean="0"/>
                  <a:t>analytically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without</a:t>
                </a:r>
                <a:r>
                  <a:rPr lang="da-DK" dirty="0" smtClean="0"/>
                  <a:t> NPM</a:t>
                </a:r>
                <a:br>
                  <a:rPr lang="da-DK" dirty="0" smtClean="0"/>
                </a:br>
                <a:endParaRPr lang="da-DK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𝑟𝑠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a-DK" b="0" i="1" smtClean="0">
                        <a:latin typeface="Cambria Math"/>
                      </a:rPr>
                      <m:t>=</m:t>
                    </m:r>
                    <m:r>
                      <a:rPr lang="da-DK" b="0" i="1" smtClean="0">
                        <a:latin typeface="Cambria Math"/>
                      </a:rPr>
                      <m:t>𝑖</m:t>
                    </m:r>
                    <m:acc>
                      <m:accPr>
                        <m:chr m:val="̅"/>
                        <m:ctrlPr>
                          <a:rPr lang="da-DK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a-DK" b="0" i="1" smtClean="0">
                            <a:latin typeface="Cambria Math"/>
                          </a:rPr>
                          <m:t>𝛾</m:t>
                        </m:r>
                      </m:e>
                    </m:acc>
                    <m:sSubSup>
                      <m:sSubSupPr>
                        <m:ctrlPr>
                          <a:rPr lang="da-DK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𝑙</m:t>
                        </m:r>
                      </m:e>
                    </m:d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2</m:t>
                        </m:r>
                        <m:acc>
                          <m:accPr>
                            <m:chr m:val="̅"/>
                            <m:ctrlPr>
                              <a:rPr lang="da-DK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a-DK" i="1">
                                <a:latin typeface="Cambria Math"/>
                              </a:rPr>
                              <m:t>𝛾</m:t>
                            </m:r>
                          </m:e>
                        </m:acc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𝜉</m:t>
                                </m:r>
                                <m:d>
                                  <m:dPr>
                                    <m:ctrlPr>
                                      <a:rPr lang="da-DK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;</m:t>
                                    </m:r>
                                    <m:sSup>
                                      <m:sSupPr>
                                        <m:ctrlPr>
                                          <a:rPr lang="da-DK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a-DK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da-DK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da-DK" b="0" i="1" smtClean="0">
                                    <a:latin typeface="Cambria Math"/>
                                  </a:rPr>
                                  <m:t>𝜂</m:t>
                                </m:r>
                                <m:d>
                                  <m:dPr>
                                    <m:ctrlPr>
                                      <a:rPr lang="da-DK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;</m:t>
                                    </m:r>
                                    <m:sSup>
                                      <m:sSupPr>
                                        <m:ctrlPr>
                                          <a:rPr lang="da-DK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a-DK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da-DK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a-DK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a-DK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a-DK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a-DK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𝑙</m:t>
                        </m:r>
                        <m:r>
                          <a:rPr lang="da-DK" b="0" i="1" smtClean="0">
                            <a:latin typeface="Cambria Math"/>
                          </a:rPr>
                          <m:t>−</m:t>
                        </m:r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a-DK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a-DK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da-DK" b="0" dirty="0" smtClean="0"/>
                  <a:t/>
                </a:r>
                <a:br>
                  <a:rPr lang="da-DK" b="0" dirty="0" smtClean="0"/>
                </a:br>
                <a:r>
                  <a:rPr lang="da-DK" b="0" dirty="0" err="1" smtClean="0"/>
                  <a:t>where</a:t>
                </a:r>
                <a:r>
                  <a:rPr lang="da-DK" b="0" dirty="0" smtClean="0"/>
                  <a:t>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</a:rPr>
                      <m:t>𝜉</m:t>
                    </m:r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a-DK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da-DK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′</m:t>
                        </m:r>
                      </m:sup>
                      <m:e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a-DK" b="0" i="1" smtClean="0">
                            <a:latin typeface="Cambria Math"/>
                          </a:rPr>
                          <m:t>𝑑𝑠</m:t>
                        </m:r>
                      </m:e>
                    </m:nary>
                  </m:oMath>
                </a14:m>
                <a:r>
                  <a:rPr lang="da-DK" dirty="0" smtClean="0"/>
                  <a:t> and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</a:rPr>
                      <m:t>𝜂</m:t>
                    </m:r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a-DK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da-DK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′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𝑙</m:t>
                        </m:r>
                      </m:sup>
                      <m:e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a-DK" b="0" i="1" smtClean="0">
                            <a:latin typeface="Cambria Math"/>
                          </a:rPr>
                          <m:t>𝑑𝑠</m:t>
                        </m:r>
                      </m:e>
                    </m:nary>
                  </m:oMath>
                </a14:m>
                <a:endParaRPr lang="da-DK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9" t="-14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0EA8FE-9907-4A20-A4B6-6837D290C263}" type="datetime3">
              <a:rPr lang="da-DK" smtClean="0"/>
              <a:pPr/>
              <a:t>25.08.2012</a:t>
            </a:fld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1" y="3112368"/>
            <a:ext cx="383037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84" y="3095694"/>
            <a:ext cx="3858164" cy="292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572526" y="6030178"/>
            <a:ext cx="4866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C. J. McKinstrie et al., </a:t>
            </a:r>
            <a:r>
              <a:rPr lang="da-DK" sz="1200" dirty="0" err="1" smtClean="0"/>
              <a:t>Physical</a:t>
            </a:r>
            <a:r>
              <a:rPr lang="da-DK" sz="1200" dirty="0" smtClean="0"/>
              <a:t> </a:t>
            </a:r>
            <a:r>
              <a:rPr lang="da-DK" sz="1200" dirty="0" err="1" smtClean="0"/>
              <a:t>Review</a:t>
            </a:r>
            <a:r>
              <a:rPr lang="da-DK" sz="1200" dirty="0" smtClean="0"/>
              <a:t> A </a:t>
            </a:r>
            <a:r>
              <a:rPr lang="da-DK" sz="1200" b="1" dirty="0" smtClean="0"/>
              <a:t>85</a:t>
            </a:r>
            <a:r>
              <a:rPr lang="da-DK" sz="1200" dirty="0" smtClean="0"/>
              <a:t>, 053829 (2012)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3936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Experiments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dirty="0"/>
              <a:t>(a) </a:t>
            </a:r>
            <a:r>
              <a:rPr lang="en-US" dirty="0" err="1"/>
              <a:t>Gnauck</a:t>
            </a:r>
            <a:r>
              <a:rPr lang="en-US" dirty="0"/>
              <a:t> demonstrated FC of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classical </a:t>
            </a:r>
            <a:r>
              <a:rPr lang="en-US" dirty="0"/>
              <a:t>signal, with 99% conversion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efficiency</a:t>
            </a:r>
            <a:r>
              <a:rPr lang="en-US" dirty="0"/>
              <a:t>. The output idler had a 3-dB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higher SNR. 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dirty="0" err="1"/>
              <a:t>McGuinness</a:t>
            </a:r>
            <a:r>
              <a:rPr lang="en-US" dirty="0"/>
              <a:t> demonstrated </a:t>
            </a:r>
            <a:r>
              <a:rPr lang="en-US" dirty="0" smtClean="0"/>
              <a:t>single-</a:t>
            </a:r>
            <a:br>
              <a:rPr lang="en-US" dirty="0" smtClean="0"/>
            </a:br>
            <a:r>
              <a:rPr lang="en-US" dirty="0" smtClean="0"/>
              <a:t>photon </a:t>
            </a:r>
            <a:r>
              <a:rPr lang="en-US" dirty="0"/>
              <a:t>FC, with 28% conversion efficiency. 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dirty="0" err="1"/>
              <a:t>Quantumness</a:t>
            </a:r>
            <a:r>
              <a:rPr lang="en-US" dirty="0"/>
              <a:t> is measured by second-order correlation coefficient G</a:t>
            </a:r>
            <a:r>
              <a:rPr lang="en-US" baseline="30000" dirty="0"/>
              <a:t>(2)</a:t>
            </a:r>
            <a:r>
              <a:rPr lang="en-US" dirty="0"/>
              <a:t>. Classical signals have G</a:t>
            </a:r>
            <a:r>
              <a:rPr lang="en-US" baseline="30000" dirty="0"/>
              <a:t>(2)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</a:t>
            </a:r>
            <a:r>
              <a:rPr lang="en-US" dirty="0"/>
              <a:t> 1, whereas perfect photon pairs have G</a:t>
            </a:r>
            <a:r>
              <a:rPr lang="en-US" baseline="30000" dirty="0"/>
              <a:t>(2)</a:t>
            </a:r>
            <a:r>
              <a:rPr lang="en-US" dirty="0"/>
              <a:t> = 0.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dirty="0"/>
              <a:t>Correlation counting showed that G</a:t>
            </a:r>
            <a:r>
              <a:rPr lang="en-US" baseline="-25000" dirty="0"/>
              <a:t>683</a:t>
            </a:r>
            <a:r>
              <a:rPr lang="en-US" dirty="0"/>
              <a:t> = 0.21, G</a:t>
            </a:r>
            <a:r>
              <a:rPr lang="en-US" baseline="-25000" dirty="0"/>
              <a:t>659</a:t>
            </a:r>
            <a:r>
              <a:rPr lang="en-US" dirty="0"/>
              <a:t> = 0.19.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0EA8FE-9907-4A20-A4B6-6837D290C263}" type="datetime3">
              <a:rPr lang="da-DK" smtClean="0"/>
              <a:pPr/>
              <a:t>25.08.2012</a:t>
            </a:fld>
            <a:endParaRPr lang="da-DK" dirty="0"/>
          </a:p>
        </p:txBody>
      </p:sp>
      <p:pic>
        <p:nvPicPr>
          <p:cNvPr id="6" name="Picture 56" descr="se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65601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1821" y="5661248"/>
            <a:ext cx="7892353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•"/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•"/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•"/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•"/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•"/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FontTx/>
              <a:buNone/>
            </a:pPr>
            <a:r>
              <a:rPr lang="en-US" sz="1200" dirty="0">
                <a:latin typeface="+mj-lt"/>
              </a:rPr>
              <a:t>[A. </a:t>
            </a:r>
            <a:r>
              <a:rPr lang="en-US" sz="1200" dirty="0" err="1">
                <a:latin typeface="+mj-lt"/>
              </a:rPr>
              <a:t>Gnauck</a:t>
            </a:r>
            <a:r>
              <a:rPr lang="en-US" sz="1200" dirty="0">
                <a:latin typeface="+mj-lt"/>
              </a:rPr>
              <a:t>, Opt. Express </a:t>
            </a:r>
            <a:r>
              <a:rPr lang="en-US" sz="1200" b="1" dirty="0">
                <a:latin typeface="+mj-lt"/>
              </a:rPr>
              <a:t>14</a:t>
            </a:r>
            <a:r>
              <a:rPr lang="en-US" sz="1200" dirty="0">
                <a:latin typeface="+mj-lt"/>
              </a:rPr>
              <a:t>, 8989 (2006); H. </a:t>
            </a:r>
            <a:r>
              <a:rPr lang="en-US" sz="1200" dirty="0" err="1">
                <a:latin typeface="+mj-lt"/>
              </a:rPr>
              <a:t>McGuinness</a:t>
            </a:r>
            <a:r>
              <a:rPr lang="en-US" sz="1200" dirty="0">
                <a:latin typeface="+mj-lt"/>
              </a:rPr>
              <a:t>, Phys. Rev. </a:t>
            </a:r>
            <a:r>
              <a:rPr lang="en-US" sz="1200" dirty="0" err="1">
                <a:latin typeface="+mj-lt"/>
              </a:rPr>
              <a:t>Lett</a:t>
            </a:r>
            <a:r>
              <a:rPr lang="en-US" sz="1200" dirty="0">
                <a:latin typeface="+mj-lt"/>
              </a:rPr>
              <a:t>. </a:t>
            </a:r>
            <a:r>
              <a:rPr lang="en-US" sz="1200" b="1" dirty="0">
                <a:latin typeface="+mj-lt"/>
              </a:rPr>
              <a:t>105</a:t>
            </a:r>
            <a:r>
              <a:rPr lang="en-US" sz="1200" dirty="0">
                <a:latin typeface="+mj-lt"/>
              </a:rPr>
              <a:t>, 093604 (2010).]</a:t>
            </a:r>
          </a:p>
        </p:txBody>
      </p:sp>
    </p:spTree>
    <p:extLst>
      <p:ext uri="{BB962C8B-B14F-4D97-AF65-F5344CB8AC3E}">
        <p14:creationId xmlns:p14="http://schemas.microsoft.com/office/powerpoint/2010/main" val="15574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</a:t>
            </a:r>
            <a:r>
              <a:rPr lang="da-DK" dirty="0" smtClean="0"/>
              <a:t> and </a:t>
            </a:r>
            <a:r>
              <a:rPr lang="da-DK" dirty="0" err="1" smtClean="0"/>
              <a:t>outlook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BS </a:t>
            </a:r>
            <a:r>
              <a:rPr lang="da-DK" sz="2400" dirty="0" err="1" smtClean="0"/>
              <a:t>allows</a:t>
            </a:r>
            <a:r>
              <a:rPr lang="da-DK" sz="2400" dirty="0" smtClean="0"/>
              <a:t> for </a:t>
            </a:r>
            <a:r>
              <a:rPr lang="da-DK" sz="2400" dirty="0" err="1" smtClean="0"/>
              <a:t>arbitrary</a:t>
            </a:r>
            <a:r>
              <a:rPr lang="da-DK" sz="2400" dirty="0" smtClean="0"/>
              <a:t> reshaping of the input and FC over a </a:t>
            </a:r>
            <a:r>
              <a:rPr lang="da-DK" sz="2400" dirty="0" err="1" smtClean="0"/>
              <a:t>wide</a:t>
            </a:r>
            <a:r>
              <a:rPr lang="da-DK" sz="2400" dirty="0" smtClean="0"/>
              <a:t> range, </a:t>
            </a:r>
            <a:r>
              <a:rPr lang="da-DK" sz="2400" dirty="0" err="1" smtClean="0"/>
              <a:t>while</a:t>
            </a:r>
            <a:r>
              <a:rPr lang="da-DK" sz="2400" dirty="0" smtClean="0"/>
              <a:t> </a:t>
            </a:r>
            <a:r>
              <a:rPr lang="da-DK" sz="2400" dirty="0" err="1" smtClean="0"/>
              <a:t>preserving</a:t>
            </a:r>
            <a:r>
              <a:rPr lang="da-DK" sz="2400" dirty="0" smtClean="0"/>
              <a:t> </a:t>
            </a:r>
            <a:r>
              <a:rPr lang="da-DK" sz="2400" dirty="0" err="1" smtClean="0"/>
              <a:t>other</a:t>
            </a:r>
            <a:r>
              <a:rPr lang="da-DK" sz="2400" dirty="0" smtClean="0"/>
              <a:t> quantum properties</a:t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da-DK" sz="2400" dirty="0" smtClean="0"/>
              <a:t>Paper </a:t>
            </a:r>
            <a:r>
              <a:rPr lang="da-DK" sz="2400" dirty="0" smtClean="0"/>
              <a:t>on </a:t>
            </a:r>
            <a:r>
              <a:rPr lang="da-DK" sz="2400" dirty="0" err="1" smtClean="0"/>
              <a:t>low-conversion</a:t>
            </a:r>
            <a:r>
              <a:rPr lang="da-DK" sz="2400" dirty="0" smtClean="0"/>
              <a:t> BS with NPM </a:t>
            </a:r>
            <a:r>
              <a:rPr lang="da-DK" sz="2400" dirty="0" err="1" smtClean="0"/>
              <a:t>soon</a:t>
            </a:r>
            <a:r>
              <a:rPr lang="da-DK" sz="2400" dirty="0" smtClean="0"/>
              <a:t>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submitted</a:t>
            </a: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da-DK" sz="2400" dirty="0" smtClean="0"/>
              <a:t>Long </a:t>
            </a:r>
            <a:r>
              <a:rPr lang="da-DK" sz="2400" dirty="0" err="1" smtClean="0"/>
              <a:t>paper</a:t>
            </a:r>
            <a:r>
              <a:rPr lang="da-DK" sz="2400" dirty="0" smtClean="0"/>
              <a:t> </a:t>
            </a:r>
            <a:r>
              <a:rPr lang="da-DK" sz="2400" dirty="0" err="1" smtClean="0"/>
              <a:t>on</a:t>
            </a:r>
            <a:r>
              <a:rPr lang="da-DK" sz="2400" dirty="0" smtClean="0"/>
              <a:t> </a:t>
            </a:r>
            <a:r>
              <a:rPr lang="da-DK" sz="2400" dirty="0" err="1" smtClean="0"/>
              <a:t>high-conversion</a:t>
            </a:r>
            <a:r>
              <a:rPr lang="da-DK" sz="2400" dirty="0" smtClean="0"/>
              <a:t> BS in the </a:t>
            </a:r>
            <a:r>
              <a:rPr lang="da-DK" sz="2400" dirty="0" err="1" smtClean="0"/>
              <a:t>process</a:t>
            </a: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da-DK" sz="2400" dirty="0" err="1" smtClean="0"/>
              <a:t>Further</a:t>
            </a:r>
            <a:r>
              <a:rPr lang="da-DK" sz="2400" dirty="0" smtClean="0"/>
              <a:t> </a:t>
            </a:r>
            <a:r>
              <a:rPr lang="da-DK" sz="2400" dirty="0" err="1" smtClean="0"/>
              <a:t>experimental</a:t>
            </a:r>
            <a:r>
              <a:rPr lang="da-DK" sz="2400" dirty="0" smtClean="0"/>
              <a:t> </a:t>
            </a:r>
            <a:r>
              <a:rPr lang="da-DK" sz="2400" dirty="0" err="1" smtClean="0"/>
              <a:t>verifications</a:t>
            </a:r>
            <a:endParaRPr lang="da-DK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0EA8FE-9907-4A20-A4B6-6837D290C263}" type="datetime3">
              <a:rPr lang="en-US" smtClean="0"/>
              <a:pPr/>
              <a:t>25 August 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sz="7200" dirty="0" smtClean="0"/>
              <a:t>THANK YOU!</a:t>
            </a:r>
            <a:endParaRPr lang="da-DK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0EA8FE-9907-4A20-A4B6-6837D290C263}" type="datetime3">
              <a:rPr lang="en-US" smtClean="0"/>
              <a:pPr/>
              <a:t>25 August 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Low-conversion Bragg scattering without nonlinear phase-modulation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Low-conversion Bragg scattering with nonlinear phase-modulation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High-conversion Bragg scattering without nonlinear phase-modulation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9B24A3-254E-44D6-AA3D-0A4E1CFBBF9B}" type="datetime3">
              <a:rPr lang="en-US" smtClean="0"/>
              <a:pPr/>
              <a:t>25 August 2012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pain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Quantum key distribution offers unconditionally secure </a:t>
            </a:r>
            <a:r>
              <a:rPr lang="en-US" dirty="0" smtClean="0"/>
              <a:t>cryptography</a:t>
            </a:r>
          </a:p>
          <a:p>
            <a:r>
              <a:rPr lang="da-DK" dirty="0" smtClean="0"/>
              <a:t>To beat quantum </a:t>
            </a:r>
            <a:r>
              <a:rPr lang="da-DK" dirty="0" err="1" smtClean="0"/>
              <a:t>we</a:t>
            </a:r>
            <a:r>
              <a:rPr lang="da-DK" dirty="0" smtClean="0"/>
              <a:t> have to go quantum!</a:t>
            </a:r>
            <a:endParaRPr lang="en-US" dirty="0" smtClean="0"/>
          </a:p>
          <a:p>
            <a:r>
              <a:rPr lang="en-US" dirty="0" smtClean="0"/>
              <a:t>Measuring destroys quantum states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Quantum </a:t>
            </a:r>
            <a:r>
              <a:rPr lang="en-US" dirty="0" smtClean="0"/>
              <a:t>memories: </a:t>
            </a:r>
            <a:r>
              <a:rPr lang="en-US" b="1" dirty="0" smtClean="0"/>
              <a:t>400 nm-700 </a:t>
            </a:r>
            <a:r>
              <a:rPr lang="en-US" b="1" dirty="0" smtClean="0"/>
              <a:t>nm</a:t>
            </a:r>
          </a:p>
          <a:p>
            <a:r>
              <a:rPr lang="en-US" dirty="0" smtClean="0"/>
              <a:t>States </a:t>
            </a:r>
            <a:r>
              <a:rPr lang="en-US" dirty="0"/>
              <a:t>from quantum memories </a:t>
            </a:r>
            <a:r>
              <a:rPr lang="en-US" b="1" dirty="0"/>
              <a:t>100 </a:t>
            </a:r>
            <a:r>
              <a:rPr lang="en-US" b="1" dirty="0" smtClean="0"/>
              <a:t>times </a:t>
            </a:r>
            <a:r>
              <a:rPr lang="en-US" b="1" dirty="0"/>
              <a:t>too </a:t>
            </a:r>
            <a:r>
              <a:rPr lang="en-US" b="1" dirty="0" smtClean="0"/>
              <a:t>wide</a:t>
            </a:r>
          </a:p>
          <a:p>
            <a:r>
              <a:rPr lang="en-US" dirty="0" smtClean="0"/>
              <a:t>Optical fibers: </a:t>
            </a:r>
            <a:r>
              <a:rPr lang="en-US" b="1" dirty="0" smtClean="0"/>
              <a:t>1310 nm or 1550 nm</a:t>
            </a:r>
          </a:p>
          <a:p>
            <a:r>
              <a:rPr lang="en-US" dirty="0" smtClean="0"/>
              <a:t>Photon detectors: </a:t>
            </a:r>
            <a:r>
              <a:rPr lang="en-US" b="1" dirty="0" smtClean="0"/>
              <a:t>600 nm-700 nm</a:t>
            </a:r>
          </a:p>
          <a:p>
            <a:r>
              <a:rPr lang="en-US" dirty="0" smtClean="0"/>
              <a:t>Need to frequency convert </a:t>
            </a:r>
            <a:r>
              <a:rPr lang="en-US" dirty="0" smtClean="0"/>
              <a:t>and reshape while </a:t>
            </a:r>
            <a:r>
              <a:rPr lang="en-US" dirty="0" smtClean="0"/>
              <a:t>preserving the other quantum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0EA8FE-9907-4A20-A4B6-6837D290C263}" type="datetime3">
              <a:rPr lang="en-US" smtClean="0"/>
              <a:pPr/>
              <a:t>25 August 2012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89262"/>
            <a:ext cx="1562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566" y="2574404"/>
            <a:ext cx="18478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80928"/>
            <a:ext cx="2237234" cy="90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Delay 9"/>
          <p:cNvSpPr/>
          <p:nvPr/>
        </p:nvSpPr>
        <p:spPr bwMode="auto">
          <a:xfrm>
            <a:off x="5796136" y="3284984"/>
            <a:ext cx="384043" cy="576064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cxnSp>
        <p:nvCxnSpPr>
          <p:cNvPr id="12" name="Curved Connector 11"/>
          <p:cNvCxnSpPr>
            <a:stCxn id="10" idx="3"/>
          </p:cNvCxnSpPr>
          <p:nvPr/>
        </p:nvCxnSpPr>
        <p:spPr bwMode="auto">
          <a:xfrm>
            <a:off x="6180179" y="3573016"/>
            <a:ext cx="480053" cy="2880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195736" y="2924944"/>
            <a:ext cx="864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195736" y="4005064"/>
            <a:ext cx="864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411760" y="2924944"/>
            <a:ext cx="0" cy="1080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290419"/>
            <a:ext cx="648072" cy="35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952502" y="4365104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Alice</a:t>
            </a:r>
            <a:endParaRPr lang="da-DK" dirty="0"/>
          </a:p>
        </p:txBody>
      </p:sp>
      <p:sp>
        <p:nvSpPr>
          <p:cNvPr id="26" name="TextBox 25"/>
          <p:cNvSpPr txBox="1"/>
          <p:nvPr/>
        </p:nvSpPr>
        <p:spPr>
          <a:xfrm>
            <a:off x="7145190" y="4365104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Bob</a:t>
            </a:r>
            <a:endParaRPr lang="da-DK" dirty="0"/>
          </a:p>
        </p:txBody>
      </p:sp>
      <p:sp>
        <p:nvSpPr>
          <p:cNvPr id="27" name="TextBox 26"/>
          <p:cNvSpPr txBox="1"/>
          <p:nvPr/>
        </p:nvSpPr>
        <p:spPr>
          <a:xfrm>
            <a:off x="1763688" y="4077072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Quantum </a:t>
            </a:r>
            <a:r>
              <a:rPr lang="da-DK" dirty="0" err="1" smtClean="0"/>
              <a:t>memory</a:t>
            </a:r>
            <a:endParaRPr lang="da-DK" dirty="0"/>
          </a:p>
        </p:txBody>
      </p:sp>
      <p:sp>
        <p:nvSpPr>
          <p:cNvPr id="28" name="TextBox 27"/>
          <p:cNvSpPr txBox="1"/>
          <p:nvPr/>
        </p:nvSpPr>
        <p:spPr>
          <a:xfrm>
            <a:off x="3707904" y="3645024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Optical</a:t>
            </a:r>
            <a:r>
              <a:rPr lang="da-DK" dirty="0" smtClean="0"/>
              <a:t> fiber</a:t>
            </a:r>
            <a:endParaRPr lang="da-DK" dirty="0"/>
          </a:p>
        </p:txBody>
      </p:sp>
      <p:sp>
        <p:nvSpPr>
          <p:cNvPr id="29" name="TextBox 28"/>
          <p:cNvSpPr txBox="1"/>
          <p:nvPr/>
        </p:nvSpPr>
        <p:spPr>
          <a:xfrm>
            <a:off x="4932040" y="4005064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Photon</a:t>
            </a:r>
            <a:r>
              <a:rPr lang="da-DK" dirty="0" smtClean="0"/>
              <a:t> </a:t>
            </a:r>
            <a:r>
              <a:rPr lang="da-DK" dirty="0" err="1" smtClean="0"/>
              <a:t>detector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solution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Four-wave mixing a nonlinear effect in optical fibers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</a:rPr>
                      <m:t>𝑛</m:t>
                    </m:r>
                    <m:r>
                      <a:rPr lang="da-D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a-DK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a-DK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Consider the special case of Bragg scattering (BS)</a:t>
                </a:r>
                <a:endParaRPr lang="en-US" dirty="0"/>
              </a:p>
              <a:p>
                <a:r>
                  <a:rPr lang="en-US" dirty="0" smtClean="0"/>
                  <a:t>Two strong pumps p and q interact with the signal s and an idler r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This process allows for quantum-state-preserving frequency conversion (FC) of signal to idler or vice versa</a:t>
                </a:r>
              </a:p>
              <a:p>
                <a:r>
                  <a:rPr lang="en-US" dirty="0" smtClean="0"/>
                  <a:t>No excess noise is added from the pumps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9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0EA8FE-9907-4A20-A4B6-6837D290C263}" type="datetime3">
              <a:rPr lang="en-US" smtClean="0"/>
              <a:pPr/>
              <a:t>25 August 2012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13652"/>
            <a:ext cx="5962451" cy="149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Outline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Introduction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r>
              <a:rPr lang="da-DK" b="1" dirty="0" smtClean="0"/>
              <a:t>Low-</a:t>
            </a:r>
            <a:r>
              <a:rPr lang="da-DK" b="1" dirty="0" err="1" smtClean="0"/>
              <a:t>conversion</a:t>
            </a:r>
            <a:r>
              <a:rPr lang="da-DK" b="1" dirty="0" smtClean="0"/>
              <a:t> </a:t>
            </a:r>
            <a:r>
              <a:rPr lang="da-DK" b="1" dirty="0" err="1" smtClean="0"/>
              <a:t>Bragg</a:t>
            </a:r>
            <a:r>
              <a:rPr lang="da-DK" b="1" dirty="0" smtClean="0"/>
              <a:t> </a:t>
            </a:r>
            <a:r>
              <a:rPr lang="da-DK" b="1" dirty="0" err="1" smtClean="0"/>
              <a:t>scattering</a:t>
            </a:r>
            <a:r>
              <a:rPr lang="da-DK" b="1" dirty="0" smtClean="0"/>
              <a:t> </a:t>
            </a:r>
            <a:r>
              <a:rPr lang="da-DK" b="1" dirty="0" err="1" smtClean="0"/>
              <a:t>without</a:t>
            </a:r>
            <a:r>
              <a:rPr lang="da-DK" b="1" dirty="0" smtClean="0"/>
              <a:t> nonlinear </a:t>
            </a:r>
            <a:r>
              <a:rPr lang="da-DK" b="1" dirty="0" err="1" smtClean="0"/>
              <a:t>phase</a:t>
            </a:r>
            <a:r>
              <a:rPr lang="da-DK" b="1" dirty="0" smtClean="0"/>
              <a:t>-modulation</a:t>
            </a:r>
            <a:br>
              <a:rPr lang="da-DK" b="1" dirty="0" smtClean="0"/>
            </a:br>
            <a:endParaRPr lang="da-DK" dirty="0" smtClean="0"/>
          </a:p>
          <a:p>
            <a:r>
              <a:rPr lang="da-DK" dirty="0" smtClean="0"/>
              <a:t>Low-</a:t>
            </a:r>
            <a:r>
              <a:rPr lang="da-DK" dirty="0" err="1" smtClean="0"/>
              <a:t>conversion</a:t>
            </a:r>
            <a:r>
              <a:rPr lang="da-DK" dirty="0" smtClean="0"/>
              <a:t> </a:t>
            </a:r>
            <a:r>
              <a:rPr lang="da-DK" dirty="0" err="1" smtClean="0"/>
              <a:t>Bragg</a:t>
            </a:r>
            <a:r>
              <a:rPr lang="da-DK" dirty="0" smtClean="0"/>
              <a:t> </a:t>
            </a:r>
            <a:r>
              <a:rPr lang="da-DK" dirty="0" err="1" smtClean="0"/>
              <a:t>scattering</a:t>
            </a:r>
            <a:r>
              <a:rPr lang="da-DK" dirty="0" smtClean="0"/>
              <a:t> with nonlinear </a:t>
            </a:r>
            <a:r>
              <a:rPr lang="da-DK" dirty="0" err="1" smtClean="0"/>
              <a:t>phase</a:t>
            </a:r>
            <a:r>
              <a:rPr lang="da-DK" dirty="0" smtClean="0"/>
              <a:t>-modulation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High-</a:t>
            </a:r>
            <a:r>
              <a:rPr lang="da-DK" dirty="0" err="1" smtClean="0"/>
              <a:t>conversion</a:t>
            </a:r>
            <a:r>
              <a:rPr lang="da-DK" dirty="0" smtClean="0"/>
              <a:t> </a:t>
            </a:r>
            <a:r>
              <a:rPr lang="da-DK" dirty="0" err="1" smtClean="0"/>
              <a:t>Bragg</a:t>
            </a:r>
            <a:r>
              <a:rPr lang="da-DK" dirty="0" smtClean="0"/>
              <a:t> </a:t>
            </a:r>
            <a:r>
              <a:rPr lang="da-DK" dirty="0" err="1" smtClean="0"/>
              <a:t>scattering</a:t>
            </a:r>
            <a:r>
              <a:rPr lang="da-DK" dirty="0" smtClean="0"/>
              <a:t> </a:t>
            </a:r>
            <a:r>
              <a:rPr lang="da-DK" dirty="0" err="1" smtClean="0"/>
              <a:t>without</a:t>
            </a:r>
            <a:r>
              <a:rPr lang="da-DK" dirty="0" smtClean="0"/>
              <a:t> nonlinear </a:t>
            </a:r>
            <a:r>
              <a:rPr lang="da-DK" dirty="0" err="1" smtClean="0"/>
              <a:t>phase</a:t>
            </a:r>
            <a:r>
              <a:rPr lang="da-DK" dirty="0" smtClean="0"/>
              <a:t>-modulation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err="1" smtClean="0"/>
              <a:t>Conclusion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9B24A3-254E-44D6-AA3D-0A4E1CFBBF9B}" type="datetime3">
              <a:rPr lang="da-DK" smtClean="0"/>
              <a:pPr/>
              <a:t>25.08.2012</a:t>
            </a:fld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da-DK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38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Low-</a:t>
            </a:r>
            <a:r>
              <a:rPr lang="da-DK" dirty="0" err="1" smtClean="0"/>
              <a:t>conversion</a:t>
            </a:r>
            <a:r>
              <a:rPr lang="da-DK" dirty="0" smtClean="0"/>
              <a:t> </a:t>
            </a:r>
            <a:r>
              <a:rPr lang="da-DK" dirty="0" err="1" smtClean="0"/>
              <a:t>no</a:t>
            </a:r>
            <a:r>
              <a:rPr lang="da-DK" dirty="0" smtClean="0"/>
              <a:t> nonlinear </a:t>
            </a:r>
            <a:r>
              <a:rPr lang="da-DK" dirty="0" err="1" smtClean="0"/>
              <a:t>phase</a:t>
            </a:r>
            <a:r>
              <a:rPr lang="da-DK" dirty="0" smtClean="0"/>
              <a:t> modulation I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 smtClean="0"/>
                  <a:t>Without the </a:t>
                </a:r>
                <a:r>
                  <a:rPr lang="da-DK" dirty="0" err="1" smtClean="0"/>
                  <a:t>effects</a:t>
                </a:r>
                <a:r>
                  <a:rPr lang="da-DK" dirty="0" smtClean="0"/>
                  <a:t> of nonlinear </a:t>
                </a:r>
                <a:r>
                  <a:rPr lang="da-DK" dirty="0" err="1" smtClean="0"/>
                  <a:t>phase</a:t>
                </a:r>
                <a:r>
                  <a:rPr lang="da-DK" dirty="0" smtClean="0"/>
                  <a:t> modulation</a:t>
                </a:r>
                <a:br>
                  <a:rPr lang="da-DK" dirty="0" smtClean="0"/>
                </a:br>
                <a:r>
                  <a:rPr lang="da-DK" dirty="0" smtClean="0"/>
                  <a:t/>
                </a:r>
                <a:br>
                  <a:rPr lang="da-DK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da-DK" b="0" i="1" smtClean="0">
                        <a:latin typeface="Cambria Math"/>
                      </a:rPr>
                      <m:t>=</m:t>
                    </m:r>
                    <m:r>
                      <a:rPr lang="da-DK" b="0" i="1" smtClean="0">
                        <a:latin typeface="Cambria Math"/>
                      </a:rPr>
                      <m:t>𝑖</m:t>
                    </m:r>
                    <m:r>
                      <a:rPr lang="da-DK" b="0" i="1" smtClean="0">
                        <a:latin typeface="Cambria Math"/>
                      </a:rPr>
                      <m:t>𝛾</m:t>
                    </m:r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𝑧</m:t>
                        </m:r>
                      </m:e>
                    </m:d>
                    <m:sSubSup>
                      <m:sSubSupPr>
                        <m:ctrlPr>
                          <a:rPr lang="da-DK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da-DK" b="0" dirty="0" smtClean="0"/>
                  <a:t/>
                </a:r>
                <a:br>
                  <a:rPr lang="da-DK" b="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da-DK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a-DK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da-DK" i="1">
                        <a:latin typeface="Cambria Math"/>
                      </a:rPr>
                      <m:t>=</m:t>
                    </m:r>
                    <m:r>
                      <a:rPr lang="da-DK" i="1">
                        <a:latin typeface="Cambria Math"/>
                      </a:rPr>
                      <m:t>𝑖</m:t>
                    </m:r>
                    <m:r>
                      <a:rPr lang="da-DK" i="1">
                        <a:latin typeface="Cambria Math"/>
                      </a:rPr>
                      <m:t>𝛾</m:t>
                    </m:r>
                    <m:sSubSup>
                      <m:sSubSupPr>
                        <m:ctrlPr>
                          <a:rPr lang="da-DK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a-DK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𝑡</m:t>
                        </m:r>
                        <m:r>
                          <a:rPr lang="da-DK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da-DK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𝑡</m:t>
                        </m:r>
                        <m:r>
                          <a:rPr lang="da-DK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da-DK" dirty="0"/>
                  <a:t/>
                </a:r>
                <a:br>
                  <a:rPr lang="da-DK" dirty="0"/>
                </a:br>
                <a:endParaRPr lang="da-DK" dirty="0" smtClean="0"/>
              </a:p>
              <a:p>
                <a:r>
                  <a:rPr lang="da-DK" dirty="0" err="1" smtClean="0"/>
                  <a:t>Solved</a:t>
                </a:r>
                <a:r>
                  <a:rPr lang="da-DK" dirty="0" smtClean="0"/>
                  <a:t> in the </a:t>
                </a:r>
                <a:r>
                  <a:rPr lang="da-DK" dirty="0" err="1" smtClean="0"/>
                  <a:t>perturbative</a:t>
                </a:r>
                <a:r>
                  <a:rPr lang="da-DK" dirty="0" smtClean="0"/>
                  <a:t> limit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/>
                          </a:rPr>
                          <m:t>𝛾</m:t>
                        </m:r>
                      </m:num>
                      <m:den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da-DK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da-DK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a-DK" b="0" i="1" smtClean="0">
                            <a:latin typeface="Cambria Math"/>
                          </a:rPr>
                          <m:t>𝛾</m:t>
                        </m:r>
                      </m:e>
                    </m:acc>
                    <m:r>
                      <a:rPr lang="da-DK" b="0" i="1" smtClean="0">
                        <a:latin typeface="Cambria Math"/>
                      </a:rPr>
                      <m:t>≪1</m:t>
                    </m:r>
                  </m:oMath>
                </a14:m>
                <a:r>
                  <a:rPr lang="da-DK" dirty="0" smtClean="0"/>
                  <a:t/>
                </a:r>
                <a:br>
                  <a:rPr lang="da-DK" dirty="0" smtClean="0"/>
                </a:br>
                <a:endParaRPr lang="da-DK" dirty="0" smtClean="0"/>
              </a:p>
              <a:p>
                <a:pPr/>
                <a:r>
                  <a:rPr lang="da-DK" dirty="0" err="1" smtClean="0"/>
                  <a:t>Use</a:t>
                </a:r>
                <a:r>
                  <a:rPr lang="da-DK" dirty="0" smtClean="0"/>
                  <a:t> Green </a:t>
                </a:r>
                <a:r>
                  <a:rPr lang="da-DK" dirty="0" err="1" smtClean="0"/>
                  <a:t>function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formalism</a:t>
                </a:r>
                <a:r>
                  <a:rPr lang="da-DK" dirty="0"/>
                  <a:t/>
                </a:r>
                <a:br>
                  <a:rPr lang="da-DK" dirty="0"/>
                </a:br>
                <a:r>
                  <a:rPr lang="da-DK" dirty="0" smtClean="0"/>
                  <a:t/>
                </a:r>
                <a:br>
                  <a:rPr lang="da-DK" dirty="0" smtClean="0"/>
                </a:br>
                <a:r>
                  <a:rPr lang="da-DK" dirty="0" smtClean="0"/>
                  <a:t/>
                </a:r>
                <a:br>
                  <a:rPr lang="da-DK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da-DK" b="0" i="1" smtClean="0">
                        <a:latin typeface="Cambria Math"/>
                      </a:rPr>
                      <m:t>(</m:t>
                    </m:r>
                    <m:r>
                      <a:rPr lang="da-DK" b="0" i="1" smtClean="0">
                        <a:latin typeface="Cambria Math"/>
                      </a:rPr>
                      <m:t>𝑡</m:t>
                    </m:r>
                    <m:r>
                      <a:rPr lang="da-DK" b="0" i="1" smtClean="0">
                        <a:latin typeface="Cambria Math"/>
                      </a:rPr>
                      <m:t>)=</m:t>
                    </m:r>
                    <m:nary>
                      <m:naryPr>
                        <m:ctrlPr>
                          <a:rPr lang="da-DK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da-DK" b="0" i="1" smtClean="0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𝑟𝑟</m:t>
                            </m:r>
                          </m:sub>
                        </m:sSub>
                        <m:d>
                          <m:d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da-DK" b="0" i="1" smtClean="0">
                                <a:latin typeface="Cambria Math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da-DK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da-DK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da-DK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da-DK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a-DK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−∞</m:t>
                            </m:r>
                          </m:sub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da-DK" b="0" i="1" smtClean="0">
                                    <a:latin typeface="Cambria Math"/>
                                  </a:rPr>
                                  <m:t>𝑟𝑠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a-DK" b="0" i="1" smtClean="0">
                                    <a:latin typeface="Cambria Math"/>
                                  </a:rPr>
                                  <m:t>;</m:t>
                                </m:r>
                                <m:sSup>
                                  <m:sSupPr>
                                    <m:ctrlPr>
                                      <a:rPr lang="da-DK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sSub>
                              <m:sSubPr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a-DK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da-DK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a-DK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da-DK" b="0" i="1" smtClean="0">
                                <a:latin typeface="Cambria Math"/>
                              </a:rPr>
                              <m:t>𝑑𝑡</m:t>
                            </m:r>
                            <m:r>
                              <a:rPr lang="da-DK" b="0" i="1" smtClean="0">
                                <a:latin typeface="Cambria Math"/>
                              </a:rPr>
                              <m:t>′</m:t>
                            </m:r>
                          </m:e>
                        </m:nary>
                      </m:e>
                    </m:nary>
                  </m:oMath>
                </a14:m>
                <a:r>
                  <a:rPr lang="da-DK" b="0" dirty="0" smtClean="0"/>
                  <a:t/>
                </a:r>
                <a:br>
                  <a:rPr lang="da-DK" b="0" dirty="0" smtClean="0"/>
                </a:br>
                <a:r>
                  <a:rPr lang="da-DK" b="0" dirty="0" smtClean="0"/>
                  <a:t/>
                </a:r>
                <a:br>
                  <a:rPr lang="da-DK" b="0" dirty="0" smtClean="0"/>
                </a:br>
                <a:r>
                  <a:rPr lang="da-DK" b="0" dirty="0" smtClean="0"/>
                  <a:t/>
                </a:r>
                <a:br>
                  <a:rPr lang="da-DK" b="0" dirty="0" smtClean="0"/>
                </a:br>
                <a:endParaRPr lang="da-DK" b="0" dirty="0" smtClean="0"/>
              </a:p>
              <a:p>
                <a:r>
                  <a:rPr lang="da-DK" dirty="0" err="1"/>
                  <a:t>W</a:t>
                </a:r>
                <a:r>
                  <a:rPr lang="da-DK" dirty="0" err="1" smtClean="0"/>
                  <a:t>e</a:t>
                </a:r>
                <a:r>
                  <a:rPr lang="da-DK" dirty="0" smtClean="0"/>
                  <a:t>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𝑟𝑠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a-DK" b="0" i="1" smtClean="0">
                        <a:latin typeface="Cambria Math"/>
                      </a:rPr>
                      <m:t>=</m:t>
                    </m:r>
                    <m:r>
                      <a:rPr lang="da-DK" b="0" i="1" smtClean="0">
                        <a:latin typeface="Cambria Math"/>
                      </a:rPr>
                      <m:t>𝑖</m:t>
                    </m:r>
                    <m:acc>
                      <m:accPr>
                        <m:chr m:val="̅"/>
                        <m:ctrlPr>
                          <a:rPr lang="da-DK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lit/>
                          </m:rPr>
                          <a:rPr lang="da-DK" b="0" i="1" smtClean="0">
                            <a:latin typeface="Cambria Math"/>
                          </a:rPr>
                          <m:t> </m:t>
                        </m:r>
                        <m:r>
                          <a:rPr lang="da-DK" b="0" i="1" smtClean="0">
                            <a:latin typeface="Cambria Math"/>
                          </a:rPr>
                          <m:t>𝛾</m:t>
                        </m:r>
                      </m:e>
                    </m:acc>
                    <m:sSubSup>
                      <m:sSubSupPr>
                        <m:ctrlPr>
                          <a:rPr lang="da-DK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  <m:r>
                          <a:rPr lang="da-DK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da-DK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a-DK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a-DK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a-DK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a-DK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𝑙</m:t>
                        </m:r>
                        <m:r>
                          <a:rPr lang="da-DK" b="0" i="1" smtClean="0">
                            <a:latin typeface="Cambria Math"/>
                          </a:rPr>
                          <m:t>−</m:t>
                        </m:r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a-DK" b="0" i="1" smtClean="0">
                        <a:latin typeface="Cambria Math"/>
                      </a:rPr>
                      <m:t>𝐻</m:t>
                    </m:r>
                    <m:r>
                      <a:rPr lang="da-DK" b="0" i="1" smtClean="0">
                        <a:latin typeface="Cambria Math"/>
                      </a:rPr>
                      <m:t>(</m:t>
                    </m:r>
                    <m:r>
                      <a:rPr lang="da-DK" b="0" i="1" smtClean="0">
                        <a:latin typeface="Cambria Math"/>
                      </a:rPr>
                      <m:t>𝑡</m:t>
                    </m:r>
                    <m:r>
                      <a:rPr lang="da-DK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da-DK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da-DK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a-DK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da-DK" b="0" i="1" smtClean="0">
                        <a:latin typeface="Cambria Math"/>
                      </a:rPr>
                      <m:t>𝑙</m:t>
                    </m:r>
                    <m:r>
                      <a:rPr lang="da-DK" b="0" i="1" smtClean="0">
                        <a:latin typeface="Cambria Math"/>
                      </a:rPr>
                      <m:t>)</m:t>
                    </m:r>
                  </m:oMath>
                </a14:m>
                <a:endParaRPr lang="da-DK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569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0EA8FE-9907-4A20-A4B6-6837D290C263}" type="datetime3">
              <a:rPr lang="da-DK" smtClean="0"/>
              <a:pPr/>
              <a:t>25.08.2012</a:t>
            </a:fld>
            <a:endParaRPr lang="da-DK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03522"/>
            <a:ext cx="3355394" cy="245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04" y="2924944"/>
            <a:ext cx="1631526" cy="89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Lige pilforbindelse 8"/>
          <p:cNvCxnSpPr/>
          <p:nvPr/>
        </p:nvCxnSpPr>
        <p:spPr bwMode="auto">
          <a:xfrm flipV="1">
            <a:off x="4959634" y="4757738"/>
            <a:ext cx="72008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kstboks 11"/>
          <p:cNvSpPr txBox="1"/>
          <p:nvPr/>
        </p:nvSpPr>
        <p:spPr>
          <a:xfrm>
            <a:off x="4311562" y="4901754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Input signal</a:t>
            </a:r>
            <a:endParaRPr lang="da-DK" sz="1400" dirty="0"/>
          </a:p>
        </p:txBody>
      </p:sp>
      <p:cxnSp>
        <p:nvCxnSpPr>
          <p:cNvPr id="14" name="Lige pilforbindelse 13"/>
          <p:cNvCxnSpPr/>
          <p:nvPr/>
        </p:nvCxnSpPr>
        <p:spPr bwMode="auto">
          <a:xfrm flipH="1" flipV="1">
            <a:off x="2851305" y="4757738"/>
            <a:ext cx="13092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kstboks 14"/>
          <p:cNvSpPr txBox="1"/>
          <p:nvPr/>
        </p:nvSpPr>
        <p:spPr>
          <a:xfrm>
            <a:off x="2411760" y="4962654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/>
              <a:t>Assumed</a:t>
            </a:r>
            <a:r>
              <a:rPr lang="da-DK" sz="1400" dirty="0"/>
              <a:t> </a:t>
            </a:r>
            <a:r>
              <a:rPr lang="da-DK" sz="1400" dirty="0" smtClean="0"/>
              <a:t>= 0</a:t>
            </a:r>
            <a:endParaRPr lang="da-DK" sz="1400" dirty="0"/>
          </a:p>
        </p:txBody>
      </p:sp>
      <p:sp>
        <p:nvSpPr>
          <p:cNvPr id="16" name="Tekstboks 15"/>
          <p:cNvSpPr txBox="1"/>
          <p:nvPr/>
        </p:nvSpPr>
        <p:spPr>
          <a:xfrm>
            <a:off x="572526" y="6030178"/>
            <a:ext cx="4445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L. Mejling et al., </a:t>
            </a:r>
            <a:r>
              <a:rPr lang="da-DK" sz="1200" dirty="0" err="1" smtClean="0"/>
              <a:t>Optics</a:t>
            </a:r>
            <a:r>
              <a:rPr lang="da-DK" sz="1200" dirty="0" smtClean="0"/>
              <a:t> Express </a:t>
            </a:r>
            <a:r>
              <a:rPr lang="da-DK" sz="1200" b="1" dirty="0" smtClean="0"/>
              <a:t>20</a:t>
            </a:r>
            <a:r>
              <a:rPr lang="da-DK" sz="1200" dirty="0" smtClean="0"/>
              <a:t>, 8367-8396 (2012)</a:t>
            </a:r>
            <a:endParaRPr lang="da-DK" sz="1200" dirty="0"/>
          </a:p>
        </p:txBody>
      </p:sp>
      <p:cxnSp>
        <p:nvCxnSpPr>
          <p:cNvPr id="21" name="Lige pilforbindelse 20"/>
          <p:cNvCxnSpPr/>
          <p:nvPr/>
        </p:nvCxnSpPr>
        <p:spPr bwMode="auto">
          <a:xfrm>
            <a:off x="1691680" y="4149080"/>
            <a:ext cx="57606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Lige pilforbindelse 25"/>
          <p:cNvCxnSpPr/>
          <p:nvPr/>
        </p:nvCxnSpPr>
        <p:spPr bwMode="auto">
          <a:xfrm flipH="1">
            <a:off x="2627784" y="4149080"/>
            <a:ext cx="223521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kstboks 26"/>
          <p:cNvSpPr txBox="1"/>
          <p:nvPr/>
        </p:nvSpPr>
        <p:spPr>
          <a:xfrm>
            <a:off x="996242" y="3863748"/>
            <a:ext cx="127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Output time</a:t>
            </a:r>
            <a:endParaRPr lang="da-DK" sz="1400" dirty="0"/>
          </a:p>
        </p:txBody>
      </p:sp>
      <p:sp>
        <p:nvSpPr>
          <p:cNvPr id="28" name="Tekstboks 27"/>
          <p:cNvSpPr txBox="1"/>
          <p:nvPr/>
        </p:nvSpPr>
        <p:spPr>
          <a:xfrm>
            <a:off x="2423362" y="3863748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Input time</a:t>
            </a:r>
            <a:endParaRPr lang="da-DK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19" y="1069020"/>
            <a:ext cx="2698381" cy="16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2" grpId="0"/>
      <p:bldP spid="15" grpId="0"/>
      <p:bldP spid="1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Low-</a:t>
            </a:r>
            <a:r>
              <a:rPr lang="da-DK" dirty="0" err="1"/>
              <a:t>conversion</a:t>
            </a:r>
            <a:r>
              <a:rPr lang="da-DK" dirty="0"/>
              <a:t> </a:t>
            </a:r>
            <a:r>
              <a:rPr lang="da-DK" dirty="0" err="1"/>
              <a:t>no</a:t>
            </a:r>
            <a:r>
              <a:rPr lang="da-DK" dirty="0"/>
              <a:t> nonlinear </a:t>
            </a:r>
            <a:r>
              <a:rPr lang="da-DK" dirty="0" err="1"/>
              <a:t>phase</a:t>
            </a:r>
            <a:r>
              <a:rPr lang="da-DK" dirty="0"/>
              <a:t> modulation </a:t>
            </a:r>
            <a:r>
              <a:rPr lang="da-DK" dirty="0" smtClean="0"/>
              <a:t>II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8354888" cy="4565650"/>
              </a:xfrm>
            </p:spPr>
            <p:txBody>
              <a:bodyPr/>
              <a:lstStyle/>
              <a:p>
                <a:r>
                  <a:rPr lang="en-US" dirty="0" smtClean="0"/>
                  <a:t>Green function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𝛾</m:t>
                        </m:r>
                      </m:e>
                    </m:acc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No temporal entanglement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Schmidt decomposition: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bSup>
                          <m:sSub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Free of temporal entanglement for sufficiently long fibers</a:t>
                </a:r>
              </a:p>
              <a:p>
                <a:r>
                  <a:rPr lang="en-US" dirty="0" smtClean="0"/>
                  <a:t>Reshaping of higher-order modes possible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8354888" cy="4565650"/>
              </a:xfrm>
              <a:blipFill rotWithShape="1">
                <a:blip r:embed="rId2"/>
                <a:stretch>
                  <a:fillRect l="-1459" t="-160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0EA8FE-9907-4A20-A4B6-6837D290C263}" type="datetime3">
              <a:rPr lang="da-DK" smtClean="0"/>
              <a:pPr/>
              <a:t>25.08.2012</a:t>
            </a:fld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3" y="2852936"/>
            <a:ext cx="2338520" cy="179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86" y="2852936"/>
            <a:ext cx="2369850" cy="18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71" y="2852936"/>
            <a:ext cx="253687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1403648" y="48691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11" name="TextBox 4"/>
          <p:cNvSpPr txBox="1"/>
          <p:nvPr/>
        </p:nvSpPr>
        <p:spPr>
          <a:xfrm>
            <a:off x="1403648" y="4699883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da-DK" dirty="0" smtClean="0"/>
              <a:t>l/</a:t>
            </a:r>
            <a:r>
              <a:rPr lang="el-GR" dirty="0" smtClean="0"/>
              <a:t>τ</a:t>
            </a:r>
            <a:r>
              <a:rPr lang="da-DK" dirty="0" smtClean="0"/>
              <a:t> =1</a:t>
            </a:r>
            <a:endParaRPr lang="da-DK" dirty="0"/>
          </a:p>
        </p:txBody>
      </p:sp>
      <p:sp>
        <p:nvSpPr>
          <p:cNvPr id="12" name="TextBox 4"/>
          <p:cNvSpPr txBox="1"/>
          <p:nvPr/>
        </p:nvSpPr>
        <p:spPr>
          <a:xfrm>
            <a:off x="4211960" y="4699883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da-DK" dirty="0" smtClean="0"/>
              <a:t>l/</a:t>
            </a:r>
            <a:r>
              <a:rPr lang="el-GR" dirty="0" smtClean="0"/>
              <a:t>τ</a:t>
            </a:r>
            <a:r>
              <a:rPr lang="da-DK" dirty="0" smtClean="0"/>
              <a:t> =3</a:t>
            </a:r>
            <a:endParaRPr lang="da-DK" dirty="0"/>
          </a:p>
        </p:txBody>
      </p:sp>
      <p:cxnSp>
        <p:nvCxnSpPr>
          <p:cNvPr id="8" name="Lige pilforbindelse 7"/>
          <p:cNvCxnSpPr/>
          <p:nvPr/>
        </p:nvCxnSpPr>
        <p:spPr bwMode="auto">
          <a:xfrm flipH="1" flipV="1">
            <a:off x="6732240" y="3068960"/>
            <a:ext cx="504056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kstboks 8"/>
          <p:cNvSpPr txBox="1"/>
          <p:nvPr/>
        </p:nvSpPr>
        <p:spPr>
          <a:xfrm>
            <a:off x="7005178" y="3284984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Long fiber</a:t>
            </a:r>
            <a:endParaRPr lang="da-DK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46" y="4645135"/>
            <a:ext cx="2334207" cy="185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kstboks 16"/>
          <p:cNvSpPr txBox="1"/>
          <p:nvPr/>
        </p:nvSpPr>
        <p:spPr>
          <a:xfrm>
            <a:off x="572526" y="6030178"/>
            <a:ext cx="4445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L. Mejling et al., </a:t>
            </a:r>
            <a:r>
              <a:rPr lang="da-DK" sz="1200" dirty="0" err="1" smtClean="0"/>
              <a:t>Optics</a:t>
            </a:r>
            <a:r>
              <a:rPr lang="da-DK" sz="1200" dirty="0" smtClean="0"/>
              <a:t> Express </a:t>
            </a:r>
            <a:r>
              <a:rPr lang="da-DK" sz="1200" b="1" dirty="0" smtClean="0"/>
              <a:t>20</a:t>
            </a:r>
            <a:r>
              <a:rPr lang="da-DK" sz="1200" dirty="0" smtClean="0"/>
              <a:t>, 8367-8396 (2012)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8512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Outline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Introduction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Low-</a:t>
            </a:r>
            <a:r>
              <a:rPr lang="da-DK" dirty="0" err="1" smtClean="0"/>
              <a:t>conversion</a:t>
            </a:r>
            <a:r>
              <a:rPr lang="da-DK" dirty="0" smtClean="0"/>
              <a:t> </a:t>
            </a:r>
            <a:r>
              <a:rPr lang="da-DK" dirty="0" err="1" smtClean="0"/>
              <a:t>Bragg</a:t>
            </a:r>
            <a:r>
              <a:rPr lang="da-DK" dirty="0" smtClean="0"/>
              <a:t> </a:t>
            </a:r>
            <a:r>
              <a:rPr lang="da-DK" dirty="0" err="1" smtClean="0"/>
              <a:t>scattering</a:t>
            </a:r>
            <a:r>
              <a:rPr lang="da-DK" dirty="0" smtClean="0"/>
              <a:t> </a:t>
            </a:r>
            <a:r>
              <a:rPr lang="da-DK" dirty="0" err="1" smtClean="0"/>
              <a:t>without</a:t>
            </a:r>
            <a:r>
              <a:rPr lang="da-DK" dirty="0" smtClean="0"/>
              <a:t> nonlinear </a:t>
            </a:r>
            <a:r>
              <a:rPr lang="da-DK" dirty="0" err="1" smtClean="0"/>
              <a:t>phase</a:t>
            </a:r>
            <a:r>
              <a:rPr lang="da-DK" dirty="0" smtClean="0"/>
              <a:t>-modulation</a:t>
            </a:r>
            <a:br>
              <a:rPr lang="da-DK" dirty="0" smtClean="0"/>
            </a:br>
            <a:endParaRPr lang="da-DK" dirty="0" smtClean="0"/>
          </a:p>
          <a:p>
            <a:r>
              <a:rPr lang="da-DK" b="1" dirty="0" smtClean="0"/>
              <a:t>Low-</a:t>
            </a:r>
            <a:r>
              <a:rPr lang="da-DK" b="1" dirty="0" err="1" smtClean="0"/>
              <a:t>conversion</a:t>
            </a:r>
            <a:r>
              <a:rPr lang="da-DK" b="1" dirty="0" smtClean="0"/>
              <a:t> </a:t>
            </a:r>
            <a:r>
              <a:rPr lang="da-DK" b="1" dirty="0" err="1" smtClean="0"/>
              <a:t>Bragg</a:t>
            </a:r>
            <a:r>
              <a:rPr lang="da-DK" b="1" dirty="0" smtClean="0"/>
              <a:t> </a:t>
            </a:r>
            <a:r>
              <a:rPr lang="da-DK" b="1" dirty="0" err="1" smtClean="0"/>
              <a:t>scattering</a:t>
            </a:r>
            <a:r>
              <a:rPr lang="da-DK" b="1" dirty="0" smtClean="0"/>
              <a:t> with nonlinear </a:t>
            </a:r>
            <a:r>
              <a:rPr lang="da-DK" b="1" dirty="0" err="1" smtClean="0"/>
              <a:t>phase</a:t>
            </a:r>
            <a:r>
              <a:rPr lang="da-DK" b="1" dirty="0" smtClean="0"/>
              <a:t>-modulation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High-</a:t>
            </a:r>
            <a:r>
              <a:rPr lang="da-DK" dirty="0" err="1" smtClean="0"/>
              <a:t>conversion</a:t>
            </a:r>
            <a:r>
              <a:rPr lang="da-DK" dirty="0" smtClean="0"/>
              <a:t> </a:t>
            </a:r>
            <a:r>
              <a:rPr lang="da-DK" dirty="0" err="1" smtClean="0"/>
              <a:t>Bragg</a:t>
            </a:r>
            <a:r>
              <a:rPr lang="da-DK" dirty="0" smtClean="0"/>
              <a:t> </a:t>
            </a:r>
            <a:r>
              <a:rPr lang="da-DK" dirty="0" err="1" smtClean="0"/>
              <a:t>scattering</a:t>
            </a:r>
            <a:r>
              <a:rPr lang="da-DK" dirty="0" smtClean="0"/>
              <a:t> </a:t>
            </a:r>
            <a:r>
              <a:rPr lang="da-DK" dirty="0" err="1" smtClean="0"/>
              <a:t>without</a:t>
            </a:r>
            <a:r>
              <a:rPr lang="da-DK" dirty="0" smtClean="0"/>
              <a:t> nonlinear </a:t>
            </a:r>
            <a:r>
              <a:rPr lang="da-DK" dirty="0" err="1" smtClean="0"/>
              <a:t>phase</a:t>
            </a:r>
            <a:r>
              <a:rPr lang="da-DK" dirty="0" smtClean="0"/>
              <a:t>-modulation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err="1" smtClean="0"/>
              <a:t>Conclusion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9B24A3-254E-44D6-AA3D-0A4E1CFBBF9B}" type="datetime3">
              <a:rPr lang="da-DK" smtClean="0"/>
              <a:pPr/>
              <a:t>25.08.2012</a:t>
            </a:fld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da-DK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676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Low-</a:t>
            </a:r>
            <a:r>
              <a:rPr lang="da-DK" dirty="0" err="1"/>
              <a:t>conversion</a:t>
            </a:r>
            <a:r>
              <a:rPr lang="da-DK" dirty="0"/>
              <a:t> </a:t>
            </a:r>
            <a:r>
              <a:rPr lang="da-DK" dirty="0" smtClean="0"/>
              <a:t>with </a:t>
            </a:r>
            <a:r>
              <a:rPr lang="da-DK" dirty="0"/>
              <a:t>nonlinear </a:t>
            </a:r>
            <a:r>
              <a:rPr lang="da-DK" dirty="0" err="1"/>
              <a:t>phase</a:t>
            </a:r>
            <a:r>
              <a:rPr lang="da-DK" dirty="0"/>
              <a:t> modulation </a:t>
            </a:r>
            <a:r>
              <a:rPr lang="da-DK" dirty="0" smtClean="0"/>
              <a:t>I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 smtClean="0"/>
                  <a:t>To </a:t>
                </a:r>
                <a:r>
                  <a:rPr lang="da-DK" dirty="0" err="1" smtClean="0"/>
                  <a:t>first-order</a:t>
                </a:r>
                <a:r>
                  <a:rPr lang="da-DK" dirty="0" smtClean="0"/>
                  <a:t> in the sidebands (signal and </a:t>
                </a:r>
                <a:r>
                  <a:rPr lang="da-DK" dirty="0" err="1" smtClean="0"/>
                  <a:t>idler</a:t>
                </a:r>
                <a:r>
                  <a:rPr lang="da-DK" dirty="0" smtClean="0"/>
                  <a:t>) the </a:t>
                </a:r>
                <a:r>
                  <a:rPr lang="da-DK" dirty="0" err="1" smtClean="0"/>
                  <a:t>coupled</a:t>
                </a:r>
                <a:r>
                  <a:rPr lang="da-DK" dirty="0" smtClean="0"/>
                  <a:t> mode </a:t>
                </a:r>
                <a:r>
                  <a:rPr lang="da-DK" dirty="0" err="1" smtClean="0"/>
                  <a:t>equations</a:t>
                </a:r>
                <a:r>
                  <a:rPr lang="da-DK" dirty="0" smtClean="0"/>
                  <a:t> with nonlinear </a:t>
                </a:r>
                <a:r>
                  <a:rPr lang="da-DK" dirty="0" err="1" smtClean="0"/>
                  <a:t>phase</a:t>
                </a:r>
                <a:r>
                  <a:rPr lang="da-DK" dirty="0" smtClean="0"/>
                  <a:t>-modulation </a:t>
                </a:r>
                <a:r>
                  <a:rPr lang="da-DK" dirty="0" err="1" smtClean="0"/>
                  <a:t>take</a:t>
                </a:r>
                <a:r>
                  <a:rPr lang="da-DK" dirty="0" smtClean="0"/>
                  <a:t> the form</a:t>
                </a:r>
                <a:br>
                  <a:rPr lang="da-DK" dirty="0" smtClean="0"/>
                </a:br>
                <a:r>
                  <a:rPr lang="da-DK" dirty="0" smtClean="0"/>
                  <a:t/>
                </a:r>
                <a:br>
                  <a:rPr lang="da-DK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𝑧</m:t>
                        </m:r>
                        <m:r>
                          <a:rPr lang="da-DK" b="0" i="1" smtClean="0">
                            <a:latin typeface="Cambria Math"/>
                          </a:rPr>
                          <m:t>,</m:t>
                        </m:r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a-DK" b="0" i="1" smtClean="0">
                        <a:latin typeface="Cambria Math"/>
                      </a:rPr>
                      <m:t>=</m:t>
                    </m:r>
                    <m:r>
                      <a:rPr lang="da-DK" b="0" i="1" smtClean="0">
                        <a:latin typeface="Cambria Math"/>
                      </a:rPr>
                      <m:t>𝑖</m:t>
                    </m:r>
                    <m:r>
                      <a:rPr lang="da-DK" b="0" i="1" smtClean="0">
                        <a:latin typeface="Cambria Math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a-DK" b="0" i="1" smtClean="0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𝑧</m:t>
                        </m:r>
                        <m:r>
                          <a:rPr lang="da-DK" b="0" i="1" smtClean="0">
                            <a:latin typeface="Cambria Math"/>
                          </a:rPr>
                          <m:t>,</m:t>
                        </m:r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a-DK" b="0" dirty="0" smtClean="0"/>
                  <a:t/>
                </a:r>
                <a:br>
                  <a:rPr lang="da-DK" b="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a-DK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𝑧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a-DK" i="1">
                        <a:latin typeface="Cambria Math"/>
                      </a:rPr>
                      <m:t>=</m:t>
                    </m:r>
                    <m:r>
                      <a:rPr lang="da-DK" i="1">
                        <a:latin typeface="Cambria Math"/>
                      </a:rPr>
                      <m:t>𝑖</m:t>
                    </m:r>
                    <m:r>
                      <a:rPr lang="da-DK" i="1">
                        <a:latin typeface="Cambria Math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a-DK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da-DK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a-DK" i="1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da-DK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a-DK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a-DK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a-DK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a-DK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a-DK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a-DK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da-DK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a-DK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a-DK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da-DK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𝑧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a-DK" dirty="0" smtClean="0"/>
                  <a:t/>
                </a:r>
                <a:br>
                  <a:rPr lang="da-DK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a-DK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𝑧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a-DK" i="1">
                        <a:latin typeface="Cambria Math"/>
                      </a:rPr>
                      <m:t>=</m:t>
                    </m:r>
                    <m:r>
                      <a:rPr lang="da-DK" b="0" i="1" smtClean="0">
                        <a:latin typeface="Cambria Math"/>
                      </a:rPr>
                      <m:t>2</m:t>
                    </m:r>
                    <m:r>
                      <a:rPr lang="da-DK" i="1">
                        <a:latin typeface="Cambria Math"/>
                      </a:rPr>
                      <m:t>𝑖</m:t>
                    </m:r>
                    <m:r>
                      <a:rPr lang="da-DK" i="1">
                        <a:latin typeface="Cambria Math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a-DK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a-DK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a-DK" i="1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da-DK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a-DK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a-DK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a-DK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a-DK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a-DK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a-DK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da-DK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a-DK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a-DK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da-DK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𝑧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a-DK" b="0" i="1" smtClean="0">
                        <a:latin typeface="Cambria Math"/>
                      </a:rPr>
                      <m:t>+2</m:t>
                    </m:r>
                    <m:r>
                      <a:rPr lang="da-DK" b="0" i="1" smtClean="0">
                        <a:latin typeface="Cambria Math"/>
                      </a:rPr>
                      <m:t>𝑖</m:t>
                    </m:r>
                    <m:r>
                      <a:rPr lang="da-DK" b="0" i="1" smtClean="0">
                        <a:latin typeface="Cambria Math"/>
                      </a:rPr>
                      <m:t>𝛾</m:t>
                    </m:r>
                    <m:sSubSup>
                      <m:sSubSupPr>
                        <m:ctrlPr>
                          <a:rPr lang="da-DK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𝑝</m:t>
                        </m:r>
                      </m:sub>
                      <m:sup/>
                    </m:sSubSup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𝑧</m:t>
                        </m:r>
                        <m:r>
                          <a:rPr lang="da-DK" b="0" i="1" smtClean="0">
                            <a:latin typeface="Cambria Math"/>
                          </a:rPr>
                          <m:t>,</m:t>
                        </m:r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</m:e>
                    </m:d>
                    <m:sSubSup>
                      <m:sSubSupPr>
                        <m:ctrlPr>
                          <a:rPr lang="da-DK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𝑧</m:t>
                        </m:r>
                        <m:r>
                          <a:rPr lang="da-DK" b="0" i="1" smtClean="0">
                            <a:latin typeface="Cambria Math"/>
                          </a:rPr>
                          <m:t>,</m:t>
                        </m:r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𝑧</m:t>
                        </m:r>
                        <m:r>
                          <a:rPr lang="da-DK" b="0" i="1" smtClean="0">
                            <a:latin typeface="Cambria Math"/>
                          </a:rPr>
                          <m:t>,</m:t>
                        </m:r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a-DK" b="0" dirty="0" smtClean="0"/>
                  <a:t/>
                </a:r>
                <a:br>
                  <a:rPr lang="da-DK" b="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a-DK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𝑧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a-DK" i="1">
                        <a:latin typeface="Cambria Math"/>
                      </a:rPr>
                      <m:t>=2</m:t>
                    </m:r>
                    <m:r>
                      <a:rPr lang="da-DK" i="1">
                        <a:latin typeface="Cambria Math"/>
                      </a:rPr>
                      <m:t>𝑖</m:t>
                    </m:r>
                    <m:r>
                      <a:rPr lang="da-DK" i="1">
                        <a:latin typeface="Cambria Math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a-DK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a-DK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a-DK" i="1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da-DK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a-DK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a-DK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a-DK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a-DK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a-DK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a-DK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da-DK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a-DK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a-DK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da-DK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𝑧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a-DK" i="1">
                        <a:latin typeface="Cambria Math"/>
                      </a:rPr>
                      <m:t>+2</m:t>
                    </m:r>
                    <m:r>
                      <a:rPr lang="da-DK" i="1">
                        <a:latin typeface="Cambria Math"/>
                      </a:rPr>
                      <m:t>𝑖</m:t>
                    </m:r>
                    <m:r>
                      <a:rPr lang="da-DK" i="1">
                        <a:latin typeface="Cambria Math"/>
                      </a:rPr>
                      <m:t>𝛾</m:t>
                    </m:r>
                    <m:sSubSup>
                      <m:sSubSupPr>
                        <m:ctrlPr>
                          <a:rPr lang="da-DK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𝑧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𝑡</m:t>
                        </m:r>
                      </m:e>
                    </m:d>
                    <m:sSubSup>
                      <m:sSubSupPr>
                        <m:ctrlPr>
                          <a:rPr lang="da-DK" i="1">
                            <a:latin typeface="Cambria Math"/>
                          </a:rPr>
                        </m:ctrlPr>
                      </m:sSubSupPr>
                      <m:e>
                        <m:r>
                          <a:rPr lang="da-DK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𝑞</m:t>
                        </m:r>
                      </m:sub>
                      <m:sup/>
                    </m:sSubSup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𝑧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𝑧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a-DK" dirty="0" smtClean="0"/>
                  <a:t/>
                </a:r>
                <a:br>
                  <a:rPr lang="da-DK" dirty="0" smtClean="0"/>
                </a:br>
                <a:endParaRPr lang="da-DK" dirty="0" smtClean="0"/>
              </a:p>
              <a:p>
                <a:r>
                  <a:rPr lang="da-DK" dirty="0" err="1" smtClean="0"/>
                  <a:t>Assume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that</a:t>
                </a:r>
                <a:r>
                  <a:rPr lang="da-DK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da-D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a-DK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da-D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a-D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a-DK" dirty="0" smtClean="0"/>
                  <a:t> </a:t>
                </a:r>
                <a:r>
                  <a:rPr lang="da-DK" dirty="0" err="1" smtClean="0"/>
                  <a:t>which</a:t>
                </a:r>
                <a:r>
                  <a:rPr lang="da-DK" dirty="0" smtClean="0"/>
                  <a:t> gives the </a:t>
                </a:r>
                <a:r>
                  <a:rPr lang="da-DK" dirty="0" err="1" smtClean="0"/>
                  <a:t>perturbative</a:t>
                </a:r>
                <a:r>
                  <a:rPr lang="da-DK" dirty="0" smtClean="0"/>
                  <a:t> solution </a:t>
                </a:r>
                <a:br>
                  <a:rPr lang="da-DK" dirty="0" smtClean="0"/>
                </a:br>
                <a:r>
                  <a:rPr lang="da-DK" dirty="0" smtClean="0"/>
                  <a:t/>
                </a:r>
                <a:br>
                  <a:rPr lang="da-DK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𝑟𝑠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𝑡</m:t>
                        </m:r>
                        <m:r>
                          <a:rPr lang="da-DK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da-DK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a-DK" i="1">
                        <a:latin typeface="Cambria Math"/>
                      </a:rPr>
                      <m:t>=</m:t>
                    </m:r>
                    <m:r>
                      <a:rPr lang="da-DK" i="1">
                        <a:latin typeface="Cambria Math"/>
                      </a:rPr>
                      <m:t>𝑖</m:t>
                    </m:r>
                    <m:acc>
                      <m:accPr>
                        <m:chr m:val="̅"/>
                        <m:ctrlPr>
                          <a:rPr lang="da-DK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lit/>
                          </m:rPr>
                          <a:rPr lang="da-DK" i="1">
                            <a:latin typeface="Cambria Math"/>
                          </a:rPr>
                          <m:t> </m:t>
                        </m:r>
                        <m:r>
                          <a:rPr lang="da-DK" i="1">
                            <a:latin typeface="Cambria Math"/>
                          </a:rPr>
                          <m:t>𝛾</m:t>
                        </m:r>
                      </m:e>
                    </m:acc>
                    <m:sSubSup>
                      <m:sSubSupPr>
                        <m:ctrlPr>
                          <a:rPr lang="da-DK" i="1">
                            <a:latin typeface="Cambria Math"/>
                          </a:rPr>
                        </m:ctrlPr>
                      </m:sSubSupPr>
                      <m:e>
                        <m:r>
                          <a:rPr lang="da-DK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da-DK" i="1">
                            <a:latin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𝑡</m:t>
                        </m:r>
                        <m:r>
                          <a:rPr lang="da-DK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da-D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/>
                              </a:rPr>
                              <m:t>𝑙</m:t>
                            </m:r>
                            <m:r>
                              <a:rPr lang="da-DK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a-D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a-DK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a-DK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da-DK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a-DK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a-DK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da-DK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a-DK" b="0" i="1" smtClean="0">
                            <a:latin typeface="Cambria Math"/>
                          </a:rPr>
                          <m:t>𝑖</m:t>
                        </m:r>
                        <m:r>
                          <a:rPr lang="da-DK" b="0" i="1" smtClean="0">
                            <a:latin typeface="Cambria Math"/>
                          </a:rPr>
                          <m:t>𝜃</m:t>
                        </m:r>
                        <m:d>
                          <m:dPr>
                            <m:ctrlPr>
                              <a:rPr lang="da-D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da-DK" b="0" i="1" smtClean="0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da-DK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da-DK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da-DK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da-DK" b="0" i="1" smtClean="0">
                                <a:latin typeface="Cambria Math"/>
                              </a:rPr>
                              <m:t>𝑙</m:t>
                            </m:r>
                          </m:e>
                        </m:d>
                      </m:sup>
                    </m:sSup>
                    <m:r>
                      <a:rPr lang="da-DK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a-DK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a-DK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𝑙</m:t>
                        </m:r>
                        <m:r>
                          <a:rPr lang="da-DK" i="1">
                            <a:latin typeface="Cambria Math"/>
                          </a:rPr>
                          <m:t>−</m:t>
                        </m:r>
                        <m:r>
                          <a:rPr lang="da-DK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a-DK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da-DK" i="1">
                            <a:latin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𝑡</m:t>
                        </m:r>
                        <m:r>
                          <a:rPr lang="da-DK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a-DK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a-DK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a-DK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a-D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da-DK" dirty="0" smtClean="0"/>
                  <a:t/>
                </a:r>
                <a:br>
                  <a:rPr lang="da-DK" dirty="0" smtClean="0"/>
                </a:br>
                <a:endParaRPr lang="da-DK" dirty="0" smtClean="0"/>
              </a:p>
              <a:p>
                <a:r>
                  <a:rPr lang="da-DK" dirty="0" smtClean="0"/>
                  <a:t>Thus the magnitude is not changed, but </a:t>
                </a:r>
                <a:r>
                  <a:rPr lang="da-DK" dirty="0" err="1" smtClean="0"/>
                  <a:t>only</a:t>
                </a:r>
                <a:r>
                  <a:rPr lang="da-DK" dirty="0" smtClean="0"/>
                  <a:t> the </a:t>
                </a:r>
                <a:r>
                  <a:rPr lang="da-DK" dirty="0" err="1" smtClean="0"/>
                  <a:t>phase</a:t>
                </a:r>
                <a:r>
                  <a:rPr lang="da-DK" dirty="0" smtClean="0"/>
                  <a:t/>
                </a:r>
                <a:br>
                  <a:rPr lang="da-DK" dirty="0" smtClean="0"/>
                </a:br>
                <a:r>
                  <a:rPr lang="da-DK" dirty="0"/>
                  <a:t/>
                </a:r>
                <a:br>
                  <a:rPr lang="da-DK" dirty="0"/>
                </a:br>
                <a:r>
                  <a:rPr lang="da-DK" dirty="0"/>
                  <a:t/>
                </a:r>
                <a:br>
                  <a:rPr lang="da-DK" dirty="0"/>
                </a:br>
                <a:endParaRPr lang="da-DK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9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0EA8FE-9907-4A20-A4B6-6837D290C263}" type="datetime3">
              <a:rPr lang="da-DK" smtClean="0"/>
              <a:pPr/>
              <a:t>25.08.2012</a:t>
            </a:fld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572526" y="6030178"/>
            <a:ext cx="4714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L. Mejling et al., To </a:t>
            </a:r>
            <a:r>
              <a:rPr lang="da-DK" sz="1200" dirty="0" err="1" smtClean="0"/>
              <a:t>be</a:t>
            </a:r>
            <a:r>
              <a:rPr lang="da-DK" sz="1200" dirty="0" smtClean="0"/>
              <a:t> </a:t>
            </a:r>
            <a:r>
              <a:rPr lang="da-DK" sz="1200" dirty="0" err="1" smtClean="0"/>
              <a:t>submitted</a:t>
            </a:r>
            <a:r>
              <a:rPr lang="da-DK" sz="1200" dirty="0" smtClean="0"/>
              <a:t> to </a:t>
            </a:r>
            <a:r>
              <a:rPr lang="da-DK" sz="1200" dirty="0" err="1" smtClean="0"/>
              <a:t>Optics</a:t>
            </a:r>
            <a:r>
              <a:rPr lang="da-DK" sz="1200" dirty="0" smtClean="0"/>
              <a:t> Express (2012)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0971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rpora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1394</TotalTime>
  <Words>545</Words>
  <Application>Microsoft Office PowerPoint</Application>
  <PresentationFormat>Skærmshow (4:3)</PresentationFormat>
  <Paragraphs>138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15</vt:i4>
      </vt:variant>
    </vt:vector>
  </HeadingPairs>
  <TitlesOfParts>
    <vt:vector size="17" baseType="lpstr">
      <vt:lpstr>Blank</vt:lpstr>
      <vt:lpstr>Corporate</vt:lpstr>
      <vt:lpstr>Quantum-state-preserving frequency conversion using Bragg scattering in optical fibers</vt:lpstr>
      <vt:lpstr>Outline</vt:lpstr>
      <vt:lpstr>The pain</vt:lpstr>
      <vt:lpstr>The solution</vt:lpstr>
      <vt:lpstr>Outline</vt:lpstr>
      <vt:lpstr>Low-conversion no nonlinear phase modulation I</vt:lpstr>
      <vt:lpstr>Low-conversion no nonlinear phase modulation II</vt:lpstr>
      <vt:lpstr>Outline</vt:lpstr>
      <vt:lpstr>Low-conversion with nonlinear phase modulation I</vt:lpstr>
      <vt:lpstr>Low-conversion with nonlinear phase modulation II</vt:lpstr>
      <vt:lpstr>Outline</vt:lpstr>
      <vt:lpstr>High-conversion without nonlinear phase modulation</vt:lpstr>
      <vt:lpstr>Experiments</vt:lpstr>
      <vt:lpstr>Conclusion and outlook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Quantum-state-preserving frequency conversion using Bragg scattering in optical fibers</dc:title>
  <dc:creator>Lasse</dc:creator>
  <cp:lastModifiedBy>Lasse</cp:lastModifiedBy>
  <cp:revision>47</cp:revision>
  <dcterms:created xsi:type="dcterms:W3CDTF">2012-08-22T07:52:31Z</dcterms:created>
  <dcterms:modified xsi:type="dcterms:W3CDTF">2012-08-26T12:45:03Z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CurrentSublogo">
    <vt:lpwstr/>
  </property>
  <property fmtid="{D5CDD505-2E9C-101B-9397-08002B2CF9AE}" pid="4" name="CurrentOffice">
    <vt:lpwstr>DTU Fotonik</vt:lpwstr>
  </property>
  <property fmtid="{D5CDD505-2E9C-101B-9397-08002B2CF9AE}" pid="5" name="CurrentUser">
    <vt:lpwstr>Standard Profile</vt:lpwstr>
  </property>
  <property fmtid="{D5CDD505-2E9C-101B-9397-08002B2CF9AE}" pid="6" name="CurrentLogoPath">
    <vt:lpwstr/>
  </property>
  <property fmtid="{D5CDD505-2E9C-101B-9397-08002B2CF9AE}" pid="7" name="CurrentDepartmentName">
    <vt:lpwstr/>
  </property>
  <property fmtid="{D5CDD505-2E9C-101B-9397-08002B2CF9AE}" pid="8" name="CurrentDate">
    <vt:lpwstr/>
  </property>
  <property fmtid="{D5CDD505-2E9C-101B-9397-08002B2CF9AE}" pid="9" name="CurrentPresentationTitle">
    <vt:lpwstr/>
  </property>
  <property fmtid="{D5CDD505-2E9C-101B-9397-08002B2CF9AE}" pid="10" name="CurrentAuthor">
    <vt:lpwstr/>
  </property>
  <property fmtid="{D5CDD505-2E9C-101B-9397-08002B2CF9AE}" pid="11" name="CurrentDepartment">
    <vt:lpwstr>DTU Fotonik</vt:lpwstr>
  </property>
  <property fmtid="{D5CDD505-2E9C-101B-9397-08002B2CF9AE}" pid="12" name="CurrentBusinessLine">
    <vt:lpwstr/>
  </property>
  <property fmtid="{D5CDD505-2E9C-101B-9397-08002B2CF9AE}" pid="13" name="CurrentCountry">
    <vt:lpwstr/>
  </property>
  <property fmtid="{D5CDD505-2E9C-101B-9397-08002B2CF9AE}" pid="14" name="CurrentLanguage">
    <vt:lpwstr>English</vt:lpwstr>
  </property>
</Properties>
</file>