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98" r:id="rId2"/>
    <p:sldId id="302" r:id="rId3"/>
    <p:sldId id="307" r:id="rId4"/>
    <p:sldId id="308" r:id="rId5"/>
    <p:sldId id="310" r:id="rId6"/>
    <p:sldId id="299" r:id="rId7"/>
    <p:sldId id="300" r:id="rId8"/>
    <p:sldId id="301" r:id="rId9"/>
    <p:sldId id="309" r:id="rId10"/>
    <p:sldId id="303" r:id="rId11"/>
    <p:sldId id="304" r:id="rId12"/>
    <p:sldId id="311" r:id="rId13"/>
  </p:sldIdLst>
  <p:sldSz cx="9144000" cy="6858000" type="screen4x3"/>
  <p:notesSz cx="6797675" cy="9872663"/>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F339"/>
    <a:srgbClr val="FBE331"/>
    <a:srgbClr val="FDFAC5"/>
    <a:srgbClr val="625E5F"/>
    <a:srgbClr val="B20018"/>
    <a:srgbClr val="00CC98"/>
    <a:srgbClr val="BC4256"/>
    <a:srgbClr val="9C626A"/>
    <a:srgbClr val="BE405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7" autoAdjust="0"/>
    <p:restoredTop sz="85616" autoAdjust="0"/>
  </p:normalViewPr>
  <p:slideViewPr>
    <p:cSldViewPr snapToGrid="0">
      <p:cViewPr>
        <p:scale>
          <a:sx n="75" d="100"/>
          <a:sy n="75" d="100"/>
        </p:scale>
        <p:origin x="-2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45659"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47107" name="Rectangle 3"/>
          <p:cNvSpPr>
            <a:spLocks noGrp="1" noChangeArrowheads="1"/>
          </p:cNvSpPr>
          <p:nvPr>
            <p:ph type="dt" idx="1"/>
          </p:nvPr>
        </p:nvSpPr>
        <p:spPr bwMode="auto">
          <a:xfrm>
            <a:off x="3850443" y="0"/>
            <a:ext cx="2945659"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4100"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79768" y="4689515"/>
            <a:ext cx="5438140" cy="444269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7110" name="Rectangle 6"/>
          <p:cNvSpPr>
            <a:spLocks noGrp="1" noChangeArrowheads="1"/>
          </p:cNvSpPr>
          <p:nvPr>
            <p:ph type="ftr" sz="quarter" idx="4"/>
          </p:nvPr>
        </p:nvSpPr>
        <p:spPr bwMode="auto">
          <a:xfrm>
            <a:off x="0" y="9377317"/>
            <a:ext cx="2945659"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47111" name="Rectangle 7"/>
          <p:cNvSpPr>
            <a:spLocks noGrp="1" noChangeArrowheads="1"/>
          </p:cNvSpPr>
          <p:nvPr>
            <p:ph type="sldNum" sz="quarter" idx="5"/>
          </p:nvPr>
        </p:nvSpPr>
        <p:spPr bwMode="auto">
          <a:xfrm>
            <a:off x="3850443" y="9377317"/>
            <a:ext cx="2945659"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91D67FFC-A517-42FC-B1CA-1802F2D6432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is four wave mixing? The simplest case of</a:t>
            </a:r>
            <a:r>
              <a:rPr lang="en-US" baseline="0" dirty="0" smtClean="0"/>
              <a:t> FWM </a:t>
            </a:r>
            <a:r>
              <a:rPr lang="en-US" dirty="0" smtClean="0"/>
              <a:t>is simple</a:t>
            </a:r>
            <a:r>
              <a:rPr lang="en-US" baseline="0" dirty="0" smtClean="0"/>
              <a:t> generation of third wave when we input two different waves into nonlinear medium. Depending on wavelength difference between two entering waves third wave will be generated on the other side of the pump wave, symmetrically with respect of the signal wave. How this happened? Basically energy from strong pump is transferred to the signal that would be amplified and a new idler wave that will be generated simultaneously. In this case two pump photons  are destroyed and their energy appears in two new photons.</a:t>
            </a:r>
          </a:p>
          <a:p>
            <a:endParaRPr lang="en-US" baseline="0" dirty="0" smtClean="0"/>
          </a:p>
          <a:p>
            <a:r>
              <a:rPr lang="en-US" baseline="0" dirty="0" smtClean="0"/>
              <a:t>What is the physics below? Refractive index of the medium is dependent on the light intensity. This means that optical wave passing through the medium is changing conditions of own propagation.  Since the refractive index is related to propagation constant, </a:t>
            </a:r>
            <a:r>
              <a:rPr lang="en-US" baseline="0" dirty="0" err="1" smtClean="0"/>
              <a:t>prop.const</a:t>
            </a:r>
            <a:r>
              <a:rPr lang="en-US" baseline="0" dirty="0" smtClean="0"/>
              <a:t>. is also intensity dependent. This can introduce nonlinear phase shift dependent on input power during light propagation.</a:t>
            </a:r>
            <a:endParaRPr lang="en-US"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sz="1600" baseline="0" dirty="0" smtClean="0"/>
          </a:p>
          <a:p>
            <a:endParaRPr lang="en-US" sz="1600" baseline="0" dirty="0" smtClean="0"/>
          </a:p>
          <a:p>
            <a:endParaRPr lang="en-US" sz="1600" baseline="0" dirty="0" smtClean="0"/>
          </a:p>
          <a:p>
            <a:endParaRPr lang="en-US" sz="1600" baseline="0" dirty="0" smtClean="0"/>
          </a:p>
          <a:p>
            <a:endParaRPr lang="en-US" sz="1600"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Parametric interactions are strongest when the process is phasematched.</a:t>
            </a:r>
            <a:endParaRPr lang="en-US"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6</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about linear</a:t>
            </a:r>
            <a:r>
              <a:rPr lang="en-US" baseline="0" dirty="0" smtClean="0"/>
              <a:t> fit. It is not perfectly linear because </a:t>
            </a:r>
            <a:r>
              <a:rPr lang="en-US" baseline="0" dirty="0" err="1" smtClean="0"/>
              <a:t>fwm</a:t>
            </a:r>
            <a:r>
              <a:rPr lang="en-US" baseline="0" dirty="0" smtClean="0"/>
              <a:t> efficiency was not that big?</a:t>
            </a:r>
            <a:endParaRPr lang="en-US"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 to know what is CE bandwidth if we want to demonstrate FWM in nanowires. In order to predict conversion efficiency different models are used by groups working in the field.</a:t>
            </a:r>
          </a:p>
          <a:p>
            <a:r>
              <a:rPr lang="en-US" dirty="0" smtClean="0"/>
              <a:t>Besides </a:t>
            </a:r>
            <a:r>
              <a:rPr lang="en-US" dirty="0" smtClean="0"/>
              <a:t>those analytical models there is also numerical model,</a:t>
            </a:r>
            <a:r>
              <a:rPr lang="en-US" baseline="0" dirty="0" smtClean="0"/>
              <a:t> which is exact, but than we are loosing sense of physics. It is also important to mention that model developed by Shibata is in very good agreement with numerical calculations. </a:t>
            </a:r>
            <a:endParaRPr lang="en-US"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1D67FFC-A517-42FC-B1CA-1802F2D6432F}" type="slidenum">
              <a:rPr lang="en-GB" smtClean="0"/>
              <a:pPr>
                <a:defRPr/>
              </a:pPr>
              <a:t>12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 Box 12"/>
          <p:cNvSpPr txBox="1">
            <a:spLocks noChangeArrowheads="1"/>
          </p:cNvSpPr>
          <p:nvPr userDrawn="1"/>
        </p:nvSpPr>
        <p:spPr bwMode="auto">
          <a:xfrm>
            <a:off x="952501" y="4523854"/>
            <a:ext cx="7113588" cy="571352"/>
          </a:xfrm>
          <a:prstGeom prst="rect">
            <a:avLst/>
          </a:prstGeom>
          <a:noFill/>
          <a:ln w="9525">
            <a:noFill/>
            <a:miter lim="800000"/>
            <a:headEnd/>
            <a:tailEnd/>
          </a:ln>
          <a:effectLst/>
        </p:spPr>
        <p:txBody>
          <a:bodyPr wrap="square" lIns="78147" tIns="39073" rIns="78147" bIns="39073">
            <a:spAutoFit/>
          </a:bodyPr>
          <a:lstStyle/>
          <a:p>
            <a:pPr defTabSz="865188">
              <a:defRPr/>
            </a:pPr>
            <a:r>
              <a:rPr lang="en-GB" sz="1500" b="1" dirty="0" smtClean="0">
                <a:solidFill>
                  <a:srgbClr val="4D4D4D"/>
                </a:solidFill>
                <a:latin typeface="Verdana" pitchFamily="34" charset="0"/>
              </a:rPr>
              <a:t>Dragana Vukovic</a:t>
            </a:r>
            <a:endParaRPr lang="en-GB" sz="1500" b="1" baseline="30000" dirty="0">
              <a:solidFill>
                <a:srgbClr val="4D4D4D"/>
              </a:solidFill>
              <a:latin typeface="Verdana" pitchFamily="34" charset="0"/>
            </a:endParaRPr>
          </a:p>
          <a:p>
            <a:pPr defTabSz="865188">
              <a:defRPr/>
            </a:pPr>
            <a:endParaRPr lang="en-GB" sz="1700" dirty="0">
              <a:latin typeface="Verdana" pitchFamily="34" charset="0"/>
            </a:endParaRPr>
          </a:p>
        </p:txBody>
      </p:sp>
      <p:sp>
        <p:nvSpPr>
          <p:cNvPr id="4" name="Text Box 13"/>
          <p:cNvSpPr txBox="1">
            <a:spLocks noChangeArrowheads="1"/>
          </p:cNvSpPr>
          <p:nvPr userDrawn="1"/>
        </p:nvSpPr>
        <p:spPr bwMode="auto">
          <a:xfrm>
            <a:off x="952500" y="4846159"/>
            <a:ext cx="3046413" cy="1371600"/>
          </a:xfrm>
          <a:prstGeom prst="rect">
            <a:avLst/>
          </a:prstGeom>
          <a:noFill/>
          <a:ln w="9525">
            <a:noFill/>
            <a:miter lim="800000"/>
            <a:headEnd/>
            <a:tailEnd/>
          </a:ln>
          <a:effectLst/>
        </p:spPr>
        <p:txBody>
          <a:bodyPr wrap="none" lIns="78147" tIns="39073" rIns="78147" bIns="39073">
            <a:spAutoFit/>
          </a:bodyPr>
          <a:lstStyle/>
          <a:p>
            <a:pPr marL="342900" indent="-342900" defTabSz="865188">
              <a:defRPr/>
            </a:pPr>
            <a:r>
              <a:rPr lang="en-GB" sz="1200" dirty="0">
                <a:solidFill>
                  <a:srgbClr val="4D4D4D"/>
                </a:solidFill>
                <a:latin typeface="Verdana" pitchFamily="34" charset="0"/>
              </a:rPr>
              <a:t>DTU </a:t>
            </a:r>
            <a:r>
              <a:rPr lang="en-GB" sz="1200" dirty="0" err="1">
                <a:solidFill>
                  <a:srgbClr val="4D4D4D"/>
                </a:solidFill>
                <a:latin typeface="Verdana" pitchFamily="34" charset="0"/>
              </a:rPr>
              <a:t>Fotonik</a:t>
            </a:r>
            <a:endParaRPr lang="en-GB" sz="1200" dirty="0">
              <a:solidFill>
                <a:srgbClr val="4D4D4D"/>
              </a:solidFill>
              <a:latin typeface="Verdana" pitchFamily="34" charset="0"/>
            </a:endParaRPr>
          </a:p>
          <a:p>
            <a:pPr marL="342900" indent="-342900" defTabSz="865188">
              <a:defRPr/>
            </a:pPr>
            <a:r>
              <a:rPr lang="en-GB" sz="1200" dirty="0">
                <a:solidFill>
                  <a:srgbClr val="4D4D4D"/>
                </a:solidFill>
                <a:latin typeface="Verdana" pitchFamily="34" charset="0"/>
              </a:rPr>
              <a:t>Department of Photonics Engineering</a:t>
            </a:r>
          </a:p>
          <a:p>
            <a:pPr marL="342900" indent="-342900" defTabSz="865188">
              <a:defRPr/>
            </a:pPr>
            <a:r>
              <a:rPr lang="en-GB" sz="1200" dirty="0">
                <a:solidFill>
                  <a:srgbClr val="4D4D4D"/>
                </a:solidFill>
                <a:latin typeface="Verdana" pitchFamily="34" charset="0"/>
              </a:rPr>
              <a:t>Technical University of Denmark</a:t>
            </a:r>
          </a:p>
          <a:p>
            <a:pPr marL="342900" indent="-342900" defTabSz="865188">
              <a:defRPr/>
            </a:pPr>
            <a:r>
              <a:rPr lang="en-GB" sz="1200" dirty="0">
                <a:solidFill>
                  <a:srgbClr val="4D4D4D"/>
                </a:solidFill>
                <a:latin typeface="Verdana" pitchFamily="34" charset="0"/>
              </a:rPr>
              <a:t>DK-2800 </a:t>
            </a:r>
            <a:r>
              <a:rPr lang="en-GB" sz="1200" dirty="0" err="1">
                <a:solidFill>
                  <a:srgbClr val="4D4D4D"/>
                </a:solidFill>
                <a:latin typeface="Verdana" pitchFamily="34" charset="0"/>
              </a:rPr>
              <a:t>Kgs</a:t>
            </a:r>
            <a:r>
              <a:rPr lang="en-GB" sz="1200" dirty="0">
                <a:solidFill>
                  <a:srgbClr val="4D4D4D"/>
                </a:solidFill>
                <a:latin typeface="Verdana" pitchFamily="34" charset="0"/>
              </a:rPr>
              <a:t>. </a:t>
            </a:r>
            <a:r>
              <a:rPr lang="en-GB" sz="1200" dirty="0" err="1">
                <a:solidFill>
                  <a:srgbClr val="4D4D4D"/>
                </a:solidFill>
                <a:latin typeface="Verdana" pitchFamily="34" charset="0"/>
              </a:rPr>
              <a:t>Lyngby</a:t>
            </a:r>
            <a:endParaRPr lang="en-GB" sz="1200" dirty="0">
              <a:solidFill>
                <a:srgbClr val="4D4D4D"/>
              </a:solidFill>
              <a:latin typeface="Verdana" pitchFamily="34" charset="0"/>
            </a:endParaRPr>
          </a:p>
          <a:p>
            <a:pPr marL="342900" indent="-342900" defTabSz="865188">
              <a:defRPr/>
            </a:pPr>
            <a:r>
              <a:rPr lang="en-GB" sz="1200" dirty="0">
                <a:solidFill>
                  <a:srgbClr val="4D4D4D"/>
                </a:solidFill>
                <a:latin typeface="Verdana" pitchFamily="34" charset="0"/>
              </a:rPr>
              <a:t>Denmark</a:t>
            </a:r>
          </a:p>
          <a:p>
            <a:pPr marL="342900" indent="-342900" defTabSz="865188">
              <a:defRPr/>
            </a:pPr>
            <a:endParaRPr lang="en-GB" sz="1200" dirty="0">
              <a:solidFill>
                <a:srgbClr val="4D4D4D"/>
              </a:solidFill>
              <a:latin typeface="Verdana" pitchFamily="34" charset="0"/>
            </a:endParaRPr>
          </a:p>
          <a:p>
            <a:pPr marL="342900" indent="-342900" defTabSz="865188">
              <a:defRPr/>
            </a:pPr>
            <a:r>
              <a:rPr lang="en-GB" sz="1200" dirty="0" smtClean="0">
                <a:solidFill>
                  <a:srgbClr val="4D4D4D"/>
                </a:solidFill>
                <a:latin typeface="Verdana" pitchFamily="34" charset="0"/>
              </a:rPr>
              <a:t>drvu@fotonik.dtu.dk</a:t>
            </a:r>
            <a:endParaRPr lang="en-GB" sz="1200" dirty="0">
              <a:solidFill>
                <a:srgbClr val="4D4D4D"/>
              </a:solidFill>
              <a:latin typeface="Verdana" pitchFamily="34" charset="0"/>
            </a:endParaRPr>
          </a:p>
        </p:txBody>
      </p:sp>
      <p:sp>
        <p:nvSpPr>
          <p:cNvPr id="8" name="Text Placeholder 7"/>
          <p:cNvSpPr>
            <a:spLocks noGrp="1"/>
          </p:cNvSpPr>
          <p:nvPr>
            <p:ph type="body" sz="quarter" idx="10"/>
          </p:nvPr>
        </p:nvSpPr>
        <p:spPr>
          <a:xfrm>
            <a:off x="952021" y="2391890"/>
            <a:ext cx="7064637" cy="1490662"/>
          </a:xfrm>
          <a:prstGeom prst="rect">
            <a:avLst/>
          </a:prstGeom>
        </p:spPr>
        <p:txBody>
          <a:bodyPr/>
          <a:lstStyle>
            <a:lvl1pPr>
              <a:buNone/>
              <a:defRPr sz="2100" b="1" baseline="0">
                <a:solidFill>
                  <a:srgbClr val="B20018"/>
                </a:solidFill>
                <a:latin typeface="Verdana" pitchFamily="34" charset="0"/>
              </a:defRPr>
            </a:lvl1pPr>
          </a:lstStyle>
          <a:p>
            <a:pPr lvl="0"/>
            <a:r>
              <a:rPr lang="en-US" dirty="0"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6325644"/>
            <a:ext cx="4038600" cy="288098"/>
          </a:xfrm>
          <a:prstGeom prst="rect">
            <a:avLst/>
          </a:prstGeom>
        </p:spPr>
        <p:txBody>
          <a:bodyPr/>
          <a:lstStyle>
            <a:lvl1pPr marL="174625" indent="-174625">
              <a:buNone/>
              <a:defRPr sz="1200">
                <a:latin typeface="Arial" pitchFamily="34" charset="0"/>
                <a:cs typeface="Arial" pitchFamily="34" charset="0"/>
              </a:defRPr>
            </a:lvl1pPr>
            <a:lvl2pPr marL="714375" indent="-257175">
              <a:buFont typeface="Courier New" pitchFamily="49" charset="0"/>
              <a:buChar char="o"/>
              <a:defRPr sz="1800">
                <a:latin typeface="Arial" pitchFamily="34" charset="0"/>
                <a:cs typeface="Arial" pitchFamily="34" charset="0"/>
              </a:defRPr>
            </a:lvl2pPr>
            <a:lvl3pPr marL="1077913" indent="-163513">
              <a:buFont typeface="Wingdings" pitchFamily="2" charset="2"/>
              <a:buChar char="§"/>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4"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777D7682-C95C-42D5-A2EF-337E1B0F9550}" type="datetime1">
              <a:rPr lang="en-GB" smtClean="0"/>
              <a:pPr/>
              <a:t>23/08/2012</a:t>
            </a:fld>
            <a:endParaRPr lang="en-GB" dirty="0"/>
          </a:p>
        </p:txBody>
      </p:sp>
      <p:sp>
        <p:nvSpPr>
          <p:cNvPr id="5"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6"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CD2B3FB2-9817-4015-931D-6AD8B829D502}" type="datetime1">
              <a:rPr lang="en-GB" smtClean="0"/>
              <a:pPr/>
              <a:t>23/08/2012</a:t>
            </a:fld>
            <a:endParaRPr lang="en-GB" dirty="0"/>
          </a:p>
        </p:txBody>
      </p:sp>
      <p:sp>
        <p:nvSpPr>
          <p:cNvPr id="3"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4"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_Separato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7"/>
          <p:cNvSpPr>
            <a:spLocks noGrp="1"/>
          </p:cNvSpPr>
          <p:nvPr>
            <p:ph type="body" sz="quarter" idx="10"/>
          </p:nvPr>
        </p:nvSpPr>
        <p:spPr>
          <a:xfrm>
            <a:off x="663923" y="2667462"/>
            <a:ext cx="7753350" cy="1490662"/>
          </a:xfrm>
          <a:prstGeom prst="rect">
            <a:avLst/>
          </a:prstGeom>
        </p:spPr>
        <p:txBody>
          <a:bodyPr/>
          <a:lstStyle>
            <a:lvl1pPr algn="ctr">
              <a:buNone/>
              <a:defRPr sz="2100" b="1" baseline="0">
                <a:solidFill>
                  <a:srgbClr val="B20018"/>
                </a:solidFill>
                <a:latin typeface="Verdana" pitchFamily="34" charset="0"/>
              </a:defRPr>
            </a:lvl1pPr>
          </a:lstStyle>
          <a:p>
            <a:pPr lvl="0"/>
            <a:r>
              <a:rPr lang="en-US" dirty="0" smtClean="0"/>
              <a:t>Click to edit Master text styles</a:t>
            </a:r>
          </a:p>
        </p:txBody>
      </p:sp>
      <p:sp>
        <p:nvSpPr>
          <p:cNvPr id="4" name="Date Placeholder 3"/>
          <p:cNvSpPr>
            <a:spLocks noGrp="1"/>
          </p:cNvSpPr>
          <p:nvPr userDrawn="1">
            <p:ph type="dt" sz="half" idx="11"/>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A4BE5FC6-0BFF-4968-9C21-1492E5030BD9}" type="datetime1">
              <a:rPr lang="en-GB" smtClean="0"/>
              <a:pPr/>
              <a:t>23/08/2012</a:t>
            </a:fld>
            <a:endParaRPr lang="en-GB" dirty="0"/>
          </a:p>
        </p:txBody>
      </p:sp>
      <p:sp>
        <p:nvSpPr>
          <p:cNvPr id="5"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6" name="Footer Placeholder 5"/>
          <p:cNvSpPr>
            <a:spLocks noGrp="1"/>
          </p:cNvSpPr>
          <p:nvPr userDrawn="1">
            <p:ph type="ftr" sz="quarter" idx="13"/>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B0C8FF62-DBFF-4154-8EDD-45F62364A5A5}" type="datetime1">
              <a:rPr lang="en-GB" smtClean="0"/>
              <a:pPr/>
              <a:t>23/08/2012</a:t>
            </a:fld>
            <a:endParaRPr lang="en-GB" dirty="0"/>
          </a:p>
        </p:txBody>
      </p:sp>
      <p:sp>
        <p:nvSpPr>
          <p:cNvPr id="4"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5"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lvl1pPr marL="263525" indent="-263525">
              <a:defRPr sz="1800">
                <a:latin typeface="Arial" pitchFamily="34" charset="0"/>
                <a:cs typeface="Arial" pitchFamily="34" charset="0"/>
              </a:defRPr>
            </a:lvl1pPr>
            <a:lvl2pPr marL="627063" indent="-169863">
              <a:buFont typeface="Wingdings" pitchFamily="2" charset="2"/>
              <a:buChar char="§"/>
              <a:defRPr sz="1800">
                <a:latin typeface="Arial" pitchFamily="34" charset="0"/>
                <a:cs typeface="Arial" pitchFamily="34" charset="0"/>
              </a:defRPr>
            </a:lvl2pPr>
            <a:lvl3pPr marL="1077913" indent="-163513">
              <a:buFont typeface="Courier New" pitchFamily="49" charset="0"/>
              <a:buChar char="o"/>
              <a:defRPr sz="18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D93A919B-8F42-4EE7-A5B2-936E24388001}" type="datetime1">
              <a:rPr lang="en-GB" smtClean="0"/>
              <a:pPr/>
              <a:t>23/08/2012</a:t>
            </a:fld>
            <a:endParaRPr lang="en-GB" dirty="0"/>
          </a:p>
        </p:txBody>
      </p:sp>
      <p:sp>
        <p:nvSpPr>
          <p:cNvPr id="8"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9"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287051"/>
            <a:ext cx="8229600" cy="1218156"/>
          </a:xfrm>
          <a:prstGeom prst="rect">
            <a:avLst/>
          </a:prstGeom>
        </p:spPr>
        <p:txBody>
          <a:bodyPr/>
          <a:lstStyle>
            <a:lvl1pPr marL="263525" indent="-263525">
              <a:defRPr sz="1800">
                <a:latin typeface="Arial" pitchFamily="34" charset="0"/>
                <a:cs typeface="Arial" pitchFamily="34" charset="0"/>
              </a:defRPr>
            </a:lvl1pPr>
            <a:lvl2pPr marL="627063" indent="-169863">
              <a:buFont typeface="Wingdings" pitchFamily="2" charset="2"/>
              <a:buChar char="§"/>
              <a:defRPr sz="1800">
                <a:latin typeface="Arial" pitchFamily="34" charset="0"/>
                <a:cs typeface="Arial" pitchFamily="34" charset="0"/>
              </a:defRPr>
            </a:lvl2pPr>
            <a:lvl3pPr marL="1077913" indent="-163513">
              <a:buFont typeface="Courier New" pitchFamily="49" charset="0"/>
              <a:buChar char="o"/>
              <a:defRPr sz="18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95A6A6C6-DE13-4E2B-B1DC-A7A32056E2D8}" type="datetime1">
              <a:rPr lang="en-GB" smtClean="0"/>
              <a:pPr/>
              <a:t>23/08/2012</a:t>
            </a:fld>
            <a:endParaRPr lang="en-GB" dirty="0"/>
          </a:p>
        </p:txBody>
      </p:sp>
      <p:sp>
        <p:nvSpPr>
          <p:cNvPr id="8"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9"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5248406"/>
            <a:ext cx="8229600" cy="1291116"/>
          </a:xfrm>
          <a:prstGeom prst="rect">
            <a:avLst/>
          </a:prstGeom>
        </p:spPr>
        <p:txBody>
          <a:bodyPr/>
          <a:lstStyle>
            <a:lvl1pPr marL="263525" indent="-263525">
              <a:defRPr sz="1800">
                <a:latin typeface="Arial" pitchFamily="34" charset="0"/>
                <a:cs typeface="Arial" pitchFamily="34" charset="0"/>
              </a:defRPr>
            </a:lvl1pPr>
            <a:lvl2pPr marL="627063" indent="-169863">
              <a:buFont typeface="Wingdings" pitchFamily="2" charset="2"/>
              <a:buChar char="§"/>
              <a:defRPr sz="1800">
                <a:latin typeface="Arial" pitchFamily="34" charset="0"/>
                <a:cs typeface="Arial" pitchFamily="34" charset="0"/>
              </a:defRPr>
            </a:lvl2pPr>
            <a:lvl3pPr marL="1077913" indent="-163513">
              <a:buFont typeface="Courier New" pitchFamily="49" charset="0"/>
              <a:buChar char="o"/>
              <a:defRPr sz="18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9599B49D-12A7-4C6F-B13C-CD7F3C7A51ED}" type="datetime1">
              <a:rPr lang="en-GB" smtClean="0"/>
              <a:pPr/>
              <a:t>23/08/2012</a:t>
            </a:fld>
            <a:endParaRPr lang="en-GB" dirty="0"/>
          </a:p>
        </p:txBody>
      </p:sp>
      <p:sp>
        <p:nvSpPr>
          <p:cNvPr id="8"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9"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marL="174625" indent="-174625">
              <a:defRPr sz="1800">
                <a:latin typeface="Arial" pitchFamily="34" charset="0"/>
                <a:cs typeface="Arial" pitchFamily="34" charset="0"/>
              </a:defRPr>
            </a:lvl1pPr>
            <a:lvl2pPr marL="714375" indent="-257175">
              <a:buFont typeface="Courier New" pitchFamily="49" charset="0"/>
              <a:buChar char="o"/>
              <a:defRPr sz="1800">
                <a:latin typeface="Arial" pitchFamily="34" charset="0"/>
                <a:cs typeface="Arial" pitchFamily="34" charset="0"/>
              </a:defRPr>
            </a:lvl2pPr>
            <a:lvl3pPr marL="1077913" indent="-163513">
              <a:buFont typeface="Wingdings" pitchFamily="2" charset="2"/>
              <a:buChar char="§"/>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marL="174625" indent="-174625">
              <a:defRPr sz="1800">
                <a:latin typeface="Arial" pitchFamily="34" charset="0"/>
                <a:cs typeface="Arial" pitchFamily="34" charset="0"/>
              </a:defRPr>
            </a:lvl1pPr>
            <a:lvl2pPr marL="714375" indent="-257175">
              <a:buFont typeface="Courier New" pitchFamily="49" charset="0"/>
              <a:buChar char="o"/>
              <a:defRPr sz="1800">
                <a:latin typeface="Arial" pitchFamily="34" charset="0"/>
                <a:cs typeface="Arial" pitchFamily="34" charset="0"/>
              </a:defRPr>
            </a:lvl2pPr>
            <a:lvl3pPr marL="1077913" indent="-163513">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E9FACF9D-A803-4C3A-BD1A-0672EA6A2C36}" type="datetime1">
              <a:rPr lang="en-GB" smtClean="0"/>
              <a:pPr/>
              <a:t>23/08/2012</a:t>
            </a:fld>
            <a:endParaRPr lang="en-GB" dirty="0"/>
          </a:p>
        </p:txBody>
      </p:sp>
      <p:sp>
        <p:nvSpPr>
          <p:cNvPr id="6"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7"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355600" indent="7938">
              <a:tabLst>
                <a:tab pos="801688" algn="l"/>
              </a:tabLst>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marL="174625" indent="-174625">
              <a:defRPr sz="1800">
                <a:latin typeface="Arial" pitchFamily="34" charset="0"/>
                <a:cs typeface="Arial" pitchFamily="34" charset="0"/>
              </a:defRPr>
            </a:lvl1pPr>
            <a:lvl2pPr marL="714375" indent="-257175">
              <a:buFont typeface="Courier New" pitchFamily="49" charset="0"/>
              <a:buChar char="o"/>
              <a:defRPr sz="1800">
                <a:latin typeface="Arial" pitchFamily="34" charset="0"/>
                <a:cs typeface="Arial" pitchFamily="34" charset="0"/>
              </a:defRPr>
            </a:lvl2pPr>
            <a:lvl3pPr marL="1077913" indent="-163513">
              <a:buFont typeface="Wingdings" pitchFamily="2" charset="2"/>
              <a:buChar char="§"/>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44D4F43A-A1DA-4A30-8251-FAFE41DEA123}" type="datetime1">
              <a:rPr lang="en-GB" smtClean="0"/>
              <a:pPr/>
              <a:t>23/08/2012</a:t>
            </a:fld>
            <a:endParaRPr lang="en-GB" dirty="0"/>
          </a:p>
        </p:txBody>
      </p:sp>
      <p:sp>
        <p:nvSpPr>
          <p:cNvPr id="5"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6"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ight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355600" indent="7938">
              <a:defRPr/>
            </a:lvl1pPr>
          </a:lstStyle>
          <a:p>
            <a:r>
              <a:rPr lang="en-US" dirty="0" smtClean="0"/>
              <a:t>Click to edit Master title style</a:t>
            </a:r>
            <a:endParaRPr lang="en-GB" dirty="0"/>
          </a:p>
        </p:txBody>
      </p:sp>
      <p:sp>
        <p:nvSpPr>
          <p:cNvPr id="3" name="Content Placeholder 3"/>
          <p:cNvSpPr>
            <a:spLocks noGrp="1"/>
          </p:cNvSpPr>
          <p:nvPr>
            <p:ph sz="half" idx="2"/>
          </p:nvPr>
        </p:nvSpPr>
        <p:spPr>
          <a:xfrm>
            <a:off x="4648200" y="1600200"/>
            <a:ext cx="4038600" cy="4525963"/>
          </a:xfrm>
          <a:prstGeom prst="rect">
            <a:avLst/>
          </a:prstGeom>
        </p:spPr>
        <p:txBody>
          <a:bodyPr/>
          <a:lstStyle>
            <a:lvl1pPr marL="174625" indent="-174625">
              <a:defRPr sz="1800">
                <a:latin typeface="Arial" pitchFamily="34" charset="0"/>
                <a:cs typeface="Arial" pitchFamily="34" charset="0"/>
              </a:defRPr>
            </a:lvl1pPr>
            <a:lvl2pPr marL="714375" indent="-257175">
              <a:buFont typeface="Courier New" pitchFamily="49" charset="0"/>
              <a:buChar char="o"/>
              <a:defRPr sz="1800">
                <a:latin typeface="Arial" pitchFamily="34" charset="0"/>
                <a:cs typeface="Arial" pitchFamily="34" charset="0"/>
              </a:defRPr>
            </a:lvl2pPr>
            <a:lvl3pPr marL="1077913" indent="-163513">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1485224B-261A-440C-934E-692B2FBBFE17}" type="datetime1">
              <a:rPr lang="en-GB" smtClean="0"/>
              <a:pPr/>
              <a:t>23/08/2012</a:t>
            </a:fld>
            <a:endParaRPr lang="en-GB" dirty="0"/>
          </a:p>
        </p:txBody>
      </p:sp>
      <p:sp>
        <p:nvSpPr>
          <p:cNvPr id="5"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6"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ottom_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5323562"/>
            <a:ext cx="4038600" cy="1290180"/>
          </a:xfrm>
          <a:prstGeom prst="rect">
            <a:avLst/>
          </a:prstGeom>
        </p:spPr>
        <p:txBody>
          <a:bodyPr/>
          <a:lstStyle>
            <a:lvl1pPr marL="174625" indent="-174625">
              <a:defRPr sz="1800">
                <a:latin typeface="Arial" pitchFamily="34" charset="0"/>
                <a:cs typeface="Arial" pitchFamily="34" charset="0"/>
              </a:defRPr>
            </a:lvl1pPr>
            <a:lvl2pPr marL="714375" indent="-257175">
              <a:buFont typeface="Courier New" pitchFamily="49" charset="0"/>
              <a:buChar char="o"/>
              <a:defRPr sz="1800">
                <a:latin typeface="Arial" pitchFamily="34" charset="0"/>
                <a:cs typeface="Arial" pitchFamily="34" charset="0"/>
              </a:defRPr>
            </a:lvl2pPr>
            <a:lvl3pPr marL="1077913" indent="-163513">
              <a:buFont typeface="Wingdings" pitchFamily="2" charset="2"/>
              <a:buChar char="§"/>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5323562"/>
            <a:ext cx="4038600" cy="1290180"/>
          </a:xfrm>
          <a:prstGeom prst="rect">
            <a:avLst/>
          </a:prstGeom>
        </p:spPr>
        <p:txBody>
          <a:bodyPr/>
          <a:lstStyle>
            <a:lvl1pPr marL="174625" indent="-174625">
              <a:defRPr sz="1800">
                <a:latin typeface="Arial" pitchFamily="34" charset="0"/>
                <a:cs typeface="Arial" pitchFamily="34" charset="0"/>
              </a:defRPr>
            </a:lvl1pPr>
            <a:lvl2pPr marL="714375" indent="-257175">
              <a:buFont typeface="Courier New" pitchFamily="49" charset="0"/>
              <a:buChar char="o"/>
              <a:defRPr sz="1800">
                <a:latin typeface="Arial" pitchFamily="34" charset="0"/>
                <a:cs typeface="Arial" pitchFamily="34" charset="0"/>
              </a:defRPr>
            </a:lvl2pPr>
            <a:lvl3pPr marL="1077913" indent="-163513">
              <a:defRPr sz="1800">
                <a:latin typeface="Arial" pitchFamily="34" charset="0"/>
                <a:cs typeface="Arial" pitchFamily="34" charset="0"/>
              </a:defRPr>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Date Placeholder 3"/>
          <p:cNvSpPr>
            <a:spLocks noGrp="1"/>
          </p:cNvSpPr>
          <p:nvPr userDrawn="1">
            <p:ph type="dt" sz="half" idx="10"/>
          </p:nvPr>
        </p:nvSpPr>
        <p:spPr>
          <a:xfrm>
            <a:off x="81420" y="6531714"/>
            <a:ext cx="2133600" cy="365125"/>
          </a:xfrm>
          <a:prstGeom prst="rect">
            <a:avLst/>
          </a:prstGeom>
        </p:spPr>
        <p:txBody>
          <a:bodyPr anchor="ctr" anchorCtr="0"/>
          <a:lstStyle>
            <a:lvl1pPr>
              <a:defRPr sz="900" baseline="0">
                <a:solidFill>
                  <a:srgbClr val="4D4D4D"/>
                </a:solidFill>
                <a:latin typeface="Verdana" pitchFamily="34" charset="0"/>
              </a:defRPr>
            </a:lvl1pPr>
          </a:lstStyle>
          <a:p>
            <a:fld id="{C3B6CB47-DA90-4ACF-97FE-1C8C994E0DA6}" type="datetime1">
              <a:rPr lang="en-GB" smtClean="0"/>
              <a:pPr/>
              <a:t>23/08/2012</a:t>
            </a:fld>
            <a:endParaRPr lang="en-GB" dirty="0"/>
          </a:p>
        </p:txBody>
      </p:sp>
      <p:sp>
        <p:nvSpPr>
          <p:cNvPr id="6" name="Slide Number Placeholder 4"/>
          <p:cNvSpPr>
            <a:spLocks noGrp="1"/>
          </p:cNvSpPr>
          <p:nvPr userDrawn="1">
            <p:ph type="sldNum" sz="quarter" idx="12"/>
          </p:nvPr>
        </p:nvSpPr>
        <p:spPr>
          <a:xfrm>
            <a:off x="6928980" y="6531714"/>
            <a:ext cx="2133600" cy="365125"/>
          </a:xfrm>
          <a:prstGeom prst="rect">
            <a:avLst/>
          </a:prstGeom>
        </p:spPr>
        <p:txBody>
          <a:bodyPr anchor="ctr" anchorCtr="0"/>
          <a:lstStyle>
            <a:lvl1pPr algn="r">
              <a:defRPr sz="900" baseline="0">
                <a:solidFill>
                  <a:srgbClr val="4D4D4D"/>
                </a:solidFill>
                <a:latin typeface="+mj-lt"/>
              </a:defRPr>
            </a:lvl1pPr>
          </a:lstStyle>
          <a:p>
            <a:fld id="{14EEA463-0B33-4C02-B78F-216063E73A51}" type="slidenum">
              <a:rPr lang="en-GB" smtClean="0"/>
              <a:pPr/>
              <a:t>‹#›</a:t>
            </a:fld>
            <a:endParaRPr lang="en-GB" dirty="0"/>
          </a:p>
        </p:txBody>
      </p:sp>
      <p:sp>
        <p:nvSpPr>
          <p:cNvPr id="7" name="Footer Placeholder 5"/>
          <p:cNvSpPr>
            <a:spLocks noGrp="1"/>
          </p:cNvSpPr>
          <p:nvPr userDrawn="1">
            <p:ph type="ftr" sz="quarter" idx="11"/>
          </p:nvPr>
        </p:nvSpPr>
        <p:spPr>
          <a:xfrm>
            <a:off x="3124200" y="6531714"/>
            <a:ext cx="2895600" cy="365125"/>
          </a:xfrm>
          <a:prstGeom prst="rect">
            <a:avLst/>
          </a:prstGeom>
        </p:spPr>
        <p:txBody>
          <a:bodyPr anchor="ctr" anchorCtr="1"/>
          <a:lstStyle>
            <a:lvl1pPr algn="ctr">
              <a:defRPr sz="900" baseline="0">
                <a:solidFill>
                  <a:srgbClr val="4D4D4D"/>
                </a:solidFill>
                <a:latin typeface="Verdana" pitchFamily="34" charset="0"/>
              </a:defRPr>
            </a:lvl1p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0"/>
            <a:ext cx="9140825" cy="519113"/>
          </a:xfrm>
          <a:prstGeom prst="rect">
            <a:avLst/>
          </a:prstGeom>
          <a:solidFill>
            <a:schemeClr val="bg1"/>
          </a:solidFill>
          <a:ln w="76200">
            <a:solidFill>
              <a:srgbClr val="DDDDDD"/>
            </a:solidFill>
            <a:miter lim="800000"/>
            <a:headEnd/>
            <a:tailEnd/>
          </a:ln>
          <a:effectLst/>
        </p:spPr>
        <p:txBody>
          <a:bodyPr wrap="none" lIns="78147" tIns="39073" rIns="78147" bIns="39073" anchor="ctr"/>
          <a:lstStyle/>
          <a:p>
            <a:pPr algn="ctr" defTabSz="865188">
              <a:defRPr/>
            </a:pPr>
            <a:endParaRPr lang="en-GB" sz="1700"/>
          </a:p>
        </p:txBody>
      </p:sp>
      <p:sp>
        <p:nvSpPr>
          <p:cNvPr id="1032" name="Rectangle 8"/>
          <p:cNvSpPr>
            <a:spLocks noChangeArrowheads="1"/>
          </p:cNvSpPr>
          <p:nvPr userDrawn="1"/>
        </p:nvSpPr>
        <p:spPr bwMode="auto">
          <a:xfrm>
            <a:off x="0" y="1054100"/>
            <a:ext cx="9140825" cy="5803900"/>
          </a:xfrm>
          <a:prstGeom prst="rect">
            <a:avLst/>
          </a:prstGeom>
          <a:solidFill>
            <a:schemeClr val="bg1"/>
          </a:solidFill>
          <a:ln w="76200">
            <a:solidFill>
              <a:srgbClr val="DDDDDD"/>
            </a:solidFill>
            <a:miter lim="800000"/>
            <a:headEnd/>
            <a:tailEnd/>
          </a:ln>
          <a:effectLst/>
        </p:spPr>
        <p:txBody>
          <a:bodyPr wrap="none" anchor="ctr"/>
          <a:lstStyle/>
          <a:p>
            <a:pPr>
              <a:defRPr/>
            </a:pPr>
            <a:endParaRPr lang="en-GB"/>
          </a:p>
        </p:txBody>
      </p:sp>
      <p:pic>
        <p:nvPicPr>
          <p:cNvPr id="1028" name="Picture 10"/>
          <p:cNvPicPr>
            <a:picLocks noChangeAspect="1" noChangeArrowheads="1"/>
          </p:cNvPicPr>
          <p:nvPr userDrawn="1"/>
        </p:nvPicPr>
        <p:blipFill>
          <a:blip r:embed="rId14" cstate="print"/>
          <a:srcRect l="56683" t="49332" r="32851" b="41911"/>
          <a:stretch>
            <a:fillRect/>
          </a:stretch>
        </p:blipFill>
        <p:spPr bwMode="auto">
          <a:xfrm>
            <a:off x="8666163" y="103188"/>
            <a:ext cx="320675" cy="357187"/>
          </a:xfrm>
          <a:prstGeom prst="rect">
            <a:avLst/>
          </a:prstGeom>
          <a:noFill/>
          <a:ln w="9525">
            <a:noFill/>
            <a:miter lim="800000"/>
            <a:headEnd/>
            <a:tailEnd/>
          </a:ln>
        </p:spPr>
      </p:pic>
      <p:sp>
        <p:nvSpPr>
          <p:cNvPr id="1035" name="Rectangle 11"/>
          <p:cNvSpPr>
            <a:spLocks noChangeArrowheads="1"/>
          </p:cNvSpPr>
          <p:nvPr userDrawn="1"/>
        </p:nvSpPr>
        <p:spPr bwMode="auto">
          <a:xfrm>
            <a:off x="0" y="577850"/>
            <a:ext cx="9140825" cy="415925"/>
          </a:xfrm>
          <a:prstGeom prst="rect">
            <a:avLst/>
          </a:prstGeom>
          <a:solidFill>
            <a:srgbClr val="4D4D4D"/>
          </a:solidFill>
          <a:ln w="76200">
            <a:solidFill>
              <a:srgbClr val="4D4D4D"/>
            </a:solidFill>
            <a:miter lim="800000"/>
            <a:headEnd/>
            <a:tailEnd/>
          </a:ln>
          <a:effectLst/>
        </p:spPr>
        <p:txBody>
          <a:bodyPr wrap="none" anchor="ctr"/>
          <a:lstStyle/>
          <a:p>
            <a:pPr>
              <a:defRPr/>
            </a:pPr>
            <a:endParaRPr lang="en-GB"/>
          </a:p>
        </p:txBody>
      </p:sp>
      <p:sp>
        <p:nvSpPr>
          <p:cNvPr id="1030" name="Rectangle 13"/>
          <p:cNvSpPr>
            <a:spLocks noGrp="1" noChangeArrowheads="1"/>
          </p:cNvSpPr>
          <p:nvPr>
            <p:ph type="title"/>
          </p:nvPr>
        </p:nvSpPr>
        <p:spPr bwMode="auto">
          <a:xfrm>
            <a:off x="15875" y="579438"/>
            <a:ext cx="8923338" cy="415925"/>
          </a:xfrm>
          <a:prstGeom prst="rect">
            <a:avLst/>
          </a:prstGeom>
          <a:noFill/>
          <a:ln w="9525">
            <a:noFill/>
            <a:miter lim="800000"/>
            <a:headEnd/>
            <a:tailEnd/>
          </a:ln>
        </p:spPr>
        <p:txBody>
          <a:bodyPr vert="horz" wrap="square" lIns="86490" tIns="43246" rIns="86490" bIns="43246" numCol="1" anchor="ctr" anchorCtr="0" compatLnSpc="1">
            <a:prstTxWarp prst="textNoShape">
              <a:avLst/>
            </a:prstTxWarp>
          </a:bodyPr>
          <a:lstStyle/>
          <a:p>
            <a:pPr lvl="0"/>
            <a:r>
              <a:rPr lang="en-US" smtClean="0"/>
              <a:t>Click to edit Master title style</a:t>
            </a:r>
          </a:p>
        </p:txBody>
      </p:sp>
      <p:pic>
        <p:nvPicPr>
          <p:cNvPr id="2" name="Picture 16" descr="DTU Fotonik B UK"/>
          <p:cNvPicPr>
            <a:picLocks noChangeAspect="1" noChangeArrowheads="1"/>
          </p:cNvPicPr>
          <p:nvPr userDrawn="1"/>
        </p:nvPicPr>
        <p:blipFill>
          <a:blip r:embed="rId15" cstate="print"/>
          <a:srcRect/>
          <a:stretch>
            <a:fillRect/>
          </a:stretch>
        </p:blipFill>
        <p:spPr bwMode="auto">
          <a:xfrm>
            <a:off x="107950" y="152400"/>
            <a:ext cx="2686050" cy="323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1"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hf hdr="0" ftr="0" dt="0"/>
  <p:txStyles>
    <p:titleStyle>
      <a:lvl1pPr marL="355600" indent="7938" algn="l" rtl="0" eaLnBrk="0" fontAlgn="base" hangingPunct="0">
        <a:spcBef>
          <a:spcPct val="0"/>
        </a:spcBef>
        <a:spcAft>
          <a:spcPct val="0"/>
        </a:spcAft>
        <a:defRPr sz="2100">
          <a:solidFill>
            <a:schemeClr val="bg1"/>
          </a:solidFill>
          <a:latin typeface="+mj-lt"/>
          <a:ea typeface="+mj-ea"/>
          <a:cs typeface="+mj-cs"/>
        </a:defRPr>
      </a:lvl1pPr>
      <a:lvl2pPr marL="355600" indent="7938" algn="l" rtl="0" eaLnBrk="0" fontAlgn="base" hangingPunct="0">
        <a:spcBef>
          <a:spcPct val="0"/>
        </a:spcBef>
        <a:spcAft>
          <a:spcPct val="0"/>
        </a:spcAft>
        <a:defRPr sz="2100">
          <a:solidFill>
            <a:schemeClr val="bg1"/>
          </a:solidFill>
          <a:latin typeface="Verdana" pitchFamily="34" charset="0"/>
        </a:defRPr>
      </a:lvl2pPr>
      <a:lvl3pPr marL="355600" indent="7938" algn="l" rtl="0" eaLnBrk="0" fontAlgn="base" hangingPunct="0">
        <a:spcBef>
          <a:spcPct val="0"/>
        </a:spcBef>
        <a:spcAft>
          <a:spcPct val="0"/>
        </a:spcAft>
        <a:defRPr sz="2100">
          <a:solidFill>
            <a:schemeClr val="bg1"/>
          </a:solidFill>
          <a:latin typeface="Verdana" pitchFamily="34" charset="0"/>
        </a:defRPr>
      </a:lvl3pPr>
      <a:lvl4pPr marL="355600" indent="7938" algn="l" rtl="0" eaLnBrk="0" fontAlgn="base" hangingPunct="0">
        <a:spcBef>
          <a:spcPct val="0"/>
        </a:spcBef>
        <a:spcAft>
          <a:spcPct val="0"/>
        </a:spcAft>
        <a:defRPr sz="2100">
          <a:solidFill>
            <a:schemeClr val="bg1"/>
          </a:solidFill>
          <a:latin typeface="Verdana" pitchFamily="34" charset="0"/>
        </a:defRPr>
      </a:lvl4pPr>
      <a:lvl5pPr marL="355600" indent="7938" algn="l" rtl="0" eaLnBrk="0" fontAlgn="base" hangingPunct="0">
        <a:spcBef>
          <a:spcPct val="0"/>
        </a:spcBef>
        <a:spcAft>
          <a:spcPct val="0"/>
        </a:spcAft>
        <a:defRPr sz="2100">
          <a:solidFill>
            <a:schemeClr val="bg1"/>
          </a:solidFill>
          <a:latin typeface="Verdana" pitchFamily="34" charset="0"/>
        </a:defRPr>
      </a:lvl5pPr>
      <a:lvl6pPr marL="812800" algn="l" rtl="0" fontAlgn="base">
        <a:spcBef>
          <a:spcPct val="0"/>
        </a:spcBef>
        <a:spcAft>
          <a:spcPct val="0"/>
        </a:spcAft>
        <a:defRPr sz="2100">
          <a:solidFill>
            <a:schemeClr val="bg1"/>
          </a:solidFill>
          <a:latin typeface="Verdana" pitchFamily="34" charset="0"/>
        </a:defRPr>
      </a:lvl6pPr>
      <a:lvl7pPr marL="1270000" algn="l" rtl="0" fontAlgn="base">
        <a:spcBef>
          <a:spcPct val="0"/>
        </a:spcBef>
        <a:spcAft>
          <a:spcPct val="0"/>
        </a:spcAft>
        <a:defRPr sz="2100">
          <a:solidFill>
            <a:schemeClr val="bg1"/>
          </a:solidFill>
          <a:latin typeface="Verdana" pitchFamily="34" charset="0"/>
        </a:defRPr>
      </a:lvl7pPr>
      <a:lvl8pPr marL="1727200" algn="l" rtl="0" fontAlgn="base">
        <a:spcBef>
          <a:spcPct val="0"/>
        </a:spcBef>
        <a:spcAft>
          <a:spcPct val="0"/>
        </a:spcAft>
        <a:defRPr sz="2100">
          <a:solidFill>
            <a:schemeClr val="bg1"/>
          </a:solidFill>
          <a:latin typeface="Verdana" pitchFamily="34" charset="0"/>
        </a:defRPr>
      </a:lvl8pPr>
      <a:lvl9pPr marL="2184400" algn="l" rtl="0" fontAlgn="base">
        <a:spcBef>
          <a:spcPct val="0"/>
        </a:spcBef>
        <a:spcAft>
          <a:spcPct val="0"/>
        </a:spcAft>
        <a:defRPr sz="2100">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image" Target="../media/image25.emf"/><Relationship Id="rId7" Type="http://schemas.openxmlformats.org/officeDocument/2006/relationships/image" Target="../media/image29.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8.emf"/><Relationship Id="rId5" Type="http://schemas.openxmlformats.org/officeDocument/2006/relationships/image" Target="../media/image27.emf"/><Relationship Id="rId10" Type="http://schemas.openxmlformats.org/officeDocument/2006/relationships/image" Target="../media/image32.emf"/><Relationship Id="rId4" Type="http://schemas.openxmlformats.org/officeDocument/2006/relationships/image" Target="../media/image26.emf"/><Relationship Id="rId9" Type="http://schemas.openxmlformats.org/officeDocument/2006/relationships/image" Target="../media/image31.emf"/></Relationships>
</file>

<file path=ppt/slides/_rels/slide11.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4.xml"/><Relationship Id="rId7" Type="http://schemas.openxmlformats.org/officeDocument/2006/relationships/image" Target="../media/image3.png"/><Relationship Id="rId12" Type="http://schemas.openxmlformats.org/officeDocument/2006/relationships/image" Target="../media/image8.emf"/><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2.xml"/><Relationship Id="rId11" Type="http://schemas.openxmlformats.org/officeDocument/2006/relationships/image" Target="../media/image7.emf"/><Relationship Id="rId5" Type="http://schemas.openxmlformats.org/officeDocument/2006/relationships/slideLayout" Target="../slideLayouts/slideLayout2.xml"/><Relationship Id="rId10" Type="http://schemas.openxmlformats.org/officeDocument/2006/relationships/image" Target="../media/image6.png"/><Relationship Id="rId4" Type="http://schemas.openxmlformats.org/officeDocument/2006/relationships/tags" Target="../tags/tag5.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2.emf"/><Relationship Id="rId3" Type="http://schemas.openxmlformats.org/officeDocument/2006/relationships/tags" Target="../tags/tag8.xml"/><Relationship Id="rId7" Type="http://schemas.openxmlformats.org/officeDocument/2006/relationships/image" Target="../media/image10.emf"/><Relationship Id="rId12" Type="http://schemas.openxmlformats.org/officeDocument/2006/relationships/image" Target="../media/image11.emf"/><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notesSlide" Target="../notesSlides/notesSlide5.xml"/><Relationship Id="rId11" Type="http://schemas.openxmlformats.org/officeDocument/2006/relationships/image" Target="../media/image6.png"/><Relationship Id="rId5" Type="http://schemas.openxmlformats.org/officeDocument/2006/relationships/slideLayout" Target="../slideLayouts/slideLayout2.xml"/><Relationship Id="rId10" Type="http://schemas.openxmlformats.org/officeDocument/2006/relationships/image" Target="../media/image5.png"/><Relationship Id="rId4" Type="http://schemas.openxmlformats.org/officeDocument/2006/relationships/tags" Target="../tags/tag9.xml"/><Relationship Id="rId9" Type="http://schemas.openxmlformats.org/officeDocument/2006/relationships/image" Target="../media/image4.png"/><Relationship Id="rId14" Type="http://schemas.openxmlformats.org/officeDocument/2006/relationships/image" Target="../media/image13.emf"/></Relationships>
</file>

<file path=ppt/slides/_rels/slide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Placeholder 1"/>
          <p:cNvSpPr>
            <a:spLocks noGrp="1"/>
          </p:cNvSpPr>
          <p:nvPr>
            <p:ph type="body" sz="quarter" idx="10"/>
          </p:nvPr>
        </p:nvSpPr>
        <p:spPr>
          <a:xfrm>
            <a:off x="1039682" y="2589969"/>
            <a:ext cx="7064637" cy="638181"/>
          </a:xfrm>
        </p:spPr>
        <p:txBody>
          <a:bodyPr anchor="ctr"/>
          <a:lstStyle/>
          <a:p>
            <a:r>
              <a:rPr lang="en-GB" dirty="0" smtClean="0"/>
              <a:t>Four wave mixing in submicron waveguides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efficiency</a:t>
            </a:r>
            <a:endParaRPr lang="en-US" dirty="0"/>
          </a:p>
        </p:txBody>
      </p:sp>
      <p:sp>
        <p:nvSpPr>
          <p:cNvPr id="3" name="TextBox 2"/>
          <p:cNvSpPr txBox="1"/>
          <p:nvPr/>
        </p:nvSpPr>
        <p:spPr>
          <a:xfrm>
            <a:off x="1819656" y="1156716"/>
            <a:ext cx="5504688" cy="369332"/>
          </a:xfrm>
          <a:prstGeom prst="rect">
            <a:avLst/>
          </a:prstGeom>
          <a:noFill/>
        </p:spPr>
        <p:txBody>
          <a:bodyPr wrap="square" rtlCol="0">
            <a:spAutoFit/>
          </a:bodyPr>
          <a:lstStyle/>
          <a:p>
            <a:pPr>
              <a:spcBef>
                <a:spcPts val="1080"/>
              </a:spcBef>
            </a:pPr>
            <a:r>
              <a:rPr lang="en-US" dirty="0" smtClean="0"/>
              <a:t>Different models used by groups working in the field</a:t>
            </a:r>
          </a:p>
        </p:txBody>
      </p:sp>
      <p:sp>
        <p:nvSpPr>
          <p:cNvPr id="215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51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 name="Slide Number Placeholder 52"/>
          <p:cNvSpPr>
            <a:spLocks noGrp="1"/>
          </p:cNvSpPr>
          <p:nvPr>
            <p:ph type="sldNum" sz="quarter" idx="12"/>
          </p:nvPr>
        </p:nvSpPr>
        <p:spPr/>
        <p:txBody>
          <a:bodyPr/>
          <a:lstStyle/>
          <a:p>
            <a:fld id="{14EEA463-0B33-4C02-B78F-216063E73A51}" type="slidenum">
              <a:rPr lang="en-GB" smtClean="0"/>
              <a:pPr/>
              <a:t>10</a:t>
            </a:fld>
            <a:endParaRPr lang="en-GB" dirty="0"/>
          </a:p>
        </p:txBody>
      </p:sp>
      <p:grpSp>
        <p:nvGrpSpPr>
          <p:cNvPr id="59" name="Group 58"/>
          <p:cNvGrpSpPr/>
          <p:nvPr/>
        </p:nvGrpSpPr>
        <p:grpSpPr>
          <a:xfrm>
            <a:off x="4651251" y="1690722"/>
            <a:ext cx="4140000" cy="2448361"/>
            <a:chOff x="4637349" y="4233897"/>
            <a:chExt cx="4140000" cy="2448361"/>
          </a:xfrm>
        </p:grpSpPr>
        <p:sp>
          <p:nvSpPr>
            <p:cNvPr id="40" name="Rectangle 39"/>
            <p:cNvSpPr/>
            <p:nvPr/>
          </p:nvSpPr>
          <p:spPr>
            <a:xfrm>
              <a:off x="4637349" y="4233897"/>
              <a:ext cx="4140000" cy="241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681694" y="6082094"/>
              <a:ext cx="1658146" cy="600164"/>
            </a:xfrm>
            <a:prstGeom prst="rect">
              <a:avLst/>
            </a:prstGeom>
            <a:noFill/>
          </p:spPr>
          <p:txBody>
            <a:bodyPr wrap="square" rtlCol="0">
              <a:spAutoFit/>
            </a:bodyPr>
            <a:lstStyle/>
            <a:p>
              <a:r>
                <a:rPr lang="en-GB" sz="1100" dirty="0" smtClean="0"/>
                <a:t>N. Shibata et al.</a:t>
              </a:r>
              <a:r>
                <a:rPr lang="en-GB" sz="1100" i="1" dirty="0" smtClean="0"/>
                <a:t>,</a:t>
              </a:r>
              <a:r>
                <a:rPr lang="en-GB" sz="1100" dirty="0" smtClean="0"/>
                <a:t>  J. Quantum Electron. 23 (1987) 1205-10.</a:t>
              </a:r>
              <a:endParaRPr lang="en-US" sz="1100" dirty="0" smtClean="0">
                <a:solidFill>
                  <a:srgbClr val="C00000"/>
                </a:solidFill>
              </a:endParaRPr>
            </a:p>
          </p:txBody>
        </p:sp>
        <p:sp>
          <p:nvSpPr>
            <p:cNvPr id="51" name="TextBox 50"/>
            <p:cNvSpPr txBox="1"/>
            <p:nvPr/>
          </p:nvSpPr>
          <p:spPr>
            <a:xfrm>
              <a:off x="6523760" y="5442399"/>
              <a:ext cx="2218773" cy="1064394"/>
            </a:xfrm>
            <a:prstGeom prst="rect">
              <a:avLst/>
            </a:prstGeom>
            <a:noFill/>
            <a:ln>
              <a:solidFill>
                <a:srgbClr val="FF0000"/>
              </a:solidFill>
            </a:ln>
          </p:spPr>
          <p:txBody>
            <a:bodyPr wrap="square" rtlCol="0">
              <a:spAutoFit/>
            </a:bodyPr>
            <a:lstStyle/>
            <a:p>
              <a:pPr>
                <a:spcBef>
                  <a:spcPts val="1080"/>
                </a:spcBef>
              </a:pPr>
              <a:r>
                <a:rPr lang="en-US" dirty="0" smtClean="0"/>
                <a:t>No nonlinear phase matching</a:t>
              </a:r>
            </a:p>
            <a:p>
              <a:pPr>
                <a:spcBef>
                  <a:spcPts val="1080"/>
                </a:spcBef>
              </a:pPr>
              <a:r>
                <a:rPr lang="en-US" dirty="0" smtClean="0"/>
                <a:t>No pump depletion</a:t>
              </a:r>
            </a:p>
          </p:txBody>
        </p:sp>
      </p:grpSp>
      <p:grpSp>
        <p:nvGrpSpPr>
          <p:cNvPr id="58" name="Group 57"/>
          <p:cNvGrpSpPr/>
          <p:nvPr/>
        </p:nvGrpSpPr>
        <p:grpSpPr>
          <a:xfrm>
            <a:off x="353982" y="4233897"/>
            <a:ext cx="4166166" cy="2448361"/>
            <a:chOff x="344133" y="4233897"/>
            <a:chExt cx="4166166" cy="2448361"/>
          </a:xfrm>
        </p:grpSpPr>
        <p:sp>
          <p:nvSpPr>
            <p:cNvPr id="44" name="Rectangle 43"/>
            <p:cNvSpPr/>
            <p:nvPr/>
          </p:nvSpPr>
          <p:spPr>
            <a:xfrm>
              <a:off x="370299" y="4233897"/>
              <a:ext cx="4140000" cy="241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344133" y="6082094"/>
              <a:ext cx="1901952" cy="600164"/>
            </a:xfrm>
            <a:prstGeom prst="rect">
              <a:avLst/>
            </a:prstGeom>
            <a:noFill/>
          </p:spPr>
          <p:txBody>
            <a:bodyPr wrap="square" rtlCol="0">
              <a:spAutoFit/>
            </a:bodyPr>
            <a:lstStyle/>
            <a:p>
              <a:pPr>
                <a:spcBef>
                  <a:spcPct val="50000"/>
                </a:spcBef>
              </a:pPr>
              <a:r>
                <a:rPr lang="en-GB" sz="1100" dirty="0" smtClean="0"/>
                <a:t>M.E. </a:t>
              </a:r>
              <a:r>
                <a:rPr lang="en-GB" sz="1100" dirty="0" err="1" smtClean="0"/>
                <a:t>Heidari</a:t>
              </a:r>
              <a:r>
                <a:rPr lang="en-GB" sz="1100" dirty="0" smtClean="0"/>
                <a:t> et al.</a:t>
              </a:r>
              <a:r>
                <a:rPr lang="en-GB" sz="1100" i="1" dirty="0" smtClean="0"/>
                <a:t>,</a:t>
              </a:r>
              <a:r>
                <a:rPr lang="en-GB" sz="1100" dirty="0" smtClean="0"/>
                <a:t> Opt. Express 17 (2009) 18340-53.</a:t>
              </a:r>
              <a:endParaRPr lang="en-GB" sz="1100" dirty="0"/>
            </a:p>
          </p:txBody>
        </p:sp>
        <p:sp>
          <p:nvSpPr>
            <p:cNvPr id="52" name="TextBox 51"/>
            <p:cNvSpPr txBox="1"/>
            <p:nvPr/>
          </p:nvSpPr>
          <p:spPr>
            <a:xfrm>
              <a:off x="2330597" y="5442399"/>
              <a:ext cx="2110988" cy="1064394"/>
            </a:xfrm>
            <a:prstGeom prst="rect">
              <a:avLst/>
            </a:prstGeom>
            <a:noFill/>
            <a:ln>
              <a:solidFill>
                <a:srgbClr val="FF0000"/>
              </a:solidFill>
            </a:ln>
          </p:spPr>
          <p:txBody>
            <a:bodyPr wrap="square" rtlCol="0">
              <a:spAutoFit/>
            </a:bodyPr>
            <a:lstStyle/>
            <a:p>
              <a:pPr>
                <a:spcBef>
                  <a:spcPts val="1080"/>
                </a:spcBef>
              </a:pPr>
              <a:r>
                <a:rPr lang="en-US" dirty="0" smtClean="0"/>
                <a:t>Modified pump power</a:t>
              </a:r>
            </a:p>
            <a:p>
              <a:pPr>
                <a:spcBef>
                  <a:spcPts val="1080"/>
                </a:spcBef>
              </a:pPr>
              <a:r>
                <a:rPr lang="en-US" dirty="0" smtClean="0"/>
                <a:t>No pump depletion</a:t>
              </a:r>
            </a:p>
          </p:txBody>
        </p:sp>
      </p:grpSp>
      <p:grpSp>
        <p:nvGrpSpPr>
          <p:cNvPr id="56" name="Group 55"/>
          <p:cNvGrpSpPr/>
          <p:nvPr/>
        </p:nvGrpSpPr>
        <p:grpSpPr>
          <a:xfrm>
            <a:off x="352749" y="1690722"/>
            <a:ext cx="4171452" cy="2412000"/>
            <a:chOff x="338847" y="1698336"/>
            <a:chExt cx="4171452" cy="2412000"/>
          </a:xfrm>
        </p:grpSpPr>
        <p:sp>
          <p:nvSpPr>
            <p:cNvPr id="33" name="Rectangle 32"/>
            <p:cNvSpPr/>
            <p:nvPr/>
          </p:nvSpPr>
          <p:spPr>
            <a:xfrm>
              <a:off x="370299" y="1698336"/>
              <a:ext cx="4140000" cy="2412000"/>
            </a:xfrm>
            <a:prstGeom prst="rect">
              <a:avLst/>
            </a:prstGeom>
            <a:solidFill>
              <a:schemeClr val="bg1">
                <a:alpha val="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2330597" y="2973651"/>
              <a:ext cx="2110988" cy="787395"/>
            </a:xfrm>
            <a:prstGeom prst="rect">
              <a:avLst/>
            </a:prstGeom>
            <a:noFill/>
            <a:ln>
              <a:solidFill>
                <a:srgbClr val="FF0000"/>
              </a:solidFill>
            </a:ln>
          </p:spPr>
          <p:txBody>
            <a:bodyPr wrap="square" rtlCol="0">
              <a:spAutoFit/>
            </a:bodyPr>
            <a:lstStyle/>
            <a:p>
              <a:pPr>
                <a:spcBef>
                  <a:spcPts val="1080"/>
                </a:spcBef>
              </a:pPr>
              <a:r>
                <a:rPr lang="en-US" dirty="0" smtClean="0"/>
                <a:t>No loss</a:t>
              </a:r>
            </a:p>
            <a:p>
              <a:pPr>
                <a:spcBef>
                  <a:spcPts val="1080"/>
                </a:spcBef>
              </a:pPr>
              <a:r>
                <a:rPr lang="en-US" dirty="0" smtClean="0"/>
                <a:t>No pump depletion</a:t>
              </a:r>
            </a:p>
          </p:txBody>
        </p:sp>
        <p:sp>
          <p:nvSpPr>
            <p:cNvPr id="54" name="Text Box 108"/>
            <p:cNvSpPr txBox="1">
              <a:spLocks noChangeArrowheads="1"/>
            </p:cNvSpPr>
            <p:nvPr/>
          </p:nvSpPr>
          <p:spPr bwMode="auto">
            <a:xfrm>
              <a:off x="338847" y="3837801"/>
              <a:ext cx="3809407" cy="261610"/>
            </a:xfrm>
            <a:prstGeom prst="rect">
              <a:avLst/>
            </a:prstGeom>
            <a:noFill/>
            <a:ln w="9525">
              <a:noFill/>
              <a:miter lim="800000"/>
              <a:headEnd/>
              <a:tailEnd/>
            </a:ln>
            <a:effectLst/>
          </p:spPr>
          <p:txBody>
            <a:bodyPr wrap="square">
              <a:spAutoFit/>
            </a:bodyPr>
            <a:lstStyle/>
            <a:p>
              <a:pPr>
                <a:spcBef>
                  <a:spcPct val="50000"/>
                </a:spcBef>
              </a:pPr>
              <a:r>
                <a:rPr lang="en-GB" sz="1100" dirty="0" smtClean="0"/>
                <a:t>R.H. Stolen et al.</a:t>
              </a:r>
              <a:r>
                <a:rPr lang="en-GB" sz="1100" i="1" dirty="0" smtClean="0"/>
                <a:t>,</a:t>
              </a:r>
              <a:r>
                <a:rPr lang="en-GB" sz="1100" dirty="0" smtClean="0"/>
                <a:t> J. Quantum Electron.18 (1982) 1062-71</a:t>
              </a:r>
              <a:endParaRPr lang="en-GB" sz="1100" dirty="0"/>
            </a:p>
          </p:txBody>
        </p:sp>
      </p:grpSp>
      <p:grpSp>
        <p:nvGrpSpPr>
          <p:cNvPr id="57" name="Group 56"/>
          <p:cNvGrpSpPr/>
          <p:nvPr/>
        </p:nvGrpSpPr>
        <p:grpSpPr>
          <a:xfrm>
            <a:off x="4651251" y="4233897"/>
            <a:ext cx="4140000" cy="2412000"/>
            <a:chOff x="4637349" y="1698336"/>
            <a:chExt cx="4140000" cy="2412000"/>
          </a:xfrm>
        </p:grpSpPr>
        <p:sp>
          <p:nvSpPr>
            <p:cNvPr id="37" name="Rectangle 36"/>
            <p:cNvSpPr/>
            <p:nvPr/>
          </p:nvSpPr>
          <p:spPr>
            <a:xfrm>
              <a:off x="4637349" y="1698336"/>
              <a:ext cx="4140000" cy="241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5917548" y="2973651"/>
              <a:ext cx="2824985" cy="787395"/>
            </a:xfrm>
            <a:prstGeom prst="rect">
              <a:avLst/>
            </a:prstGeom>
            <a:noFill/>
            <a:ln>
              <a:solidFill>
                <a:srgbClr val="FF0000"/>
              </a:solidFill>
            </a:ln>
          </p:spPr>
          <p:txBody>
            <a:bodyPr wrap="square" rtlCol="0">
              <a:spAutoFit/>
            </a:bodyPr>
            <a:lstStyle/>
            <a:p>
              <a:pPr>
                <a:spcBef>
                  <a:spcPts val="1080"/>
                </a:spcBef>
              </a:pPr>
              <a:r>
                <a:rPr lang="en-US" dirty="0" smtClean="0"/>
                <a:t>Losses taken into account</a:t>
              </a:r>
            </a:p>
            <a:p>
              <a:pPr>
                <a:spcBef>
                  <a:spcPts val="1080"/>
                </a:spcBef>
              </a:pPr>
              <a:r>
                <a:rPr lang="en-US" dirty="0" smtClean="0"/>
                <a:t>No pump depletion</a:t>
              </a:r>
            </a:p>
          </p:txBody>
        </p:sp>
        <p:sp>
          <p:nvSpPr>
            <p:cNvPr id="55" name="Text Box 108"/>
            <p:cNvSpPr txBox="1">
              <a:spLocks noChangeArrowheads="1"/>
            </p:cNvSpPr>
            <p:nvPr/>
          </p:nvSpPr>
          <p:spPr bwMode="auto">
            <a:xfrm>
              <a:off x="4660012" y="3837873"/>
              <a:ext cx="3235052" cy="261610"/>
            </a:xfrm>
            <a:prstGeom prst="rect">
              <a:avLst/>
            </a:prstGeom>
            <a:noFill/>
            <a:ln w="9525">
              <a:noFill/>
              <a:miter lim="800000"/>
              <a:headEnd/>
              <a:tailEnd/>
            </a:ln>
            <a:effectLst/>
          </p:spPr>
          <p:txBody>
            <a:bodyPr wrap="square">
              <a:spAutoFit/>
            </a:bodyPr>
            <a:lstStyle/>
            <a:p>
              <a:pPr>
                <a:spcBef>
                  <a:spcPct val="50000"/>
                </a:spcBef>
              </a:pPr>
              <a:r>
                <a:rPr lang="en-GB" sz="1100" dirty="0" smtClean="0"/>
                <a:t>K. Wang et al.</a:t>
              </a:r>
              <a:r>
                <a:rPr lang="en-GB" sz="1100" i="1" dirty="0" smtClean="0"/>
                <a:t>,</a:t>
              </a:r>
              <a:r>
                <a:rPr lang="en-GB" sz="1100" dirty="0" smtClean="0"/>
                <a:t> Opt. </a:t>
              </a:r>
              <a:r>
                <a:rPr lang="en-GB" sz="1100" dirty="0" err="1" smtClean="0"/>
                <a:t>Lett</a:t>
              </a:r>
              <a:r>
                <a:rPr lang="en-GB" sz="1100" dirty="0" smtClean="0"/>
                <a:t>. 37  (2012) 1331-3.</a:t>
              </a:r>
              <a:endParaRPr lang="en-GB" sz="1100" dirty="0"/>
            </a:p>
          </p:txBody>
        </p:sp>
      </p:grpSp>
      <p:pic>
        <p:nvPicPr>
          <p:cNvPr id="21530" name="Picture 26"/>
          <p:cNvPicPr>
            <a:picLocks noChangeAspect="1" noChangeArrowheads="1"/>
          </p:cNvPicPr>
          <p:nvPr/>
        </p:nvPicPr>
        <p:blipFill>
          <a:blip r:embed="rId3" cstate="print"/>
          <a:srcRect l="31193" r="30875"/>
          <a:stretch>
            <a:fillRect/>
          </a:stretch>
        </p:blipFill>
        <p:spPr bwMode="auto">
          <a:xfrm>
            <a:off x="457200" y="4288632"/>
            <a:ext cx="2457450" cy="528637"/>
          </a:xfrm>
          <a:prstGeom prst="rect">
            <a:avLst/>
          </a:prstGeom>
          <a:noFill/>
          <a:ln w="9525">
            <a:noFill/>
            <a:miter lim="800000"/>
            <a:headEnd/>
            <a:tailEnd/>
          </a:ln>
          <a:effectLst/>
        </p:spPr>
      </p:pic>
      <p:pic>
        <p:nvPicPr>
          <p:cNvPr id="21531" name="Picture 27"/>
          <p:cNvPicPr>
            <a:picLocks noChangeAspect="1" noChangeArrowheads="1"/>
          </p:cNvPicPr>
          <p:nvPr/>
        </p:nvPicPr>
        <p:blipFill>
          <a:blip r:embed="rId4" cstate="print"/>
          <a:srcRect l="38839" t="9523" r="39255" b="-27891"/>
          <a:stretch>
            <a:fillRect/>
          </a:stretch>
        </p:blipFill>
        <p:spPr bwMode="auto">
          <a:xfrm>
            <a:off x="457200" y="5429250"/>
            <a:ext cx="1419225" cy="276225"/>
          </a:xfrm>
          <a:prstGeom prst="rect">
            <a:avLst/>
          </a:prstGeom>
          <a:noFill/>
          <a:ln w="9525">
            <a:noFill/>
            <a:miter lim="800000"/>
            <a:headEnd/>
            <a:tailEnd/>
          </a:ln>
          <a:effectLst/>
        </p:spPr>
      </p:pic>
      <p:pic>
        <p:nvPicPr>
          <p:cNvPr id="21532" name="Picture 28"/>
          <p:cNvPicPr>
            <a:picLocks noChangeAspect="1" noChangeArrowheads="1"/>
          </p:cNvPicPr>
          <p:nvPr/>
        </p:nvPicPr>
        <p:blipFill>
          <a:blip r:embed="rId5" cstate="print"/>
          <a:srcRect l="36780" r="37344" b="2756"/>
          <a:stretch>
            <a:fillRect/>
          </a:stretch>
        </p:blipFill>
        <p:spPr bwMode="auto">
          <a:xfrm>
            <a:off x="457200" y="4856163"/>
            <a:ext cx="1676400" cy="392112"/>
          </a:xfrm>
          <a:prstGeom prst="rect">
            <a:avLst/>
          </a:prstGeom>
          <a:noFill/>
          <a:ln w="9525">
            <a:noFill/>
            <a:miter lim="800000"/>
            <a:headEnd/>
            <a:tailEnd/>
          </a:ln>
          <a:effectLst/>
        </p:spPr>
      </p:pic>
      <p:pic>
        <p:nvPicPr>
          <p:cNvPr id="21533" name="Picture 29"/>
          <p:cNvPicPr>
            <a:picLocks noChangeAspect="1" noChangeArrowheads="1"/>
          </p:cNvPicPr>
          <p:nvPr/>
        </p:nvPicPr>
        <p:blipFill>
          <a:blip r:embed="rId6" cstate="print"/>
          <a:srcRect l="34134" r="35727"/>
          <a:stretch>
            <a:fillRect/>
          </a:stretch>
        </p:blipFill>
        <p:spPr bwMode="auto">
          <a:xfrm>
            <a:off x="514350" y="2370138"/>
            <a:ext cx="1952625" cy="630237"/>
          </a:xfrm>
          <a:prstGeom prst="rect">
            <a:avLst/>
          </a:prstGeom>
          <a:noFill/>
          <a:ln w="9525">
            <a:noFill/>
            <a:miter lim="800000"/>
            <a:headEnd/>
            <a:tailEnd/>
          </a:ln>
          <a:effectLst/>
        </p:spPr>
      </p:pic>
      <p:pic>
        <p:nvPicPr>
          <p:cNvPr id="21534" name="Picture 30"/>
          <p:cNvPicPr>
            <a:picLocks noChangeAspect="1" noChangeArrowheads="1"/>
          </p:cNvPicPr>
          <p:nvPr/>
        </p:nvPicPr>
        <p:blipFill>
          <a:blip r:embed="rId7" cstate="print"/>
          <a:srcRect l="29870" r="29993"/>
          <a:stretch>
            <a:fillRect/>
          </a:stretch>
        </p:blipFill>
        <p:spPr bwMode="auto">
          <a:xfrm>
            <a:off x="4733925" y="4311650"/>
            <a:ext cx="2600325" cy="482600"/>
          </a:xfrm>
          <a:prstGeom prst="rect">
            <a:avLst/>
          </a:prstGeom>
          <a:noFill/>
          <a:ln w="9525">
            <a:noFill/>
            <a:miter lim="800000"/>
            <a:headEnd/>
            <a:tailEnd/>
          </a:ln>
          <a:effectLst/>
        </p:spPr>
      </p:pic>
      <p:pic>
        <p:nvPicPr>
          <p:cNvPr id="21535" name="Picture 31"/>
          <p:cNvPicPr>
            <a:picLocks noChangeAspect="1" noChangeArrowheads="1"/>
          </p:cNvPicPr>
          <p:nvPr/>
        </p:nvPicPr>
        <p:blipFill>
          <a:blip r:embed="rId8" cstate="print"/>
          <a:srcRect l="31781" r="31757"/>
          <a:stretch>
            <a:fillRect/>
          </a:stretch>
        </p:blipFill>
        <p:spPr bwMode="auto">
          <a:xfrm>
            <a:off x="514350" y="1782763"/>
            <a:ext cx="2362200" cy="482600"/>
          </a:xfrm>
          <a:prstGeom prst="rect">
            <a:avLst/>
          </a:prstGeom>
          <a:noFill/>
          <a:ln w="9525">
            <a:noFill/>
            <a:miter lim="800000"/>
            <a:headEnd/>
            <a:tailEnd/>
          </a:ln>
          <a:effectLst/>
        </p:spPr>
      </p:pic>
      <p:pic>
        <p:nvPicPr>
          <p:cNvPr id="21536" name="Picture 32"/>
          <p:cNvPicPr>
            <a:picLocks noChangeAspect="1" noChangeArrowheads="1"/>
          </p:cNvPicPr>
          <p:nvPr/>
        </p:nvPicPr>
        <p:blipFill>
          <a:blip r:embed="rId9" cstate="print"/>
          <a:srcRect l="25900" r="26170"/>
          <a:stretch>
            <a:fillRect/>
          </a:stretch>
        </p:blipFill>
        <p:spPr bwMode="auto">
          <a:xfrm>
            <a:off x="4724400" y="2101850"/>
            <a:ext cx="3105150" cy="796925"/>
          </a:xfrm>
          <a:prstGeom prst="rect">
            <a:avLst/>
          </a:prstGeom>
          <a:noFill/>
          <a:ln w="9525">
            <a:noFill/>
            <a:miter lim="800000"/>
            <a:headEnd/>
            <a:tailEnd/>
          </a:ln>
          <a:effectLst/>
        </p:spPr>
      </p:pic>
      <p:pic>
        <p:nvPicPr>
          <p:cNvPr id="21537" name="Picture 33"/>
          <p:cNvPicPr>
            <a:picLocks noChangeAspect="1" noChangeArrowheads="1"/>
          </p:cNvPicPr>
          <p:nvPr/>
        </p:nvPicPr>
        <p:blipFill>
          <a:blip r:embed="rId10" cstate="print"/>
          <a:srcRect l="32667" r="32771"/>
          <a:stretch>
            <a:fillRect/>
          </a:stretch>
        </p:blipFill>
        <p:spPr bwMode="auto">
          <a:xfrm>
            <a:off x="4724400" y="1746250"/>
            <a:ext cx="2114550" cy="285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efficiency bandwidth</a:t>
            </a:r>
            <a:endParaRPr lang="en-US" dirty="0"/>
          </a:p>
        </p:txBody>
      </p:sp>
      <p:sp>
        <p:nvSpPr>
          <p:cNvPr id="28" name="TextBox 27"/>
          <p:cNvSpPr txBox="1"/>
          <p:nvPr/>
        </p:nvSpPr>
        <p:spPr>
          <a:xfrm>
            <a:off x="480060" y="1207008"/>
            <a:ext cx="1207008" cy="369332"/>
          </a:xfrm>
          <a:prstGeom prst="rect">
            <a:avLst/>
          </a:prstGeom>
          <a:noFill/>
        </p:spPr>
        <p:txBody>
          <a:bodyPr wrap="square" rtlCol="0">
            <a:spAutoFit/>
          </a:bodyPr>
          <a:lstStyle/>
          <a:p>
            <a:pPr>
              <a:spcBef>
                <a:spcPts val="1080"/>
              </a:spcBef>
            </a:pPr>
            <a:r>
              <a:rPr lang="en-US" dirty="0" smtClean="0">
                <a:solidFill>
                  <a:srgbClr val="C00000"/>
                </a:solidFill>
              </a:rPr>
              <a:t>Example:</a:t>
            </a:r>
          </a:p>
        </p:txBody>
      </p:sp>
      <p:sp>
        <p:nvSpPr>
          <p:cNvPr id="33" name="Slide Number Placeholder 32"/>
          <p:cNvSpPr>
            <a:spLocks noGrp="1"/>
          </p:cNvSpPr>
          <p:nvPr>
            <p:ph type="sldNum" sz="quarter" idx="12"/>
          </p:nvPr>
        </p:nvSpPr>
        <p:spPr/>
        <p:txBody>
          <a:bodyPr/>
          <a:lstStyle/>
          <a:p>
            <a:fld id="{14EEA463-0B33-4C02-B78F-216063E73A51}" type="slidenum">
              <a:rPr lang="en-GB" smtClean="0"/>
              <a:pPr/>
              <a:t>11</a:t>
            </a:fld>
            <a:endParaRPr lang="en-GB" dirty="0"/>
          </a:p>
        </p:txBody>
      </p:sp>
      <p:sp>
        <p:nvSpPr>
          <p:cNvPr id="9" name="TextBox 8"/>
          <p:cNvSpPr txBox="1"/>
          <p:nvPr/>
        </p:nvSpPr>
        <p:spPr>
          <a:xfrm>
            <a:off x="4104717" y="4081951"/>
            <a:ext cx="4681728" cy="2239074"/>
          </a:xfrm>
          <a:prstGeom prst="rect">
            <a:avLst/>
          </a:prstGeom>
          <a:noFill/>
          <a:ln>
            <a:solidFill>
              <a:srgbClr val="FF0000"/>
            </a:solidFill>
          </a:ln>
        </p:spPr>
        <p:txBody>
          <a:bodyPr wrap="square" rtlCol="0">
            <a:spAutoFit/>
          </a:bodyPr>
          <a:lstStyle/>
          <a:p>
            <a:pPr marL="177800" indent="-177800">
              <a:spcBef>
                <a:spcPts val="1080"/>
              </a:spcBef>
              <a:buFont typeface="Arial" pitchFamily="34" charset="0"/>
              <a:buChar char="•"/>
            </a:pPr>
            <a:r>
              <a:rPr lang="en-US" sz="1600" dirty="0" smtClean="0"/>
              <a:t>Exact solution obtained using numerical method</a:t>
            </a:r>
          </a:p>
          <a:p>
            <a:pPr marL="177800" indent="-177800">
              <a:spcBef>
                <a:spcPts val="1080"/>
              </a:spcBef>
              <a:buFont typeface="Arial" pitchFamily="34" charset="0"/>
              <a:buChar char="•"/>
            </a:pPr>
            <a:r>
              <a:rPr lang="en-US" sz="1600" dirty="0" smtClean="0"/>
              <a:t>Bandwidth </a:t>
            </a:r>
            <a:r>
              <a:rPr lang="en-US" sz="1600" dirty="0" smtClean="0"/>
              <a:t>for Stolen </a:t>
            </a:r>
            <a:r>
              <a:rPr lang="en-US" sz="1600" i="1" dirty="0" smtClean="0">
                <a:latin typeface="+mn-lt"/>
              </a:rPr>
              <a:t>L</a:t>
            </a:r>
            <a:r>
              <a:rPr lang="en-US" sz="1600" i="1" baseline="-25000" dirty="0" smtClean="0">
                <a:latin typeface="+mn-lt"/>
              </a:rPr>
              <a:t>eff</a:t>
            </a:r>
            <a:r>
              <a:rPr lang="en-US" sz="1600" dirty="0" smtClean="0"/>
              <a:t> is overestimated</a:t>
            </a:r>
          </a:p>
          <a:p>
            <a:pPr marL="177800" indent="-177800">
              <a:spcBef>
                <a:spcPts val="1080"/>
              </a:spcBef>
              <a:buFont typeface="Arial" pitchFamily="34" charset="0"/>
              <a:buChar char="•"/>
            </a:pPr>
            <a:r>
              <a:rPr lang="en-US" sz="1600" dirty="0" smtClean="0"/>
              <a:t>Maximum conversion efficiency for Stolen model is overestimated – model does not include loses</a:t>
            </a:r>
          </a:p>
          <a:p>
            <a:pPr marL="177800" indent="-177800">
              <a:spcBef>
                <a:spcPts val="1080"/>
              </a:spcBef>
              <a:buFont typeface="Arial" pitchFamily="34" charset="0"/>
              <a:buChar char="•"/>
            </a:pPr>
            <a:r>
              <a:rPr lang="en-US" sz="1600" dirty="0" smtClean="0"/>
              <a:t>Bandwidth for Shibata model and Modified Stolen model are very close</a:t>
            </a:r>
          </a:p>
        </p:txBody>
      </p:sp>
      <p:pic>
        <p:nvPicPr>
          <p:cNvPr id="24" name="Picture 23" descr="CE_up2sixth_order_dispersion_Loss_7.2_5models.emf"/>
          <p:cNvPicPr>
            <a:picLocks noChangeAspect="1"/>
          </p:cNvPicPr>
          <p:nvPr/>
        </p:nvPicPr>
        <p:blipFill>
          <a:blip r:embed="rId2" cstate="print"/>
          <a:stretch>
            <a:fillRect/>
          </a:stretch>
        </p:blipFill>
        <p:spPr>
          <a:xfrm>
            <a:off x="357555" y="3593710"/>
            <a:ext cx="3641143" cy="3118629"/>
          </a:xfrm>
          <a:prstGeom prst="rect">
            <a:avLst/>
          </a:prstGeom>
        </p:spPr>
      </p:pic>
      <p:grpSp>
        <p:nvGrpSpPr>
          <p:cNvPr id="27" name="Group 26"/>
          <p:cNvGrpSpPr/>
          <p:nvPr/>
        </p:nvGrpSpPr>
        <p:grpSpPr>
          <a:xfrm>
            <a:off x="1924999" y="1418658"/>
            <a:ext cx="2283724" cy="1422770"/>
            <a:chOff x="5868144" y="4203929"/>
            <a:chExt cx="2952328" cy="1904263"/>
          </a:xfrm>
        </p:grpSpPr>
        <p:grpSp>
          <p:nvGrpSpPr>
            <p:cNvPr id="13" name="Group 7"/>
            <p:cNvGrpSpPr/>
            <p:nvPr/>
          </p:nvGrpSpPr>
          <p:grpSpPr>
            <a:xfrm>
              <a:off x="5868144" y="4295692"/>
              <a:ext cx="2952328" cy="1812500"/>
              <a:chOff x="2926103" y="2376575"/>
              <a:chExt cx="2636007" cy="1906174"/>
            </a:xfrm>
          </p:grpSpPr>
          <p:sp>
            <p:nvSpPr>
              <p:cNvPr id="18" name="Rectangle 17"/>
              <p:cNvSpPr/>
              <p:nvPr/>
            </p:nvSpPr>
            <p:spPr>
              <a:xfrm>
                <a:off x="3491880" y="2376575"/>
                <a:ext cx="1440160" cy="1405540"/>
              </a:xfrm>
              <a:prstGeom prst="rect">
                <a:avLst/>
              </a:prstGeom>
              <a:gradFill rotWithShape="1">
                <a:gsLst>
                  <a:gs pos="0">
                    <a:srgbClr val="000000">
                      <a:tint val="50000"/>
                      <a:satMod val="300000"/>
                    </a:srgbClr>
                  </a:gs>
                  <a:gs pos="35000">
                    <a:srgbClr val="000000">
                      <a:tint val="37000"/>
                      <a:satMod val="300000"/>
                    </a:srgbClr>
                  </a:gs>
                  <a:gs pos="100000">
                    <a:srgbClr val="000000">
                      <a:tint val="15000"/>
                      <a:satMod val="350000"/>
                    </a:srgbClr>
                  </a:gs>
                </a:gsLst>
                <a:lin ang="16200000" scaled="1"/>
              </a:gradFill>
              <a:ln w="9525" cap="flat" cmpd="sng" algn="ctr">
                <a:solidFill>
                  <a:srgbClr val="000000">
                    <a:shade val="95000"/>
                    <a:satMod val="105000"/>
                  </a:srgbClr>
                </a:solidFill>
                <a:prstDash val="solid"/>
              </a:ln>
              <a:effectLst>
                <a:outerShdw blurRad="40000" dist="20000" dir="5400000" rotWithShape="0">
                  <a:srgbClr val="000000">
                    <a:alpha val="38000"/>
                  </a:srgbClr>
                </a:outerShdw>
              </a:effectLst>
            </p:spPr>
            <p:txBody>
              <a:bodyPr rtlCol="0" anchor="ctr"/>
              <a:lstStyle>
                <a:defPPr>
                  <a:defRPr lang="da-DK"/>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000000"/>
                    </a:solidFill>
                    <a:effectLst/>
                    <a:uLnTx/>
                    <a:uFillTx/>
                    <a:latin typeface="Verdana"/>
                    <a:ea typeface="+mn-ea"/>
                    <a:cs typeface="+mn-cs"/>
                  </a:rPr>
                  <a:t>                                                         </a:t>
                </a:r>
                <a:endParaRPr kumimoji="0" lang="da-DK" sz="1100" b="0" i="0" u="none" strike="noStrike" kern="1200" cap="none" spc="0" normalizeH="0" baseline="0" noProof="0" dirty="0" smtClean="0">
                  <a:ln>
                    <a:noFill/>
                  </a:ln>
                  <a:solidFill>
                    <a:srgbClr val="000000"/>
                  </a:solidFill>
                  <a:effectLst/>
                  <a:uLnTx/>
                  <a:uFillTx/>
                  <a:latin typeface="Verdan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000000"/>
                    </a:solidFill>
                    <a:effectLst/>
                    <a:uLnTx/>
                    <a:uFillTx/>
                    <a:latin typeface="Verdana"/>
                    <a:ea typeface="+mn-ea"/>
                    <a:cs typeface="+mn-cs"/>
                  </a:rPr>
                  <a:t> </a:t>
                </a:r>
                <a:r>
                  <a:rPr kumimoji="0" lang="da-DK" sz="1800" b="0" i="0" u="none" strike="noStrike" kern="1200" cap="none" spc="0" normalizeH="0" baseline="0" noProof="0" dirty="0">
                    <a:ln>
                      <a:noFill/>
                    </a:ln>
                    <a:solidFill>
                      <a:srgbClr val="000000"/>
                    </a:solidFill>
                    <a:effectLst/>
                    <a:uLnTx/>
                    <a:uFillTx/>
                    <a:latin typeface="Verdana"/>
                    <a:ea typeface="+mn-ea"/>
                    <a:cs typeface="+mn-cs"/>
                  </a:rPr>
                  <a:t> </a:t>
                </a:r>
                <a:r>
                  <a:rPr kumimoji="0" lang="da-DK" sz="1800" b="0" i="0" u="none" strike="noStrike" kern="1200" cap="none" spc="0" normalizeH="0" baseline="0" noProof="0" dirty="0" smtClean="0">
                    <a:ln>
                      <a:noFill/>
                    </a:ln>
                    <a:solidFill>
                      <a:srgbClr val="000000"/>
                    </a:solidFill>
                    <a:effectLst/>
                    <a:uLnTx/>
                    <a:uFillTx/>
                    <a:latin typeface="Verdana"/>
                    <a:ea typeface="+mn-ea"/>
                    <a:cs typeface="+mn-cs"/>
                  </a:rPr>
                  <a:t>                     </a:t>
                </a:r>
                <a:r>
                  <a:rPr kumimoji="0" lang="da-DK" sz="1100" b="0" i="0" u="none" strike="noStrike" kern="1200" cap="none" spc="0" normalizeH="0" baseline="0" noProof="0" dirty="0" smtClean="0">
                    <a:ln>
                      <a:noFill/>
                    </a:ln>
                    <a:solidFill>
                      <a:srgbClr val="000000"/>
                    </a:solidFill>
                    <a:effectLst/>
                    <a:uLnTx/>
                    <a:uFillTx/>
                    <a:latin typeface="Verdana"/>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smtClean="0">
                  <a:ln>
                    <a:noFill/>
                  </a:ln>
                  <a:solidFill>
                    <a:srgbClr val="000000"/>
                  </a:solidFill>
                  <a:effectLst/>
                  <a:uLnTx/>
                  <a:uFillTx/>
                  <a:latin typeface="Verdan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a:ln>
                    <a:noFill/>
                  </a:ln>
                  <a:solidFill>
                    <a:srgbClr val="000000"/>
                  </a:solidFill>
                  <a:effectLst/>
                  <a:uLnTx/>
                  <a:uFillTx/>
                  <a:latin typeface="Verdana"/>
                  <a:ea typeface="+mn-ea"/>
                  <a:cs typeface="+mn-cs"/>
                </a:endParaRPr>
              </a:p>
            </p:txBody>
          </p:sp>
          <p:sp>
            <p:nvSpPr>
              <p:cNvPr id="19" name="Rectangle 18"/>
              <p:cNvSpPr/>
              <p:nvPr/>
            </p:nvSpPr>
            <p:spPr>
              <a:xfrm>
                <a:off x="2926103" y="3782116"/>
                <a:ext cx="2636007" cy="500633"/>
              </a:xfrm>
              <a:prstGeom prst="rect">
                <a:avLst/>
              </a:prstGeom>
              <a:solidFill>
                <a:srgbClr val="000000">
                  <a:lumMod val="75000"/>
                  <a:lumOff val="25000"/>
                </a:srgbClr>
              </a:solidFill>
              <a:ln w="25400" cap="flat" cmpd="sng" algn="ctr">
                <a:solidFill>
                  <a:srgbClr val="BBE0E3"/>
                </a:solidFill>
                <a:prstDash val="solid"/>
              </a:ln>
              <a:effectLst/>
            </p:spPr>
            <p:txBody>
              <a:bodyPr rtlCol="0" anchor="ctr"/>
              <a:lstStyle>
                <a:defPPr>
                  <a:defRPr lang="da-DK"/>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ED8105"/>
                    </a:solidFill>
                    <a:effectLst/>
                    <a:uLnTx/>
                    <a:uFillTx/>
                    <a:latin typeface="Arial" pitchFamily="34" charset="0"/>
                    <a:ea typeface="+mn-ea"/>
                    <a:cs typeface="Arial" pitchFamily="34" charset="0"/>
                  </a:rPr>
                  <a:t>substrate</a:t>
                </a:r>
                <a:endParaRPr kumimoji="0" lang="da-DK" sz="18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sp>
            <p:nvSpPr>
              <p:cNvPr id="20" name="Rectangle 19"/>
              <p:cNvSpPr/>
              <p:nvPr/>
            </p:nvSpPr>
            <p:spPr>
              <a:xfrm>
                <a:off x="3679274" y="2836841"/>
                <a:ext cx="1143000" cy="461596"/>
              </a:xfrm>
              <a:prstGeom prst="rect">
                <a:avLst/>
              </a:prstGeom>
              <a:solidFill>
                <a:srgbClr val="000000">
                  <a:lumMod val="75000"/>
                  <a:lumOff val="25000"/>
                </a:srgbClr>
              </a:solidFill>
              <a:ln w="25400" cap="flat" cmpd="sng" algn="ctr">
                <a:solidFill>
                  <a:srgbClr val="BBE0E3">
                    <a:shade val="50000"/>
                  </a:srgbClr>
                </a:solidFill>
                <a:prstDash val="solid"/>
              </a:ln>
              <a:effectLst/>
            </p:spPr>
            <p:txBody>
              <a:bodyPr rtlCol="0" anchor="ct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a:ln>
                    <a:noFill/>
                  </a:ln>
                  <a:solidFill>
                    <a:srgbClr val="FFFFFF"/>
                  </a:solidFill>
                  <a:effectLst/>
                  <a:uLnTx/>
                  <a:uFillTx/>
                  <a:latin typeface="Verdana"/>
                  <a:ea typeface="+mn-ea"/>
                  <a:cs typeface="+mn-cs"/>
                </a:endParaRPr>
              </a:p>
            </p:txBody>
          </p:sp>
          <p:cxnSp>
            <p:nvCxnSpPr>
              <p:cNvPr id="21" name="Straight Arrow Connector 20"/>
              <p:cNvCxnSpPr/>
              <p:nvPr/>
            </p:nvCxnSpPr>
            <p:spPr>
              <a:xfrm>
                <a:off x="4892343" y="2849873"/>
                <a:ext cx="0" cy="461714"/>
              </a:xfrm>
              <a:prstGeom prst="straightConnector1">
                <a:avLst/>
              </a:prstGeom>
              <a:noFill/>
              <a:ln w="9525" cap="flat" cmpd="sng" algn="ctr">
                <a:solidFill>
                  <a:srgbClr val="000000">
                    <a:shade val="95000"/>
                    <a:satMod val="105000"/>
                  </a:srgbClr>
                </a:solidFill>
                <a:prstDash val="solid"/>
                <a:headEnd type="arrow"/>
                <a:tailEnd type="arrow"/>
              </a:ln>
              <a:effectLst/>
            </p:spPr>
          </p:cxnSp>
          <p:cxnSp>
            <p:nvCxnSpPr>
              <p:cNvPr id="22" name="Straight Arrow Connector 21"/>
              <p:cNvCxnSpPr/>
              <p:nvPr/>
            </p:nvCxnSpPr>
            <p:spPr>
              <a:xfrm>
                <a:off x="3679274" y="2638316"/>
                <a:ext cx="1143000" cy="0"/>
              </a:xfrm>
              <a:prstGeom prst="straightConnector1">
                <a:avLst/>
              </a:prstGeom>
              <a:noFill/>
              <a:ln w="9525" cap="flat" cmpd="sng" algn="ctr">
                <a:solidFill>
                  <a:srgbClr val="000000">
                    <a:shade val="95000"/>
                    <a:satMod val="105000"/>
                  </a:srgbClr>
                </a:solidFill>
                <a:prstDash val="solid"/>
                <a:headEnd type="arrow"/>
                <a:tailEnd type="arrow"/>
              </a:ln>
              <a:effectLst/>
            </p:spPr>
          </p:cxnSp>
        </p:grpSp>
        <p:sp>
          <p:nvSpPr>
            <p:cNvPr id="14" name="TextBox 10"/>
            <p:cNvSpPr txBox="1"/>
            <p:nvPr/>
          </p:nvSpPr>
          <p:spPr>
            <a:xfrm>
              <a:off x="7085559" y="4727593"/>
              <a:ext cx="532434" cy="450404"/>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ED8105"/>
                  </a:solidFill>
                  <a:effectLst/>
                  <a:uLnTx/>
                  <a:uFillTx/>
                  <a:latin typeface="Arial" pitchFamily="34" charset="0"/>
                  <a:ea typeface="+mn-ea"/>
                  <a:cs typeface="+mn-cs"/>
                </a:rPr>
                <a:t>Si</a:t>
              </a:r>
              <a:endParaRPr kumimoji="0" lang="da-DK" sz="1800" b="0" i="0" u="none" strike="noStrike" kern="1200" cap="none" spc="0" normalizeH="0" baseline="0" noProof="0" dirty="0">
                <a:ln>
                  <a:noFill/>
                </a:ln>
                <a:solidFill>
                  <a:srgbClr val="ED8105"/>
                </a:solidFill>
                <a:effectLst/>
                <a:uLnTx/>
                <a:uFillTx/>
                <a:latin typeface="Arial" pitchFamily="34" charset="0"/>
                <a:ea typeface="+mn-ea"/>
                <a:cs typeface="+mn-cs"/>
              </a:endParaRPr>
            </a:p>
          </p:txBody>
        </p:sp>
        <p:sp>
          <p:nvSpPr>
            <p:cNvPr id="15" name="TextBox 17"/>
            <p:cNvSpPr txBox="1"/>
            <p:nvPr/>
          </p:nvSpPr>
          <p:spPr>
            <a:xfrm>
              <a:off x="7336573" y="5250593"/>
              <a:ext cx="803115" cy="412870"/>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0" i="0" u="none" strike="noStrike" kern="1200" cap="none" spc="0" normalizeH="0" baseline="0" noProof="0" dirty="0" smtClean="0">
                  <a:ln>
                    <a:noFill/>
                  </a:ln>
                  <a:solidFill>
                    <a:srgbClr val="ED8105"/>
                  </a:solidFill>
                  <a:effectLst/>
                  <a:uLnTx/>
                  <a:uFillTx/>
                  <a:latin typeface="Arial" pitchFamily="34" charset="0"/>
                  <a:ea typeface="+mn-ea"/>
                  <a:cs typeface="Arial" pitchFamily="34" charset="0"/>
                </a:rPr>
                <a:t>SiO</a:t>
              </a:r>
              <a:r>
                <a:rPr kumimoji="0" lang="da-DK" sz="1600" b="0" i="0" u="none" strike="noStrike" kern="1200" cap="none" spc="0" normalizeH="0" baseline="-25000" noProof="0" dirty="0" smtClean="0">
                  <a:ln>
                    <a:noFill/>
                  </a:ln>
                  <a:solidFill>
                    <a:srgbClr val="ED8105"/>
                  </a:solidFill>
                  <a:effectLst/>
                  <a:uLnTx/>
                  <a:uFillTx/>
                  <a:latin typeface="Arial" pitchFamily="34" charset="0"/>
                  <a:ea typeface="+mn-ea"/>
                  <a:cs typeface="Arial" pitchFamily="34" charset="0"/>
                </a:rPr>
                <a:t>2</a:t>
              </a:r>
              <a:endParaRPr kumimoji="0" lang="da-DK" sz="16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sp>
          <p:nvSpPr>
            <p:cNvPr id="16" name="TextBox 18"/>
            <p:cNvSpPr txBox="1"/>
            <p:nvPr/>
          </p:nvSpPr>
          <p:spPr>
            <a:xfrm>
              <a:off x="8036882" y="4771377"/>
              <a:ext cx="384048" cy="450404"/>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ED8105"/>
                  </a:solidFill>
                  <a:effectLst/>
                  <a:uLnTx/>
                  <a:uFillTx/>
                  <a:latin typeface="Arial" pitchFamily="34" charset="0"/>
                  <a:ea typeface="+mn-ea"/>
                  <a:cs typeface="Arial" pitchFamily="34" charset="0"/>
                </a:rPr>
                <a:t>h</a:t>
              </a:r>
              <a:endParaRPr kumimoji="0" lang="da-DK" sz="18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sp>
          <p:nvSpPr>
            <p:cNvPr id="17" name="TextBox 22"/>
            <p:cNvSpPr txBox="1"/>
            <p:nvPr/>
          </p:nvSpPr>
          <p:spPr>
            <a:xfrm>
              <a:off x="7099748" y="4203929"/>
              <a:ext cx="504056" cy="450404"/>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solidFill>
                    <a:srgbClr val="ED8105"/>
                  </a:solidFill>
                  <a:latin typeface="Arial" pitchFamily="34" charset="0"/>
                  <a:cs typeface="Arial" pitchFamily="34" charset="0"/>
                </a:rPr>
                <a:t>w</a:t>
              </a:r>
              <a:endParaRPr kumimoji="0" lang="da-DK" sz="18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grpSp>
      <p:pic>
        <p:nvPicPr>
          <p:cNvPr id="31" name="Picture 30" descr="Dispersion.emf"/>
          <p:cNvPicPr>
            <a:picLocks noChangeAspect="1"/>
          </p:cNvPicPr>
          <p:nvPr/>
        </p:nvPicPr>
        <p:blipFill>
          <a:blip r:embed="rId3" cstate="print"/>
          <a:stretch>
            <a:fillRect/>
          </a:stretch>
        </p:blipFill>
        <p:spPr>
          <a:xfrm>
            <a:off x="4915782" y="1166492"/>
            <a:ext cx="3641143" cy="2805943"/>
          </a:xfrm>
          <a:prstGeom prst="rect">
            <a:avLst/>
          </a:prstGeom>
        </p:spPr>
      </p:pic>
      <p:sp>
        <p:nvSpPr>
          <p:cNvPr id="25" name="TextBox 24"/>
          <p:cNvSpPr txBox="1"/>
          <p:nvPr/>
        </p:nvSpPr>
        <p:spPr>
          <a:xfrm>
            <a:off x="587075" y="1738945"/>
            <a:ext cx="1414638" cy="661355"/>
          </a:xfrm>
          <a:prstGeom prst="rect">
            <a:avLst/>
          </a:prstGeom>
          <a:noFill/>
        </p:spPr>
        <p:txBody>
          <a:bodyPr wrap="square" rtlCol="0">
            <a:spAutoFit/>
          </a:bodyPr>
          <a:lstStyle/>
          <a:p>
            <a:pPr>
              <a:spcBef>
                <a:spcPts val="1080"/>
              </a:spcBef>
            </a:pPr>
            <a:r>
              <a:rPr lang="en-US" sz="1600" i="1" dirty="0" smtClean="0">
                <a:latin typeface="+mn-lt"/>
              </a:rPr>
              <a:t>h</a:t>
            </a:r>
            <a:r>
              <a:rPr lang="en-US" sz="1400" dirty="0" smtClean="0"/>
              <a:t> = 205 nm</a:t>
            </a:r>
          </a:p>
          <a:p>
            <a:pPr>
              <a:spcBef>
                <a:spcPts val="1080"/>
              </a:spcBef>
            </a:pPr>
            <a:r>
              <a:rPr lang="en-US" sz="1600" i="1" dirty="0" smtClean="0">
                <a:latin typeface="+mn-lt"/>
              </a:rPr>
              <a:t>w</a:t>
            </a:r>
            <a:r>
              <a:rPr lang="en-US" sz="1400" dirty="0" smtClean="0"/>
              <a:t> = 900 nm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linds(horizontal)">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Slide Number Placeholder 2"/>
          <p:cNvSpPr>
            <a:spLocks noGrp="1"/>
          </p:cNvSpPr>
          <p:nvPr>
            <p:ph type="sldNum" sz="quarter" idx="12"/>
          </p:nvPr>
        </p:nvSpPr>
        <p:spPr/>
        <p:txBody>
          <a:bodyPr/>
          <a:lstStyle/>
          <a:p>
            <a:fld id="{14EEA463-0B33-4C02-B78F-216063E73A51}" type="slidenum">
              <a:rPr lang="en-GB" smtClean="0"/>
              <a:pPr/>
              <a:t>12</a:t>
            </a:fld>
            <a:endParaRPr lang="en-GB" dirty="0"/>
          </a:p>
        </p:txBody>
      </p:sp>
      <p:sp>
        <p:nvSpPr>
          <p:cNvPr id="5" name="TextBox 4"/>
          <p:cNvSpPr txBox="1"/>
          <p:nvPr/>
        </p:nvSpPr>
        <p:spPr>
          <a:xfrm>
            <a:off x="596348" y="1649896"/>
            <a:ext cx="7911548" cy="2585323"/>
          </a:xfrm>
          <a:prstGeom prst="rect">
            <a:avLst/>
          </a:prstGeom>
          <a:noFill/>
        </p:spPr>
        <p:txBody>
          <a:bodyPr wrap="square" rtlCol="0">
            <a:spAutoFit/>
          </a:bodyPr>
          <a:lstStyle/>
          <a:p>
            <a:pPr marL="357188" indent="-357188">
              <a:buFont typeface="Arial" pitchFamily="34" charset="0"/>
              <a:buChar char="•"/>
            </a:pPr>
            <a:r>
              <a:rPr lang="en-US" dirty="0" smtClean="0"/>
              <a:t>Conversion efficiency and the FWM bandwidth can be further increased in  waveguides.</a:t>
            </a:r>
          </a:p>
          <a:p>
            <a:pPr marL="357188" indent="-357188">
              <a:buFont typeface="Arial" pitchFamily="34" charset="0"/>
              <a:buChar char="•"/>
            </a:pPr>
            <a:endParaRPr lang="en-US" dirty="0" smtClean="0"/>
          </a:p>
          <a:p>
            <a:pPr marL="357188" indent="-357188">
              <a:buFont typeface="Arial" pitchFamily="34" charset="0"/>
              <a:buChar char="•"/>
            </a:pPr>
            <a:r>
              <a:rPr lang="en-US" dirty="0" smtClean="0"/>
              <a:t>Phase matched nonlinear processes like FWM benefit from the use of engineered waveguides through dispersion engineering, which ensures phase matching over a large bandwidth. </a:t>
            </a:r>
          </a:p>
          <a:p>
            <a:pPr marL="357188" indent="-357188">
              <a:buFont typeface="Arial" pitchFamily="34" charset="0"/>
              <a:buChar char="•"/>
            </a:pPr>
            <a:endParaRPr lang="en-US" dirty="0" smtClean="0"/>
          </a:p>
          <a:p>
            <a:pPr marL="357188" indent="-357188">
              <a:buFont typeface="Arial" pitchFamily="34" charset="0"/>
              <a:buChar char="•"/>
            </a:pPr>
            <a:r>
              <a:rPr lang="en-US" dirty="0" smtClean="0"/>
              <a:t>Using FWM in new materials photonic waveguides should continue to provide unique nonlinear optical functionality at even lower power levels.</a:t>
            </a:r>
          </a:p>
        </p:txBody>
      </p:sp>
      <p:sp>
        <p:nvSpPr>
          <p:cNvPr id="6" name="TextBox 5"/>
          <p:cNvSpPr txBox="1"/>
          <p:nvPr/>
        </p:nvSpPr>
        <p:spPr>
          <a:xfrm>
            <a:off x="3399183" y="5287617"/>
            <a:ext cx="2345634" cy="523220"/>
          </a:xfrm>
          <a:prstGeom prst="rect">
            <a:avLst/>
          </a:prstGeom>
          <a:solidFill>
            <a:srgbClr val="C00000"/>
          </a:solidFill>
        </p:spPr>
        <p:txBody>
          <a:bodyPr wrap="square" rtlCol="0">
            <a:spAutoFit/>
          </a:bodyPr>
          <a:lstStyle/>
          <a:p>
            <a:pPr>
              <a:spcBef>
                <a:spcPts val="1080"/>
              </a:spcBef>
            </a:pPr>
            <a:r>
              <a:rPr lang="en-US" sz="2800" dirty="0" smtClean="0">
                <a:solidFill>
                  <a:schemeClr val="bg1"/>
                </a:solidFill>
              </a:rPr>
              <a:t>Thank you </a:t>
            </a:r>
            <a:r>
              <a:rPr lang="en-US" sz="2800" dirty="0" smtClean="0">
                <a:solidFill>
                  <a:schemeClr val="bg1"/>
                </a:solidFill>
                <a:sym typeface="Wingdings" pitchFamily="2" charset="2"/>
              </a:rPr>
              <a:t></a:t>
            </a:r>
            <a:endParaRPr lang="en-US" sz="2800" dirty="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a:t>
            </a:r>
            <a:endParaRPr lang="en-US" dirty="0"/>
          </a:p>
        </p:txBody>
      </p:sp>
      <p:sp>
        <p:nvSpPr>
          <p:cNvPr id="59" name="Slide Number Placeholder 58"/>
          <p:cNvSpPr>
            <a:spLocks noGrp="1"/>
          </p:cNvSpPr>
          <p:nvPr>
            <p:ph type="sldNum" sz="quarter" idx="12"/>
          </p:nvPr>
        </p:nvSpPr>
        <p:spPr/>
        <p:txBody>
          <a:bodyPr/>
          <a:lstStyle/>
          <a:p>
            <a:fld id="{14EEA463-0B33-4C02-B78F-216063E73A51}" type="slidenum">
              <a:rPr lang="en-GB" smtClean="0"/>
              <a:pPr/>
              <a:t>2</a:t>
            </a:fld>
            <a:endParaRPr lang="en-GB" dirty="0"/>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pSp>
        <p:nvGrpSpPr>
          <p:cNvPr id="109" name="Group 108"/>
          <p:cNvGrpSpPr/>
          <p:nvPr/>
        </p:nvGrpSpPr>
        <p:grpSpPr>
          <a:xfrm>
            <a:off x="737181" y="3500424"/>
            <a:ext cx="7139993" cy="1031050"/>
            <a:chOff x="737181" y="3500424"/>
            <a:chExt cx="7139993" cy="1031050"/>
          </a:xfrm>
        </p:grpSpPr>
        <p:sp>
          <p:nvSpPr>
            <p:cNvPr id="56" name="TextBox 55"/>
            <p:cNvSpPr txBox="1"/>
            <p:nvPr/>
          </p:nvSpPr>
          <p:spPr>
            <a:xfrm>
              <a:off x="737181" y="3500424"/>
              <a:ext cx="5644569" cy="369332"/>
            </a:xfrm>
            <a:prstGeom prst="rect">
              <a:avLst/>
            </a:prstGeom>
            <a:noFill/>
          </p:spPr>
          <p:txBody>
            <a:bodyPr wrap="square" rtlCol="0">
              <a:spAutoFit/>
            </a:bodyPr>
            <a:lstStyle/>
            <a:p>
              <a:pPr algn="just">
                <a:spcBef>
                  <a:spcPts val="1080"/>
                </a:spcBef>
                <a:buFont typeface="Arial" pitchFamily="34" charset="0"/>
                <a:buChar char="•"/>
              </a:pPr>
              <a:r>
                <a:rPr lang="en-US" dirty="0" smtClean="0"/>
                <a:t>  Refractive index is dependent on the light intensity</a:t>
              </a:r>
              <a:endParaRPr lang="en-US" sz="1600" dirty="0" smtClean="0"/>
            </a:p>
          </p:txBody>
        </p:sp>
        <p:cxnSp>
          <p:nvCxnSpPr>
            <p:cNvPr id="85" name="Straight Arrow Connector 84"/>
            <p:cNvCxnSpPr/>
            <p:nvPr/>
          </p:nvCxnSpPr>
          <p:spPr>
            <a:xfrm flipV="1">
              <a:off x="4752169" y="4201534"/>
              <a:ext cx="0" cy="18000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4752169" y="4379044"/>
              <a:ext cx="72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5422975" y="4192920"/>
              <a:ext cx="2454199" cy="338554"/>
            </a:xfrm>
            <a:prstGeom prst="rect">
              <a:avLst/>
            </a:prstGeom>
            <a:noFill/>
          </p:spPr>
          <p:txBody>
            <a:bodyPr wrap="square" rtlCol="0">
              <a:spAutoFit/>
            </a:bodyPr>
            <a:lstStyle/>
            <a:p>
              <a:pPr>
                <a:spcBef>
                  <a:spcPts val="1080"/>
                </a:spcBef>
              </a:pPr>
              <a:r>
                <a:rPr lang="en-US" sz="1600" dirty="0" smtClean="0"/>
                <a:t>nonlinear refractive index</a:t>
              </a:r>
            </a:p>
          </p:txBody>
        </p:sp>
      </p:grpSp>
      <p:grpSp>
        <p:nvGrpSpPr>
          <p:cNvPr id="110" name="Group 109"/>
          <p:cNvGrpSpPr/>
          <p:nvPr/>
        </p:nvGrpSpPr>
        <p:grpSpPr>
          <a:xfrm>
            <a:off x="737180" y="4493481"/>
            <a:ext cx="7024069" cy="1906303"/>
            <a:chOff x="737180" y="4493481"/>
            <a:chExt cx="7024069" cy="1906303"/>
          </a:xfrm>
        </p:grpSpPr>
        <p:sp>
          <p:nvSpPr>
            <p:cNvPr id="58" name="TextBox 57"/>
            <p:cNvSpPr txBox="1"/>
            <p:nvPr/>
          </p:nvSpPr>
          <p:spPr>
            <a:xfrm>
              <a:off x="1712042" y="6030452"/>
              <a:ext cx="5719916" cy="369332"/>
            </a:xfrm>
            <a:prstGeom prst="rect">
              <a:avLst/>
            </a:prstGeom>
            <a:solidFill>
              <a:srgbClr val="C00000"/>
            </a:solidFill>
          </p:spPr>
          <p:txBody>
            <a:bodyPr wrap="square" rtlCol="0">
              <a:spAutoFit/>
            </a:bodyPr>
            <a:lstStyle/>
            <a:p>
              <a:pPr algn="ctr">
                <a:spcBef>
                  <a:spcPts val="1080"/>
                </a:spcBef>
              </a:pPr>
              <a:r>
                <a:rPr lang="en-US" dirty="0" smtClean="0">
                  <a:solidFill>
                    <a:schemeClr val="bg1"/>
                  </a:solidFill>
                </a:rPr>
                <a:t>Nonlinear phase shift is generated during propagation </a:t>
              </a:r>
            </a:p>
          </p:txBody>
        </p:sp>
        <p:sp>
          <p:nvSpPr>
            <p:cNvPr id="96" name="TextBox 95"/>
            <p:cNvSpPr txBox="1"/>
            <p:nvPr/>
          </p:nvSpPr>
          <p:spPr>
            <a:xfrm>
              <a:off x="737180" y="4493481"/>
              <a:ext cx="7024069" cy="369332"/>
            </a:xfrm>
            <a:prstGeom prst="rect">
              <a:avLst/>
            </a:prstGeom>
            <a:noFill/>
          </p:spPr>
          <p:txBody>
            <a:bodyPr wrap="square" rtlCol="0">
              <a:spAutoFit/>
            </a:bodyPr>
            <a:lstStyle/>
            <a:p>
              <a:pPr marL="180975" lvl="0" indent="-180975">
                <a:spcBef>
                  <a:spcPts val="1080"/>
                </a:spcBef>
                <a:buFont typeface="Arial" pitchFamily="34" charset="0"/>
                <a:buChar char="•"/>
              </a:pPr>
              <a:r>
                <a:rPr lang="en-US" dirty="0" smtClean="0"/>
                <a:t>Propagation constant is also dependent on light intensity (power)</a:t>
              </a:r>
            </a:p>
          </p:txBody>
        </p:sp>
        <p:cxnSp>
          <p:nvCxnSpPr>
            <p:cNvPr id="100" name="Straight Arrow Connector 99"/>
            <p:cNvCxnSpPr/>
            <p:nvPr/>
          </p:nvCxnSpPr>
          <p:spPr>
            <a:xfrm flipV="1">
              <a:off x="4759606" y="5355223"/>
              <a:ext cx="0" cy="18000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V="1">
              <a:off x="4759606" y="5532733"/>
              <a:ext cx="72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5430414" y="5337084"/>
              <a:ext cx="2075286" cy="338554"/>
            </a:xfrm>
            <a:prstGeom prst="rect">
              <a:avLst/>
            </a:prstGeom>
            <a:noFill/>
          </p:spPr>
          <p:txBody>
            <a:bodyPr wrap="square" rtlCol="0">
              <a:spAutoFit/>
            </a:bodyPr>
            <a:lstStyle/>
            <a:p>
              <a:r>
                <a:rPr lang="en-US" sz="1600" dirty="0" smtClean="0"/>
                <a:t>nonlinear coefficient</a:t>
              </a:r>
              <a:endParaRPr lang="da-DK" sz="1600" dirty="0"/>
            </a:p>
          </p:txBody>
        </p:sp>
      </p:grpSp>
      <p:grpSp>
        <p:nvGrpSpPr>
          <p:cNvPr id="36" name="Group 35"/>
          <p:cNvGrpSpPr/>
          <p:nvPr/>
        </p:nvGrpSpPr>
        <p:grpSpPr>
          <a:xfrm>
            <a:off x="5671622" y="1038455"/>
            <a:ext cx="2657802" cy="1702185"/>
            <a:chOff x="3435194" y="1541885"/>
            <a:chExt cx="2657802" cy="1702185"/>
          </a:xfrm>
        </p:grpSpPr>
        <p:pic>
          <p:nvPicPr>
            <p:cNvPr id="15" name="Picture 14" descr="TP_tmp.bmp"/>
            <p:cNvPicPr>
              <a:picLocks noChangeAspect="1"/>
            </p:cNvPicPr>
            <p:nvPr>
              <p:custDataLst>
                <p:tags r:id="rId1"/>
              </p:custDataLst>
            </p:nvPr>
          </p:nvPicPr>
          <p:blipFill>
            <a:blip r:embed="rId7" cstate="print"/>
            <a:stretch>
              <a:fillRect/>
            </a:stretch>
          </p:blipFill>
          <p:spPr>
            <a:xfrm>
              <a:off x="4642753" y="3041379"/>
              <a:ext cx="278891" cy="202691"/>
            </a:xfrm>
            <a:prstGeom prst="rect">
              <a:avLst/>
            </a:prstGeom>
          </p:spPr>
        </p:pic>
        <p:pic>
          <p:nvPicPr>
            <p:cNvPr id="16" name="Picture 15" descr="TP_tmp.bmp"/>
            <p:cNvPicPr>
              <a:picLocks noChangeAspect="1"/>
            </p:cNvPicPr>
            <p:nvPr>
              <p:custDataLst>
                <p:tags r:id="rId2"/>
              </p:custDataLst>
            </p:nvPr>
          </p:nvPicPr>
          <p:blipFill>
            <a:blip r:embed="rId8" cstate="print"/>
            <a:stretch>
              <a:fillRect/>
            </a:stretch>
          </p:blipFill>
          <p:spPr bwMode="auto">
            <a:xfrm>
              <a:off x="4072871" y="3053733"/>
              <a:ext cx="254044" cy="177983"/>
            </a:xfrm>
            <a:prstGeom prst="rect">
              <a:avLst/>
            </a:prstGeom>
            <a:noFill/>
            <a:ln/>
            <a:effectLst/>
          </p:spPr>
        </p:pic>
        <p:sp>
          <p:nvSpPr>
            <p:cNvPr id="17" name="Line 42"/>
            <p:cNvSpPr>
              <a:spLocks noChangeShapeType="1"/>
            </p:cNvSpPr>
            <p:nvPr/>
          </p:nvSpPr>
          <p:spPr bwMode="auto">
            <a:xfrm>
              <a:off x="3803708" y="2956303"/>
              <a:ext cx="2197100" cy="0"/>
            </a:xfrm>
            <a:prstGeom prst="line">
              <a:avLst/>
            </a:prstGeom>
            <a:noFill/>
            <a:ln w="12700">
              <a:solidFill>
                <a:schemeClr val="tx1"/>
              </a:solidFill>
              <a:round/>
              <a:headEnd/>
              <a:tailEnd type="triangle" w="med" len="med"/>
            </a:ln>
            <a:effectLst/>
          </p:spPr>
          <p:txBody>
            <a:bodyPr/>
            <a:lstStyle/>
            <a:p>
              <a:endParaRPr lang="en-GB" dirty="0"/>
            </a:p>
          </p:txBody>
        </p:sp>
        <p:sp>
          <p:nvSpPr>
            <p:cNvPr id="18" name="Line 45"/>
            <p:cNvSpPr>
              <a:spLocks noChangeShapeType="1"/>
            </p:cNvSpPr>
            <p:nvPr/>
          </p:nvSpPr>
          <p:spPr bwMode="auto">
            <a:xfrm flipV="1">
              <a:off x="4792720" y="1891090"/>
              <a:ext cx="0" cy="1065213"/>
            </a:xfrm>
            <a:prstGeom prst="line">
              <a:avLst/>
            </a:prstGeom>
            <a:noFill/>
            <a:ln w="25400">
              <a:solidFill>
                <a:srgbClr val="00B050"/>
              </a:solidFill>
              <a:round/>
              <a:headEnd/>
              <a:tailEnd type="triangle" w="med" len="med"/>
            </a:ln>
            <a:effectLst/>
          </p:spPr>
          <p:txBody>
            <a:bodyPr/>
            <a:lstStyle/>
            <a:p>
              <a:endParaRPr lang="en-GB" dirty="0"/>
            </a:p>
          </p:txBody>
        </p:sp>
        <p:sp>
          <p:nvSpPr>
            <p:cNvPr id="19" name="Line 46"/>
            <p:cNvSpPr>
              <a:spLocks noChangeShapeType="1"/>
            </p:cNvSpPr>
            <p:nvPr/>
          </p:nvSpPr>
          <p:spPr bwMode="auto">
            <a:xfrm flipV="1">
              <a:off x="4213283" y="2259390"/>
              <a:ext cx="0" cy="696913"/>
            </a:xfrm>
            <a:prstGeom prst="line">
              <a:avLst/>
            </a:prstGeom>
            <a:noFill/>
            <a:ln w="25400">
              <a:solidFill>
                <a:schemeClr val="accent2"/>
              </a:solidFill>
              <a:round/>
              <a:headEnd/>
              <a:tailEnd type="triangle" w="med" len="med"/>
            </a:ln>
            <a:effectLst/>
          </p:spPr>
          <p:txBody>
            <a:bodyPr/>
            <a:lstStyle/>
            <a:p>
              <a:endParaRPr lang="en-GB" dirty="0"/>
            </a:p>
          </p:txBody>
        </p:sp>
        <p:pic>
          <p:nvPicPr>
            <p:cNvPr id="20" name="Picture 19" descr="TP_tmp.bmp"/>
            <p:cNvPicPr>
              <a:picLocks noChangeAspect="1"/>
            </p:cNvPicPr>
            <p:nvPr>
              <p:custDataLst>
                <p:tags r:id="rId3"/>
              </p:custDataLst>
            </p:nvPr>
          </p:nvPicPr>
          <p:blipFill>
            <a:blip r:embed="rId9" cstate="print"/>
            <a:stretch>
              <a:fillRect/>
            </a:stretch>
          </p:blipFill>
          <p:spPr bwMode="auto">
            <a:xfrm>
              <a:off x="5244305" y="3053733"/>
              <a:ext cx="254044" cy="177983"/>
            </a:xfrm>
            <a:prstGeom prst="rect">
              <a:avLst/>
            </a:prstGeom>
            <a:noFill/>
            <a:ln/>
            <a:effectLst/>
          </p:spPr>
        </p:pic>
        <p:sp>
          <p:nvSpPr>
            <p:cNvPr id="21" name="Line 49"/>
            <p:cNvSpPr>
              <a:spLocks noChangeShapeType="1"/>
            </p:cNvSpPr>
            <p:nvPr/>
          </p:nvSpPr>
          <p:spPr bwMode="auto">
            <a:xfrm flipV="1">
              <a:off x="5372158" y="2514977"/>
              <a:ext cx="0" cy="438150"/>
            </a:xfrm>
            <a:prstGeom prst="line">
              <a:avLst/>
            </a:prstGeom>
            <a:noFill/>
            <a:ln w="25400">
              <a:solidFill>
                <a:srgbClr val="FF0000"/>
              </a:solidFill>
              <a:round/>
              <a:headEnd/>
              <a:tailEnd type="triangle" w="med" len="med"/>
            </a:ln>
            <a:effectLst/>
          </p:spPr>
          <p:txBody>
            <a:bodyPr/>
            <a:lstStyle/>
            <a:p>
              <a:endParaRPr lang="en-GB" dirty="0"/>
            </a:p>
          </p:txBody>
        </p:sp>
        <p:sp>
          <p:nvSpPr>
            <p:cNvPr id="22" name="Arc 53"/>
            <p:cNvSpPr>
              <a:spLocks/>
            </p:cNvSpPr>
            <p:nvPr/>
          </p:nvSpPr>
          <p:spPr bwMode="auto">
            <a:xfrm>
              <a:off x="4865745" y="1900615"/>
              <a:ext cx="506413" cy="5746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rgbClr val="00B050"/>
              </a:solidFill>
              <a:prstDash val="dash"/>
              <a:round/>
              <a:headEnd/>
              <a:tailEnd type="triangle" w="med" len="med"/>
            </a:ln>
            <a:effectLst/>
          </p:spPr>
          <p:txBody>
            <a:bodyPr wrap="none" anchor="ctr"/>
            <a:lstStyle/>
            <a:p>
              <a:endParaRPr lang="en-GB" dirty="0"/>
            </a:p>
          </p:txBody>
        </p:sp>
        <p:sp>
          <p:nvSpPr>
            <p:cNvPr id="23" name="Arc 54"/>
            <p:cNvSpPr>
              <a:spLocks/>
            </p:cNvSpPr>
            <p:nvPr/>
          </p:nvSpPr>
          <p:spPr bwMode="auto">
            <a:xfrm flipH="1">
              <a:off x="4208520" y="1900615"/>
              <a:ext cx="506413" cy="3159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rgbClr val="00B050"/>
              </a:solidFill>
              <a:prstDash val="dash"/>
              <a:round/>
              <a:headEnd/>
              <a:tailEnd type="triangle" w="med" len="med"/>
            </a:ln>
            <a:effectLst/>
          </p:spPr>
          <p:txBody>
            <a:bodyPr wrap="none" anchor="ctr"/>
            <a:lstStyle/>
            <a:p>
              <a:endParaRPr lang="en-GB" dirty="0"/>
            </a:p>
          </p:txBody>
        </p:sp>
        <p:pic>
          <p:nvPicPr>
            <p:cNvPr id="24" name="Picture 23" descr="TP_tmp.bmp"/>
            <p:cNvPicPr>
              <a:picLocks noChangeAspect="1"/>
            </p:cNvPicPr>
            <p:nvPr>
              <p:custDataLst>
                <p:tags r:id="rId4"/>
              </p:custDataLst>
            </p:nvPr>
          </p:nvPicPr>
          <p:blipFill>
            <a:blip r:embed="rId10" cstate="print"/>
            <a:stretch>
              <a:fillRect/>
            </a:stretch>
          </p:blipFill>
          <p:spPr bwMode="auto">
            <a:xfrm>
              <a:off x="5843990" y="3079468"/>
              <a:ext cx="178338" cy="126513"/>
            </a:xfrm>
            <a:prstGeom prst="rect">
              <a:avLst/>
            </a:prstGeom>
            <a:noFill/>
            <a:ln/>
            <a:effectLst/>
          </p:spPr>
        </p:pic>
        <p:sp>
          <p:nvSpPr>
            <p:cNvPr id="25" name="TextBox 24"/>
            <p:cNvSpPr txBox="1"/>
            <p:nvPr/>
          </p:nvSpPr>
          <p:spPr>
            <a:xfrm>
              <a:off x="5383313" y="2507063"/>
              <a:ext cx="709683" cy="369332"/>
            </a:xfrm>
            <a:prstGeom prst="rect">
              <a:avLst/>
            </a:prstGeom>
            <a:noFill/>
          </p:spPr>
          <p:txBody>
            <a:bodyPr wrap="square" rtlCol="0">
              <a:spAutoFit/>
            </a:bodyPr>
            <a:lstStyle/>
            <a:p>
              <a:pPr>
                <a:spcBef>
                  <a:spcPts val="1080"/>
                </a:spcBef>
              </a:pPr>
              <a:r>
                <a:rPr lang="en-GB" dirty="0" smtClean="0"/>
                <a:t>idler</a:t>
              </a:r>
            </a:p>
          </p:txBody>
        </p:sp>
        <p:sp>
          <p:nvSpPr>
            <p:cNvPr id="26" name="TextBox 25"/>
            <p:cNvSpPr txBox="1"/>
            <p:nvPr/>
          </p:nvSpPr>
          <p:spPr>
            <a:xfrm>
              <a:off x="3435194" y="2507063"/>
              <a:ext cx="1005384" cy="369332"/>
            </a:xfrm>
            <a:prstGeom prst="rect">
              <a:avLst/>
            </a:prstGeom>
            <a:noFill/>
          </p:spPr>
          <p:txBody>
            <a:bodyPr wrap="square" rtlCol="0">
              <a:spAutoFit/>
            </a:bodyPr>
            <a:lstStyle/>
            <a:p>
              <a:pPr>
                <a:spcBef>
                  <a:spcPts val="1080"/>
                </a:spcBef>
              </a:pPr>
              <a:r>
                <a:rPr lang="en-GB" dirty="0" smtClean="0"/>
                <a:t>signal</a:t>
              </a:r>
            </a:p>
          </p:txBody>
        </p:sp>
        <p:sp>
          <p:nvSpPr>
            <p:cNvPr id="27" name="TextBox 26"/>
            <p:cNvSpPr txBox="1"/>
            <p:nvPr/>
          </p:nvSpPr>
          <p:spPr>
            <a:xfrm>
              <a:off x="4385864" y="1541885"/>
              <a:ext cx="824766" cy="369332"/>
            </a:xfrm>
            <a:prstGeom prst="rect">
              <a:avLst/>
            </a:prstGeom>
            <a:noFill/>
          </p:spPr>
          <p:txBody>
            <a:bodyPr wrap="square" rtlCol="0">
              <a:spAutoFit/>
            </a:bodyPr>
            <a:lstStyle/>
            <a:p>
              <a:pPr>
                <a:spcBef>
                  <a:spcPts val="1080"/>
                </a:spcBef>
              </a:pPr>
              <a:r>
                <a:rPr lang="en-GB" dirty="0" smtClean="0"/>
                <a:t>pump</a:t>
              </a:r>
            </a:p>
          </p:txBody>
        </p:sp>
      </p:grpSp>
      <p:grpSp>
        <p:nvGrpSpPr>
          <p:cNvPr id="55" name="Group 54"/>
          <p:cNvGrpSpPr/>
          <p:nvPr/>
        </p:nvGrpSpPr>
        <p:grpSpPr>
          <a:xfrm>
            <a:off x="600710" y="1444845"/>
            <a:ext cx="4028831" cy="852820"/>
            <a:chOff x="792734" y="1438220"/>
            <a:chExt cx="3357360" cy="710686"/>
          </a:xfrm>
        </p:grpSpPr>
        <p:cxnSp>
          <p:nvCxnSpPr>
            <p:cNvPr id="44" name="Straight Arrow Connector 43"/>
            <p:cNvCxnSpPr/>
            <p:nvPr/>
          </p:nvCxnSpPr>
          <p:spPr>
            <a:xfrm>
              <a:off x="792734" y="1679343"/>
              <a:ext cx="990000" cy="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1785364" y="1594381"/>
              <a:ext cx="1367942" cy="362102"/>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1960271" y="1634368"/>
              <a:ext cx="1018127" cy="282128"/>
            </a:xfrm>
            <a:prstGeom prst="rect">
              <a:avLst/>
            </a:prstGeom>
            <a:noFill/>
          </p:spPr>
          <p:txBody>
            <a:bodyPr wrap="square" rtlCol="0">
              <a:spAutoFit/>
            </a:bodyPr>
            <a:lstStyle/>
            <a:p>
              <a:pPr>
                <a:spcBef>
                  <a:spcPts val="1080"/>
                </a:spcBef>
              </a:pPr>
              <a:r>
                <a:rPr lang="en-US" sz="1600" dirty="0" smtClean="0"/>
                <a:t>waveguide</a:t>
              </a:r>
            </a:p>
          </p:txBody>
        </p:sp>
        <p:cxnSp>
          <p:nvCxnSpPr>
            <p:cNvPr id="42" name="Straight Arrow Connector 41"/>
            <p:cNvCxnSpPr/>
            <p:nvPr/>
          </p:nvCxnSpPr>
          <p:spPr>
            <a:xfrm>
              <a:off x="792734" y="1798572"/>
              <a:ext cx="990000" cy="0"/>
            </a:xfrm>
            <a:prstGeom prst="straightConnector1">
              <a:avLst/>
            </a:prstGeom>
            <a:ln>
              <a:solidFill>
                <a:srgbClr val="00B050"/>
              </a:solidFill>
              <a:tailEnd type="arrow"/>
            </a:ln>
          </p:spPr>
          <p:style>
            <a:lnRef idx="2">
              <a:schemeClr val="accent2"/>
            </a:lnRef>
            <a:fillRef idx="0">
              <a:schemeClr val="accent2"/>
            </a:fillRef>
            <a:effectRef idx="1">
              <a:schemeClr val="accent2"/>
            </a:effectRef>
            <a:fontRef idx="minor">
              <a:schemeClr val="tx1"/>
            </a:fontRef>
          </p:style>
        </p:cxnSp>
        <p:sp>
          <p:nvSpPr>
            <p:cNvPr id="45" name="TextBox 44"/>
            <p:cNvSpPr txBox="1"/>
            <p:nvPr/>
          </p:nvSpPr>
          <p:spPr>
            <a:xfrm>
              <a:off x="885137" y="1892424"/>
              <a:ext cx="565880" cy="256482"/>
            </a:xfrm>
            <a:prstGeom prst="rect">
              <a:avLst/>
            </a:prstGeom>
            <a:noFill/>
          </p:spPr>
          <p:txBody>
            <a:bodyPr wrap="square" rtlCol="0">
              <a:spAutoFit/>
            </a:bodyPr>
            <a:lstStyle/>
            <a:p>
              <a:pPr>
                <a:spcBef>
                  <a:spcPts val="1080"/>
                </a:spcBef>
              </a:pPr>
              <a:r>
                <a:rPr lang="en-US" sz="1400" dirty="0" smtClean="0"/>
                <a:t>Pump</a:t>
              </a:r>
            </a:p>
          </p:txBody>
        </p:sp>
        <p:sp>
          <p:nvSpPr>
            <p:cNvPr id="46" name="TextBox 45"/>
            <p:cNvSpPr txBox="1"/>
            <p:nvPr/>
          </p:nvSpPr>
          <p:spPr>
            <a:xfrm>
              <a:off x="885138" y="1438220"/>
              <a:ext cx="565880" cy="256479"/>
            </a:xfrm>
            <a:prstGeom prst="rect">
              <a:avLst/>
            </a:prstGeom>
            <a:noFill/>
          </p:spPr>
          <p:txBody>
            <a:bodyPr wrap="square" rtlCol="0">
              <a:spAutoFit/>
            </a:bodyPr>
            <a:lstStyle/>
            <a:p>
              <a:pPr>
                <a:spcBef>
                  <a:spcPts val="1080"/>
                </a:spcBef>
              </a:pPr>
              <a:r>
                <a:rPr lang="en-US" sz="1400" dirty="0" smtClean="0"/>
                <a:t>Signal</a:t>
              </a:r>
            </a:p>
          </p:txBody>
        </p:sp>
        <p:cxnSp>
          <p:nvCxnSpPr>
            <p:cNvPr id="50" name="Straight Arrow Connector 49"/>
            <p:cNvCxnSpPr/>
            <p:nvPr/>
          </p:nvCxnSpPr>
          <p:spPr>
            <a:xfrm>
              <a:off x="3156125" y="1798572"/>
              <a:ext cx="990000" cy="0"/>
            </a:xfrm>
            <a:prstGeom prst="straightConnector1">
              <a:avLst/>
            </a:prstGeom>
            <a:ln>
              <a:solidFill>
                <a:srgbClr val="00B050"/>
              </a:solidFill>
              <a:tailEnd type="arrow"/>
            </a:ln>
          </p:spPr>
          <p:style>
            <a:lnRef idx="2">
              <a:schemeClr val="accent2"/>
            </a:lnRef>
            <a:fillRef idx="0">
              <a:schemeClr val="accent2"/>
            </a:fillRef>
            <a:effectRef idx="1">
              <a:schemeClr val="accent2"/>
            </a:effectRef>
            <a:fontRef idx="minor">
              <a:schemeClr val="tx1"/>
            </a:fontRef>
          </p:style>
        </p:cxnSp>
        <p:cxnSp>
          <p:nvCxnSpPr>
            <p:cNvPr id="51" name="Straight Arrow Connector 50"/>
            <p:cNvCxnSpPr/>
            <p:nvPr/>
          </p:nvCxnSpPr>
          <p:spPr>
            <a:xfrm>
              <a:off x="3160094" y="1917802"/>
              <a:ext cx="990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3155463" y="1679343"/>
              <a:ext cx="990000" cy="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3630877" y="2002743"/>
            <a:ext cx="530913" cy="307777"/>
          </a:xfrm>
          <a:prstGeom prst="rect">
            <a:avLst/>
          </a:prstGeom>
          <a:noFill/>
        </p:spPr>
        <p:txBody>
          <a:bodyPr wrap="square" rtlCol="0">
            <a:spAutoFit/>
          </a:bodyPr>
          <a:lstStyle/>
          <a:p>
            <a:pPr>
              <a:spcBef>
                <a:spcPts val="1080"/>
              </a:spcBef>
            </a:pPr>
            <a:r>
              <a:rPr lang="en-US" sz="1400" dirty="0" smtClean="0"/>
              <a:t>Idler</a:t>
            </a:r>
          </a:p>
        </p:txBody>
      </p:sp>
      <p:sp>
        <p:nvSpPr>
          <p:cNvPr id="57" name="TextBox 56"/>
          <p:cNvSpPr txBox="1"/>
          <p:nvPr/>
        </p:nvSpPr>
        <p:spPr>
          <a:xfrm>
            <a:off x="1432932" y="2881028"/>
            <a:ext cx="6278137" cy="369332"/>
          </a:xfrm>
          <a:prstGeom prst="rect">
            <a:avLst/>
          </a:prstGeom>
          <a:noFill/>
          <a:ln>
            <a:solidFill>
              <a:srgbClr val="FF0000"/>
            </a:solidFill>
          </a:ln>
        </p:spPr>
        <p:txBody>
          <a:bodyPr wrap="square" rtlCol="0">
            <a:spAutoFit/>
          </a:bodyPr>
          <a:lstStyle/>
          <a:p>
            <a:pPr>
              <a:spcBef>
                <a:spcPts val="1080"/>
              </a:spcBef>
            </a:pPr>
            <a:r>
              <a:rPr lang="en-US" dirty="0" smtClean="0"/>
              <a:t>Energy from the pump is transferred to the signal and idler</a:t>
            </a:r>
          </a:p>
        </p:txBody>
      </p:sp>
      <p:cxnSp>
        <p:nvCxnSpPr>
          <p:cNvPr id="104" name="Straight Connector 103"/>
          <p:cNvCxnSpPr/>
          <p:nvPr/>
        </p:nvCxnSpPr>
        <p:spPr>
          <a:xfrm flipV="1">
            <a:off x="2407450" y="1266476"/>
            <a:ext cx="28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a:off x="2407450" y="1266476"/>
            <a:ext cx="0" cy="256478"/>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2650050" y="1127613"/>
            <a:ext cx="3014780" cy="276999"/>
          </a:xfrm>
          <a:prstGeom prst="rect">
            <a:avLst/>
          </a:prstGeom>
          <a:noFill/>
        </p:spPr>
        <p:txBody>
          <a:bodyPr wrap="square" rtlCol="0">
            <a:spAutoFit/>
          </a:bodyPr>
          <a:lstStyle/>
          <a:p>
            <a:r>
              <a:rPr lang="en-US" sz="1200" dirty="0" smtClean="0"/>
              <a:t>Material with 3</a:t>
            </a:r>
            <a:r>
              <a:rPr lang="en-US" sz="1200" baseline="30000" dirty="0" smtClean="0"/>
              <a:t>rd</a:t>
            </a:r>
            <a:r>
              <a:rPr lang="en-US" sz="1200" dirty="0" smtClean="0"/>
              <a:t> order nonlinearity – </a:t>
            </a:r>
            <a:r>
              <a:rPr lang="el-GR" sz="1200" dirty="0" smtClean="0"/>
              <a:t>χ</a:t>
            </a:r>
            <a:r>
              <a:rPr lang="da-DK" sz="1200" baseline="30000" dirty="0" smtClean="0"/>
              <a:t>(3)</a:t>
            </a:r>
            <a:endParaRPr lang="da-DK" sz="1200" dirty="0"/>
          </a:p>
        </p:txBody>
      </p:sp>
      <p:pic>
        <p:nvPicPr>
          <p:cNvPr id="22539" name="Picture 11"/>
          <p:cNvPicPr>
            <a:picLocks noChangeAspect="1" noChangeArrowheads="1"/>
          </p:cNvPicPr>
          <p:nvPr/>
        </p:nvPicPr>
        <p:blipFill>
          <a:blip r:embed="rId11" cstate="print"/>
          <a:srcRect l="35215" r="35858"/>
          <a:stretch>
            <a:fillRect/>
          </a:stretch>
        </p:blipFill>
        <p:spPr bwMode="auto">
          <a:xfrm>
            <a:off x="3549445" y="3852196"/>
            <a:ext cx="1769807" cy="434975"/>
          </a:xfrm>
          <a:prstGeom prst="rect">
            <a:avLst/>
          </a:prstGeom>
          <a:noFill/>
          <a:ln w="9525">
            <a:noFill/>
            <a:miter lim="800000"/>
            <a:headEnd/>
            <a:tailEnd/>
          </a:ln>
          <a:effectLst/>
        </p:spPr>
      </p:pic>
      <p:pic>
        <p:nvPicPr>
          <p:cNvPr id="22540" name="Picture 12"/>
          <p:cNvPicPr>
            <a:picLocks noChangeAspect="1" noChangeArrowheads="1"/>
          </p:cNvPicPr>
          <p:nvPr/>
        </p:nvPicPr>
        <p:blipFill>
          <a:blip r:embed="rId12" cstate="print"/>
          <a:srcRect l="35537" r="36983"/>
          <a:stretch>
            <a:fillRect/>
          </a:stretch>
        </p:blipFill>
        <p:spPr bwMode="auto">
          <a:xfrm>
            <a:off x="3618271" y="4982906"/>
            <a:ext cx="1681316" cy="4349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539"/>
                                        </p:tgtEl>
                                        <p:attrNameLst>
                                          <p:attrName>style.visibility</p:attrName>
                                        </p:attrNameLst>
                                      </p:cBhvr>
                                      <p:to>
                                        <p:strVal val="visible"/>
                                      </p:to>
                                    </p:set>
                                    <p:animEffect transition="in" filter="blinds(horizontal)">
                                      <p:cBhvr>
                                        <p:cTn id="7" dur="500"/>
                                        <p:tgtEl>
                                          <p:spTgt spid="22539"/>
                                        </p:tgtEl>
                                      </p:cBhvr>
                                    </p:animEffect>
                                  </p:childTnLst>
                                </p:cTn>
                              </p:par>
                              <p:par>
                                <p:cTn id="8" presetID="3" presetClass="entr" presetSubtype="10" fill="hold" nodeType="withEffect">
                                  <p:stCondLst>
                                    <p:cond delay="0"/>
                                  </p:stCondLst>
                                  <p:childTnLst>
                                    <p:set>
                                      <p:cBhvr>
                                        <p:cTn id="9" dur="1" fill="hold">
                                          <p:stCondLst>
                                            <p:cond delay="0"/>
                                          </p:stCondLst>
                                        </p:cTn>
                                        <p:tgtEl>
                                          <p:spTgt spid="109"/>
                                        </p:tgtEl>
                                        <p:attrNameLst>
                                          <p:attrName>style.visibility</p:attrName>
                                        </p:attrNameLst>
                                      </p:cBhvr>
                                      <p:to>
                                        <p:strVal val="visible"/>
                                      </p:to>
                                    </p:set>
                                    <p:animEffect transition="in" filter="blinds(horizontal)">
                                      <p:cBhvr>
                                        <p:cTn id="10" dur="500"/>
                                        <p:tgtEl>
                                          <p:spTgt spid="10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2540"/>
                                        </p:tgtEl>
                                        <p:attrNameLst>
                                          <p:attrName>style.visibility</p:attrName>
                                        </p:attrNameLst>
                                      </p:cBhvr>
                                      <p:to>
                                        <p:strVal val="visible"/>
                                      </p:to>
                                    </p:set>
                                    <p:animEffect transition="in" filter="blinds(horizontal)">
                                      <p:cBhvr>
                                        <p:cTn id="15" dur="500"/>
                                        <p:tgtEl>
                                          <p:spTgt spid="22540"/>
                                        </p:tgtEl>
                                      </p:cBhvr>
                                    </p:animEffect>
                                  </p:childTnLst>
                                </p:cTn>
                              </p:par>
                              <p:par>
                                <p:cTn id="16" presetID="3" presetClass="entr" presetSubtype="10" fill="hold" nodeType="withEffect">
                                  <p:stCondLst>
                                    <p:cond delay="0"/>
                                  </p:stCondLst>
                                  <p:childTnLst>
                                    <p:set>
                                      <p:cBhvr>
                                        <p:cTn id="17" dur="1" fill="hold">
                                          <p:stCondLst>
                                            <p:cond delay="0"/>
                                          </p:stCondLst>
                                        </p:cTn>
                                        <p:tgtEl>
                                          <p:spTgt spid="110"/>
                                        </p:tgtEl>
                                        <p:attrNameLst>
                                          <p:attrName>style.visibility</p:attrName>
                                        </p:attrNameLst>
                                      </p:cBhvr>
                                      <p:to>
                                        <p:strVal val="visible"/>
                                      </p:to>
                                    </p:set>
                                    <p:animEffect transition="in" filter="blinds(horizontal)">
                                      <p:cBhvr>
                                        <p:cTn id="18"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3" name="TextBox 2"/>
          <p:cNvSpPr txBox="1"/>
          <p:nvPr/>
        </p:nvSpPr>
        <p:spPr>
          <a:xfrm>
            <a:off x="301084" y="1315844"/>
            <a:ext cx="2575931" cy="369332"/>
          </a:xfrm>
          <a:prstGeom prst="rect">
            <a:avLst/>
          </a:prstGeom>
          <a:solidFill>
            <a:srgbClr val="C00000"/>
          </a:solidFill>
        </p:spPr>
        <p:txBody>
          <a:bodyPr wrap="square" rtlCol="0">
            <a:spAutoFit/>
          </a:bodyPr>
          <a:lstStyle/>
          <a:p>
            <a:pPr>
              <a:spcBef>
                <a:spcPts val="1080"/>
              </a:spcBef>
            </a:pPr>
            <a:r>
              <a:rPr lang="en-US" dirty="0" smtClean="0">
                <a:solidFill>
                  <a:schemeClr val="bg1"/>
                </a:solidFill>
              </a:rPr>
              <a:t>Wavelength conversion</a:t>
            </a:r>
          </a:p>
        </p:txBody>
      </p:sp>
      <p:sp>
        <p:nvSpPr>
          <p:cNvPr id="4" name="Rectangle 3"/>
          <p:cNvSpPr/>
          <p:nvPr/>
        </p:nvSpPr>
        <p:spPr>
          <a:xfrm>
            <a:off x="1873405" y="2175619"/>
            <a:ext cx="1616927" cy="360000"/>
          </a:xfrm>
          <a:prstGeom prst="rect">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951463" y="2217120"/>
            <a:ext cx="1460810" cy="276999"/>
          </a:xfrm>
          <a:prstGeom prst="rect">
            <a:avLst/>
          </a:prstGeom>
          <a:noFill/>
        </p:spPr>
        <p:txBody>
          <a:bodyPr wrap="square" rtlCol="0">
            <a:spAutoFit/>
          </a:bodyPr>
          <a:lstStyle/>
          <a:p>
            <a:pPr>
              <a:spcBef>
                <a:spcPts val="1080"/>
              </a:spcBef>
            </a:pPr>
            <a:r>
              <a:rPr lang="en-US" sz="1200" dirty="0" smtClean="0"/>
              <a:t>Nonlinear medium</a:t>
            </a:r>
          </a:p>
        </p:txBody>
      </p:sp>
      <p:cxnSp>
        <p:nvCxnSpPr>
          <p:cNvPr id="6" name="Straight Arrow Connector 5"/>
          <p:cNvCxnSpPr/>
          <p:nvPr/>
        </p:nvCxnSpPr>
        <p:spPr>
          <a:xfrm>
            <a:off x="533804" y="2356293"/>
            <a:ext cx="1188000" cy="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33804" y="2219807"/>
            <a:ext cx="1188000" cy="0"/>
          </a:xfrm>
          <a:prstGeom prst="straightConnector1">
            <a:avLst/>
          </a:prstGeom>
          <a:ln>
            <a:solidFill>
              <a:srgbClr val="00B050"/>
            </a:solidFill>
            <a:tailEnd type="arrow"/>
          </a:ln>
        </p:spPr>
        <p:style>
          <a:lnRef idx="2">
            <a:schemeClr val="accent2"/>
          </a:lnRef>
          <a:fillRef idx="0">
            <a:schemeClr val="accent2"/>
          </a:fillRef>
          <a:effectRef idx="1">
            <a:schemeClr val="accent2"/>
          </a:effectRef>
          <a:fontRef idx="minor">
            <a:schemeClr val="tx1"/>
          </a:fontRef>
        </p:style>
      </p:cxnSp>
      <p:sp>
        <p:nvSpPr>
          <p:cNvPr id="8" name="TextBox 7"/>
          <p:cNvSpPr txBox="1"/>
          <p:nvPr/>
        </p:nvSpPr>
        <p:spPr>
          <a:xfrm>
            <a:off x="644687" y="1878319"/>
            <a:ext cx="1061449" cy="307777"/>
          </a:xfrm>
          <a:prstGeom prst="rect">
            <a:avLst/>
          </a:prstGeom>
          <a:noFill/>
        </p:spPr>
        <p:txBody>
          <a:bodyPr wrap="square" rtlCol="0">
            <a:spAutoFit/>
          </a:bodyPr>
          <a:lstStyle/>
          <a:p>
            <a:pPr>
              <a:spcBef>
                <a:spcPts val="1080"/>
              </a:spcBef>
            </a:pPr>
            <a:r>
              <a:rPr lang="en-US" sz="1400" dirty="0" smtClean="0"/>
              <a:t>CW Pump</a:t>
            </a:r>
          </a:p>
        </p:txBody>
      </p:sp>
      <p:sp>
        <p:nvSpPr>
          <p:cNvPr id="9" name="TextBox 8"/>
          <p:cNvSpPr txBox="1"/>
          <p:nvPr/>
        </p:nvSpPr>
        <p:spPr>
          <a:xfrm>
            <a:off x="446049" y="2433542"/>
            <a:ext cx="1449658" cy="307777"/>
          </a:xfrm>
          <a:prstGeom prst="rect">
            <a:avLst/>
          </a:prstGeom>
          <a:noFill/>
        </p:spPr>
        <p:txBody>
          <a:bodyPr wrap="square" rtlCol="0">
            <a:spAutoFit/>
          </a:bodyPr>
          <a:lstStyle/>
          <a:p>
            <a:pPr>
              <a:spcBef>
                <a:spcPts val="1080"/>
              </a:spcBef>
            </a:pPr>
            <a:r>
              <a:rPr lang="en-US" sz="1400" dirty="0" smtClean="0"/>
              <a:t>Signal Channel</a:t>
            </a:r>
          </a:p>
        </p:txBody>
      </p:sp>
      <p:sp>
        <p:nvSpPr>
          <p:cNvPr id="10" name="Rectangle 9"/>
          <p:cNvSpPr/>
          <p:nvPr/>
        </p:nvSpPr>
        <p:spPr>
          <a:xfrm>
            <a:off x="3867150" y="1990494"/>
            <a:ext cx="222250" cy="730250"/>
          </a:xfrm>
          <a:prstGeom prst="rect">
            <a:avLst/>
          </a:prstGeom>
          <a:solidFill>
            <a:srgbClr val="00B0F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251200" y="2815994"/>
            <a:ext cx="1168400" cy="307777"/>
          </a:xfrm>
          <a:prstGeom prst="rect">
            <a:avLst/>
          </a:prstGeom>
          <a:noFill/>
        </p:spPr>
        <p:txBody>
          <a:bodyPr wrap="square" rtlCol="0">
            <a:spAutoFit/>
          </a:bodyPr>
          <a:lstStyle/>
          <a:p>
            <a:pPr>
              <a:spcBef>
                <a:spcPts val="1080"/>
              </a:spcBef>
            </a:pPr>
            <a:r>
              <a:rPr lang="en-US" sz="1400" dirty="0" smtClean="0"/>
              <a:t>Optical filter</a:t>
            </a:r>
          </a:p>
        </p:txBody>
      </p:sp>
      <p:cxnSp>
        <p:nvCxnSpPr>
          <p:cNvPr id="12" name="Straight Arrow Connector 11"/>
          <p:cNvCxnSpPr/>
          <p:nvPr/>
        </p:nvCxnSpPr>
        <p:spPr>
          <a:xfrm>
            <a:off x="4246722" y="2492779"/>
            <a:ext cx="1188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5266" y="2025836"/>
            <a:ext cx="530913" cy="307777"/>
          </a:xfrm>
          <a:prstGeom prst="rect">
            <a:avLst/>
          </a:prstGeom>
          <a:noFill/>
        </p:spPr>
        <p:txBody>
          <a:bodyPr wrap="square" rtlCol="0">
            <a:spAutoFit/>
          </a:bodyPr>
          <a:lstStyle/>
          <a:p>
            <a:pPr>
              <a:spcBef>
                <a:spcPts val="1080"/>
              </a:spcBef>
            </a:pPr>
            <a:r>
              <a:rPr lang="en-US" sz="1400" dirty="0" smtClean="0"/>
              <a:t>Idler</a:t>
            </a:r>
          </a:p>
        </p:txBody>
      </p:sp>
      <p:sp>
        <p:nvSpPr>
          <p:cNvPr id="15" name="TextBox 14"/>
          <p:cNvSpPr txBox="1"/>
          <p:nvPr/>
        </p:nvSpPr>
        <p:spPr>
          <a:xfrm>
            <a:off x="5932450" y="2096428"/>
            <a:ext cx="2865863" cy="830997"/>
          </a:xfrm>
          <a:prstGeom prst="rect">
            <a:avLst/>
          </a:prstGeom>
          <a:noFill/>
          <a:ln>
            <a:solidFill>
              <a:srgbClr val="FF0000"/>
            </a:solidFill>
          </a:ln>
        </p:spPr>
        <p:txBody>
          <a:bodyPr wrap="square" rtlCol="0">
            <a:spAutoFit/>
          </a:bodyPr>
          <a:lstStyle/>
          <a:p>
            <a:pPr algn="just">
              <a:spcBef>
                <a:spcPts val="1080"/>
              </a:spcBef>
            </a:pPr>
            <a:r>
              <a:rPr lang="en-US" sz="1600" dirty="0" smtClean="0">
                <a:latin typeface="Arial" pitchFamily="34" charset="0"/>
                <a:cs typeface="Arial" pitchFamily="34" charset="0"/>
              </a:rPr>
              <a:t>Possible to transfer data from signal to the idler wave at the new wavelength</a:t>
            </a:r>
          </a:p>
        </p:txBody>
      </p:sp>
      <p:sp>
        <p:nvSpPr>
          <p:cNvPr id="21" name="Slide Number Placeholder 20"/>
          <p:cNvSpPr>
            <a:spLocks noGrp="1"/>
          </p:cNvSpPr>
          <p:nvPr>
            <p:ph type="sldNum" sz="quarter" idx="12"/>
          </p:nvPr>
        </p:nvSpPr>
        <p:spPr/>
        <p:txBody>
          <a:bodyPr/>
          <a:lstStyle/>
          <a:p>
            <a:fld id="{14EEA463-0B33-4C02-B78F-216063E73A51}" type="slidenum">
              <a:rPr lang="en-GB" smtClean="0"/>
              <a:pPr/>
              <a:t>3</a:t>
            </a:fld>
            <a:endParaRPr lang="en-GB" dirty="0"/>
          </a:p>
        </p:txBody>
      </p:sp>
      <p:grpSp>
        <p:nvGrpSpPr>
          <p:cNvPr id="26" name="Group 25"/>
          <p:cNvGrpSpPr/>
          <p:nvPr/>
        </p:nvGrpSpPr>
        <p:grpSpPr>
          <a:xfrm>
            <a:off x="301085" y="3680135"/>
            <a:ext cx="8547947" cy="2958790"/>
            <a:chOff x="301085" y="3899210"/>
            <a:chExt cx="8547947" cy="2958790"/>
          </a:xfrm>
        </p:grpSpPr>
        <p:sp>
          <p:nvSpPr>
            <p:cNvPr id="16" name="TextBox 15"/>
            <p:cNvSpPr txBox="1"/>
            <p:nvPr/>
          </p:nvSpPr>
          <p:spPr>
            <a:xfrm>
              <a:off x="301085" y="3899210"/>
              <a:ext cx="2018370" cy="369332"/>
            </a:xfrm>
            <a:prstGeom prst="rect">
              <a:avLst/>
            </a:prstGeom>
            <a:solidFill>
              <a:srgbClr val="C00000"/>
            </a:solidFill>
          </p:spPr>
          <p:txBody>
            <a:bodyPr wrap="square" rtlCol="0">
              <a:spAutoFit/>
            </a:bodyPr>
            <a:lstStyle/>
            <a:p>
              <a:pPr>
                <a:spcBef>
                  <a:spcPts val="1080"/>
                </a:spcBef>
              </a:pPr>
              <a:r>
                <a:rPr lang="en-US" dirty="0" smtClean="0">
                  <a:solidFill>
                    <a:schemeClr val="bg1"/>
                  </a:solidFill>
                </a:rPr>
                <a:t>Optical sampling</a:t>
              </a:r>
            </a:p>
          </p:txBody>
        </p:sp>
        <p:pic>
          <p:nvPicPr>
            <p:cNvPr id="31746" name="Picture 2"/>
            <p:cNvPicPr>
              <a:picLocks noChangeAspect="1" noChangeArrowheads="1"/>
            </p:cNvPicPr>
            <p:nvPr/>
          </p:nvPicPr>
          <p:blipFill>
            <a:blip r:embed="rId3" cstate="print"/>
            <a:srcRect/>
            <a:stretch>
              <a:fillRect/>
            </a:stretch>
          </p:blipFill>
          <p:spPr bwMode="auto">
            <a:xfrm>
              <a:off x="457201" y="4385214"/>
              <a:ext cx="5375910" cy="2103120"/>
            </a:xfrm>
            <a:prstGeom prst="rect">
              <a:avLst/>
            </a:prstGeom>
            <a:noFill/>
            <a:ln w="9525">
              <a:noFill/>
              <a:miter lim="800000"/>
              <a:headEnd/>
              <a:tailEnd/>
            </a:ln>
          </p:spPr>
        </p:pic>
        <p:sp>
          <p:nvSpPr>
            <p:cNvPr id="22" name="Text Box 108"/>
            <p:cNvSpPr txBox="1">
              <a:spLocks noChangeArrowheads="1"/>
            </p:cNvSpPr>
            <p:nvPr/>
          </p:nvSpPr>
          <p:spPr bwMode="auto">
            <a:xfrm>
              <a:off x="338848" y="6581001"/>
              <a:ext cx="4627562" cy="276999"/>
            </a:xfrm>
            <a:prstGeom prst="rect">
              <a:avLst/>
            </a:prstGeom>
            <a:noFill/>
            <a:ln w="9525">
              <a:noFill/>
              <a:miter lim="800000"/>
              <a:headEnd/>
              <a:tailEnd/>
            </a:ln>
            <a:effectLst/>
          </p:spPr>
          <p:txBody>
            <a:bodyPr>
              <a:spAutoFit/>
            </a:bodyPr>
            <a:lstStyle/>
            <a:p>
              <a:pPr>
                <a:spcBef>
                  <a:spcPct val="50000"/>
                </a:spcBef>
              </a:pPr>
              <a:r>
                <a:rPr lang="en-GB" sz="1200" dirty="0" smtClean="0"/>
                <a:t>J. V. </a:t>
              </a:r>
              <a:r>
                <a:rPr lang="en-GB" sz="1200" dirty="0" err="1" smtClean="0"/>
                <a:t>Erps</a:t>
              </a:r>
              <a:r>
                <a:rPr lang="en-GB" sz="1200" dirty="0" smtClean="0"/>
                <a:t> et al.</a:t>
              </a:r>
              <a:r>
                <a:rPr lang="en-GB" sz="1200" i="1" dirty="0" smtClean="0"/>
                <a:t>,</a:t>
              </a:r>
              <a:r>
                <a:rPr lang="en-GB" sz="1200" dirty="0" smtClean="0"/>
                <a:t> J. </a:t>
              </a:r>
              <a:r>
                <a:rPr lang="en-GB" sz="1200" dirty="0" err="1" smtClean="0"/>
                <a:t>Lightwave</a:t>
              </a:r>
              <a:r>
                <a:rPr lang="en-GB" sz="1200" dirty="0" smtClean="0"/>
                <a:t> Technol. 21 (2010) 209-15.</a:t>
              </a:r>
              <a:endParaRPr lang="en-GB" sz="1200" dirty="0"/>
            </a:p>
          </p:txBody>
        </p:sp>
        <p:sp>
          <p:nvSpPr>
            <p:cNvPr id="24" name="TextBox 23"/>
            <p:cNvSpPr txBox="1"/>
            <p:nvPr/>
          </p:nvSpPr>
          <p:spPr>
            <a:xfrm>
              <a:off x="6238568" y="4430272"/>
              <a:ext cx="2610464" cy="1956946"/>
            </a:xfrm>
            <a:prstGeom prst="rect">
              <a:avLst/>
            </a:prstGeom>
            <a:noFill/>
            <a:ln>
              <a:solidFill>
                <a:srgbClr val="FF0000"/>
              </a:solidFill>
            </a:ln>
          </p:spPr>
          <p:txBody>
            <a:bodyPr wrap="square" rtlCol="0">
              <a:spAutoFit/>
            </a:bodyPr>
            <a:lstStyle/>
            <a:p>
              <a:pPr>
                <a:spcBef>
                  <a:spcPts val="1080"/>
                </a:spcBef>
              </a:pPr>
              <a:r>
                <a:rPr lang="en-US" sz="1600" dirty="0" smtClean="0"/>
                <a:t>Sampling of high speed signals beyond the limits of electronics</a:t>
              </a:r>
            </a:p>
            <a:p>
              <a:pPr>
                <a:spcBef>
                  <a:spcPts val="1080"/>
                </a:spcBef>
              </a:pPr>
              <a:r>
                <a:rPr lang="en-US" sz="1600" dirty="0" smtClean="0"/>
                <a:t>Short samplings pulses act as the pump </a:t>
              </a:r>
              <a:r>
                <a:rPr lang="en-US" sz="1600" dirty="0" smtClean="0">
                  <a:sym typeface="Symbol"/>
                </a:rPr>
                <a:t> </a:t>
              </a:r>
              <a:r>
                <a:rPr lang="en-US" sz="1600" dirty="0" smtClean="0"/>
                <a:t>Idler pulse width comparable to pump pulses</a:t>
              </a:r>
            </a:p>
          </p:txBody>
        </p:sp>
      </p:grpSp>
      <p:cxnSp>
        <p:nvCxnSpPr>
          <p:cNvPr id="27" name="Straight Arrow Connector 26"/>
          <p:cNvCxnSpPr/>
          <p:nvPr/>
        </p:nvCxnSpPr>
        <p:spPr>
          <a:xfrm>
            <a:off x="3518939" y="2219807"/>
            <a:ext cx="252000" cy="0"/>
          </a:xfrm>
          <a:prstGeom prst="straightConnector1">
            <a:avLst/>
          </a:prstGeom>
          <a:ln>
            <a:solidFill>
              <a:srgbClr val="00B050"/>
            </a:solidFill>
            <a:tailEnd type="arrow"/>
          </a:ln>
        </p:spPr>
        <p:style>
          <a:lnRef idx="2">
            <a:schemeClr val="accent2"/>
          </a:lnRef>
          <a:fillRef idx="0">
            <a:schemeClr val="accent2"/>
          </a:fillRef>
          <a:effectRef idx="1">
            <a:schemeClr val="accent2"/>
          </a:effectRef>
          <a:fontRef idx="minor">
            <a:schemeClr val="tx1"/>
          </a:fontRef>
        </p:style>
      </p:cxnSp>
      <p:cxnSp>
        <p:nvCxnSpPr>
          <p:cNvPr id="28" name="Straight Arrow Connector 27"/>
          <p:cNvCxnSpPr/>
          <p:nvPr/>
        </p:nvCxnSpPr>
        <p:spPr>
          <a:xfrm>
            <a:off x="3518939" y="2356293"/>
            <a:ext cx="252000" cy="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518939" y="2492779"/>
            <a:ext cx="25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nonlinear </a:t>
            </a:r>
            <a:r>
              <a:rPr lang="en-US" dirty="0" smtClean="0"/>
              <a:t>media</a:t>
            </a:r>
            <a:endParaRPr lang="en-US" dirty="0"/>
          </a:p>
        </p:txBody>
      </p:sp>
      <p:sp>
        <p:nvSpPr>
          <p:cNvPr id="4" name="TextBox 3"/>
          <p:cNvSpPr txBox="1"/>
          <p:nvPr/>
        </p:nvSpPr>
        <p:spPr>
          <a:xfrm>
            <a:off x="542542" y="1280160"/>
            <a:ext cx="1338145" cy="369332"/>
          </a:xfrm>
          <a:prstGeom prst="rect">
            <a:avLst/>
          </a:prstGeom>
          <a:solidFill>
            <a:srgbClr val="C00000"/>
          </a:solidFill>
        </p:spPr>
        <p:txBody>
          <a:bodyPr wrap="square" rtlCol="0">
            <a:spAutoFit/>
          </a:bodyPr>
          <a:lstStyle/>
          <a:p>
            <a:pPr>
              <a:spcBef>
                <a:spcPts val="1080"/>
              </a:spcBef>
            </a:pPr>
            <a:r>
              <a:rPr lang="en-US" dirty="0" smtClean="0">
                <a:solidFill>
                  <a:schemeClr val="bg1"/>
                </a:solidFill>
              </a:rPr>
              <a:t>Waveguide</a:t>
            </a:r>
          </a:p>
        </p:txBody>
      </p:sp>
      <p:sp>
        <p:nvSpPr>
          <p:cNvPr id="5" name="TextBox 4"/>
          <p:cNvSpPr txBox="1"/>
          <p:nvPr/>
        </p:nvSpPr>
        <p:spPr>
          <a:xfrm>
            <a:off x="3532999" y="1280160"/>
            <a:ext cx="1391338" cy="369332"/>
          </a:xfrm>
          <a:prstGeom prst="rect">
            <a:avLst/>
          </a:prstGeom>
          <a:solidFill>
            <a:srgbClr val="C00000"/>
          </a:solidFill>
        </p:spPr>
        <p:txBody>
          <a:bodyPr wrap="square" rtlCol="0">
            <a:spAutoFit/>
          </a:bodyPr>
          <a:lstStyle/>
          <a:p>
            <a:pPr algn="ctr">
              <a:spcBef>
                <a:spcPts val="1080"/>
              </a:spcBef>
            </a:pPr>
            <a:r>
              <a:rPr lang="en-US" dirty="0" smtClean="0">
                <a:solidFill>
                  <a:schemeClr val="bg1"/>
                </a:solidFill>
              </a:rPr>
              <a:t>Advantages</a:t>
            </a:r>
          </a:p>
        </p:txBody>
      </p:sp>
      <p:sp>
        <p:nvSpPr>
          <p:cNvPr id="6" name="TextBox 5"/>
          <p:cNvSpPr txBox="1"/>
          <p:nvPr/>
        </p:nvSpPr>
        <p:spPr>
          <a:xfrm>
            <a:off x="6793758" y="1280160"/>
            <a:ext cx="1243584" cy="369332"/>
          </a:xfrm>
          <a:prstGeom prst="rect">
            <a:avLst/>
          </a:prstGeom>
          <a:solidFill>
            <a:srgbClr val="C00000"/>
          </a:solidFill>
        </p:spPr>
        <p:txBody>
          <a:bodyPr wrap="square" rtlCol="0">
            <a:spAutoFit/>
          </a:bodyPr>
          <a:lstStyle/>
          <a:p>
            <a:pPr>
              <a:spcBef>
                <a:spcPts val="1080"/>
              </a:spcBef>
            </a:pPr>
            <a:r>
              <a:rPr lang="en-US" dirty="0" smtClean="0">
                <a:solidFill>
                  <a:schemeClr val="bg1"/>
                </a:solidFill>
              </a:rPr>
              <a:t>Problems</a:t>
            </a:r>
          </a:p>
        </p:txBody>
      </p:sp>
      <p:sp>
        <p:nvSpPr>
          <p:cNvPr id="9" name="Slide Number Placeholder 8"/>
          <p:cNvSpPr>
            <a:spLocks noGrp="1"/>
          </p:cNvSpPr>
          <p:nvPr>
            <p:ph type="sldNum" sz="quarter" idx="12"/>
          </p:nvPr>
        </p:nvSpPr>
        <p:spPr/>
        <p:txBody>
          <a:bodyPr/>
          <a:lstStyle/>
          <a:p>
            <a:fld id="{14EEA463-0B33-4C02-B78F-216063E73A51}" type="slidenum">
              <a:rPr lang="en-GB" smtClean="0"/>
              <a:pPr/>
              <a:t>4</a:t>
            </a:fld>
            <a:endParaRPr lang="en-GB" dirty="0"/>
          </a:p>
        </p:txBody>
      </p:sp>
      <p:grpSp>
        <p:nvGrpSpPr>
          <p:cNvPr id="47" name="Group 46"/>
          <p:cNvGrpSpPr/>
          <p:nvPr/>
        </p:nvGrpSpPr>
        <p:grpSpPr>
          <a:xfrm>
            <a:off x="133816" y="1855380"/>
            <a:ext cx="8856000" cy="1113125"/>
            <a:chOff x="167267" y="1855380"/>
            <a:chExt cx="8856000" cy="1113125"/>
          </a:xfrm>
        </p:grpSpPr>
        <p:sp>
          <p:nvSpPr>
            <p:cNvPr id="22" name="Rectangle 21"/>
            <p:cNvSpPr/>
            <p:nvPr/>
          </p:nvSpPr>
          <p:spPr>
            <a:xfrm>
              <a:off x="167267" y="1865532"/>
              <a:ext cx="8856000" cy="1092820"/>
            </a:xfrm>
            <a:prstGeom prst="rect">
              <a:avLst/>
            </a:prstGeom>
            <a:solidFill>
              <a:schemeClr val="bg1">
                <a:lumMod val="65000"/>
              </a:schemeClr>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269040" y="2119555"/>
              <a:ext cx="1885149" cy="584775"/>
            </a:xfrm>
            <a:prstGeom prst="rect">
              <a:avLst/>
            </a:prstGeom>
            <a:noFill/>
          </p:spPr>
          <p:txBody>
            <a:bodyPr wrap="square" rtlCol="0">
              <a:spAutoFit/>
            </a:bodyPr>
            <a:lstStyle/>
            <a:p>
              <a:pPr algn="ctr">
                <a:spcBef>
                  <a:spcPts val="1080"/>
                </a:spcBef>
              </a:pPr>
              <a:r>
                <a:rPr lang="en-US" sz="1600" dirty="0" smtClean="0"/>
                <a:t>SiO</a:t>
              </a:r>
              <a:r>
                <a:rPr lang="en-US" sz="1600" baseline="-25000" dirty="0" smtClean="0"/>
                <a:t>2</a:t>
              </a:r>
              <a:r>
                <a:rPr lang="en-US" sz="1600" dirty="0" smtClean="0"/>
                <a:t> highly nonlinear fiber</a:t>
              </a:r>
            </a:p>
          </p:txBody>
        </p:sp>
        <p:sp>
          <p:nvSpPr>
            <p:cNvPr id="24" name="TextBox 23"/>
            <p:cNvSpPr txBox="1"/>
            <p:nvPr/>
          </p:nvSpPr>
          <p:spPr>
            <a:xfrm>
              <a:off x="6043963" y="1855380"/>
              <a:ext cx="2895575" cy="1113125"/>
            </a:xfrm>
            <a:prstGeom prst="rect">
              <a:avLst/>
            </a:prstGeom>
            <a:noFill/>
          </p:spPr>
          <p:txBody>
            <a:bodyPr wrap="square" rtlCol="0">
              <a:spAutoFit/>
            </a:bodyPr>
            <a:lstStyle/>
            <a:p>
              <a:pPr algn="ctr">
                <a:spcBef>
                  <a:spcPts val="1080"/>
                </a:spcBef>
              </a:pPr>
              <a:r>
                <a:rPr lang="en-US" sz="1600" dirty="0" smtClean="0"/>
                <a:t>Extended length</a:t>
              </a:r>
            </a:p>
            <a:p>
              <a:pPr algn="ctr">
                <a:spcBef>
                  <a:spcPts val="1080"/>
                </a:spcBef>
              </a:pPr>
              <a:r>
                <a:rPr lang="da-DK" sz="1600" dirty="0" smtClean="0">
                  <a:latin typeface="Arial" pitchFamily="34" charset="0"/>
                  <a:cs typeface="Arial" pitchFamily="34" charset="0"/>
                </a:rPr>
                <a:t>n</a:t>
              </a:r>
              <a:r>
                <a:rPr lang="da-DK" sz="1600" baseline="-25000" dirty="0" smtClean="0">
                  <a:latin typeface="Arial" pitchFamily="34" charset="0"/>
                  <a:cs typeface="Arial" pitchFamily="34" charset="0"/>
                </a:rPr>
                <a:t>2</a:t>
              </a:r>
              <a:r>
                <a:rPr lang="da-DK" sz="1600" dirty="0" smtClean="0">
                  <a:latin typeface="Arial" pitchFamily="34" charset="0"/>
                  <a:cs typeface="Arial" pitchFamily="34" charset="0"/>
                </a:rPr>
                <a:t> ~ 10</a:t>
              </a:r>
              <a:r>
                <a:rPr lang="da-DK" sz="1600" baseline="30000" dirty="0" smtClean="0">
                  <a:latin typeface="Arial" pitchFamily="34" charset="0"/>
                  <a:cs typeface="Arial" pitchFamily="34" charset="0"/>
                </a:rPr>
                <a:t>-20</a:t>
              </a:r>
              <a:r>
                <a:rPr lang="da-DK" sz="1600" dirty="0" smtClean="0">
                  <a:latin typeface="Arial" pitchFamily="34" charset="0"/>
                  <a:cs typeface="Arial" pitchFamily="34" charset="0"/>
                </a:rPr>
                <a:t> m</a:t>
              </a:r>
              <a:r>
                <a:rPr lang="da-DK" sz="1600" baseline="30000" dirty="0" smtClean="0">
                  <a:latin typeface="Arial" pitchFamily="34" charset="0"/>
                  <a:cs typeface="Arial" pitchFamily="34" charset="0"/>
                </a:rPr>
                <a:t>2</a:t>
              </a:r>
              <a:r>
                <a:rPr lang="da-DK" sz="1600" dirty="0" smtClean="0">
                  <a:latin typeface="Arial" pitchFamily="34" charset="0"/>
                  <a:cs typeface="Arial" pitchFamily="34" charset="0"/>
                </a:rPr>
                <a:t>/W</a:t>
              </a:r>
            </a:p>
            <a:p>
              <a:pPr algn="ctr">
                <a:spcBef>
                  <a:spcPts val="1080"/>
                </a:spcBef>
              </a:pPr>
              <a:r>
                <a:rPr lang="en-US" sz="1600" dirty="0" smtClean="0"/>
                <a:t>Stimulated </a:t>
              </a:r>
              <a:r>
                <a:rPr lang="en-US" sz="1600" dirty="0" smtClean="0"/>
                <a:t>Brillouin</a:t>
              </a:r>
              <a:r>
                <a:rPr lang="en-US" sz="1600" dirty="0" smtClean="0"/>
                <a:t> scattering</a:t>
              </a:r>
            </a:p>
          </p:txBody>
        </p:sp>
        <p:sp>
          <p:nvSpPr>
            <p:cNvPr id="25" name="TextBox 24"/>
            <p:cNvSpPr txBox="1"/>
            <p:nvPr/>
          </p:nvSpPr>
          <p:spPr>
            <a:xfrm>
              <a:off x="3472412" y="2242665"/>
              <a:ext cx="1664912" cy="338554"/>
            </a:xfrm>
            <a:prstGeom prst="rect">
              <a:avLst/>
            </a:prstGeom>
            <a:noFill/>
          </p:spPr>
          <p:txBody>
            <a:bodyPr wrap="square" rtlCol="0">
              <a:spAutoFit/>
            </a:bodyPr>
            <a:lstStyle/>
            <a:p>
              <a:pPr algn="ctr">
                <a:spcBef>
                  <a:spcPts val="1080"/>
                </a:spcBef>
              </a:pPr>
              <a:r>
                <a:rPr lang="en-US" sz="1600" dirty="0" smtClean="0"/>
                <a:t>Low losses</a:t>
              </a:r>
            </a:p>
          </p:txBody>
        </p:sp>
      </p:grpSp>
      <p:grpSp>
        <p:nvGrpSpPr>
          <p:cNvPr id="48" name="Group 47"/>
          <p:cNvGrpSpPr/>
          <p:nvPr/>
        </p:nvGrpSpPr>
        <p:grpSpPr>
          <a:xfrm>
            <a:off x="134782" y="3101717"/>
            <a:ext cx="8854068" cy="1215482"/>
            <a:chOff x="133816" y="3010833"/>
            <a:chExt cx="8854068" cy="1215482"/>
          </a:xfrm>
        </p:grpSpPr>
        <p:sp>
          <p:nvSpPr>
            <p:cNvPr id="26" name="Rectangle 25"/>
            <p:cNvSpPr/>
            <p:nvPr/>
          </p:nvSpPr>
          <p:spPr>
            <a:xfrm>
              <a:off x="133816" y="3010833"/>
              <a:ext cx="8854068" cy="1215482"/>
            </a:xfrm>
            <a:prstGeom prst="rect">
              <a:avLst/>
            </a:prstGeom>
            <a:solidFill>
              <a:schemeClr val="bg2">
                <a:lumMod val="60000"/>
                <a:lumOff val="40000"/>
              </a:schemeClr>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239973" y="3449297"/>
              <a:ext cx="1943283" cy="338554"/>
            </a:xfrm>
            <a:prstGeom prst="rect">
              <a:avLst/>
            </a:prstGeom>
            <a:noFill/>
          </p:spPr>
          <p:txBody>
            <a:bodyPr wrap="square" rtlCol="0">
              <a:spAutoFit/>
            </a:bodyPr>
            <a:lstStyle/>
            <a:p>
              <a:pPr algn="ctr">
                <a:spcBef>
                  <a:spcPts val="1080"/>
                </a:spcBef>
              </a:pPr>
              <a:r>
                <a:rPr lang="en-US" sz="1600" dirty="0" smtClean="0"/>
                <a:t>Silicon waveguides</a:t>
              </a:r>
            </a:p>
          </p:txBody>
        </p:sp>
        <p:sp>
          <p:nvSpPr>
            <p:cNvPr id="28" name="TextBox 27"/>
            <p:cNvSpPr txBox="1"/>
            <p:nvPr/>
          </p:nvSpPr>
          <p:spPr>
            <a:xfrm>
              <a:off x="3261688" y="3062012"/>
              <a:ext cx="1996506" cy="1113125"/>
            </a:xfrm>
            <a:prstGeom prst="rect">
              <a:avLst/>
            </a:prstGeom>
            <a:noFill/>
          </p:spPr>
          <p:txBody>
            <a:bodyPr wrap="square" rtlCol="0">
              <a:spAutoFit/>
            </a:bodyPr>
            <a:lstStyle/>
            <a:p>
              <a:pPr algn="ctr">
                <a:spcBef>
                  <a:spcPts val="1080"/>
                </a:spcBef>
              </a:pPr>
              <a:r>
                <a:rPr lang="da-DK" sz="1600" dirty="0" smtClean="0">
                  <a:latin typeface="Arial" pitchFamily="34" charset="0"/>
                  <a:cs typeface="Arial" pitchFamily="34" charset="0"/>
                </a:rPr>
                <a:t>n</a:t>
              </a:r>
              <a:r>
                <a:rPr lang="da-DK" sz="1600" baseline="-25000" dirty="0" smtClean="0">
                  <a:latin typeface="Arial" pitchFamily="34" charset="0"/>
                  <a:cs typeface="Arial" pitchFamily="34" charset="0"/>
                </a:rPr>
                <a:t>2</a:t>
              </a:r>
              <a:r>
                <a:rPr lang="da-DK" sz="1600" dirty="0" smtClean="0">
                  <a:latin typeface="Arial" pitchFamily="34" charset="0"/>
                  <a:cs typeface="Arial" pitchFamily="34" charset="0"/>
                </a:rPr>
                <a:t> ~ 10</a:t>
              </a:r>
              <a:r>
                <a:rPr lang="da-DK" sz="1600" baseline="30000" dirty="0" smtClean="0">
                  <a:latin typeface="Arial" pitchFamily="34" charset="0"/>
                  <a:cs typeface="Arial" pitchFamily="34" charset="0"/>
                </a:rPr>
                <a:t>-18</a:t>
              </a:r>
              <a:r>
                <a:rPr lang="da-DK" sz="1600" dirty="0" smtClean="0">
                  <a:latin typeface="Arial" pitchFamily="34" charset="0"/>
                  <a:cs typeface="Arial" pitchFamily="34" charset="0"/>
                </a:rPr>
                <a:t> m</a:t>
              </a:r>
              <a:r>
                <a:rPr lang="da-DK" sz="1600" baseline="30000" dirty="0" smtClean="0">
                  <a:latin typeface="Arial" pitchFamily="34" charset="0"/>
                  <a:cs typeface="Arial" pitchFamily="34" charset="0"/>
                </a:rPr>
                <a:t>2</a:t>
              </a:r>
              <a:r>
                <a:rPr lang="da-DK" sz="1600" dirty="0" smtClean="0">
                  <a:latin typeface="Arial" pitchFamily="34" charset="0"/>
                  <a:cs typeface="Arial" pitchFamily="34" charset="0"/>
                </a:rPr>
                <a:t>/W</a:t>
              </a:r>
            </a:p>
            <a:p>
              <a:pPr algn="ctr">
                <a:spcBef>
                  <a:spcPts val="1080"/>
                </a:spcBef>
              </a:pPr>
              <a:r>
                <a:rPr lang="en-US" sz="1600" dirty="0" smtClean="0"/>
                <a:t>Strong confinement</a:t>
              </a:r>
            </a:p>
            <a:p>
              <a:pPr algn="ctr">
                <a:spcBef>
                  <a:spcPts val="1080"/>
                </a:spcBef>
              </a:pPr>
              <a:r>
                <a:rPr lang="en-US" sz="1600" dirty="0" smtClean="0"/>
                <a:t>Length is shortened</a:t>
              </a:r>
            </a:p>
          </p:txBody>
        </p:sp>
        <p:sp>
          <p:nvSpPr>
            <p:cNvPr id="29" name="TextBox 28"/>
            <p:cNvSpPr txBox="1"/>
            <p:nvPr/>
          </p:nvSpPr>
          <p:spPr>
            <a:xfrm>
              <a:off x="6336626" y="3255654"/>
              <a:ext cx="2310249" cy="725840"/>
            </a:xfrm>
            <a:prstGeom prst="rect">
              <a:avLst/>
            </a:prstGeom>
            <a:noFill/>
          </p:spPr>
          <p:txBody>
            <a:bodyPr wrap="square" rtlCol="0">
              <a:spAutoFit/>
            </a:bodyPr>
            <a:lstStyle/>
            <a:p>
              <a:pPr algn="ctr">
                <a:spcBef>
                  <a:spcPts val="1080"/>
                </a:spcBef>
              </a:pPr>
              <a:r>
                <a:rPr lang="en-US" sz="1600" dirty="0" smtClean="0"/>
                <a:t>Two photon absorption</a:t>
              </a:r>
            </a:p>
            <a:p>
              <a:pPr algn="ctr">
                <a:spcBef>
                  <a:spcPts val="1080"/>
                </a:spcBef>
              </a:pPr>
              <a:r>
                <a:rPr lang="en-US" sz="1600" dirty="0" smtClean="0"/>
                <a:t>Increased losses</a:t>
              </a:r>
            </a:p>
          </p:txBody>
        </p:sp>
      </p:grpSp>
      <p:grpSp>
        <p:nvGrpSpPr>
          <p:cNvPr id="50" name="Group 49"/>
          <p:cNvGrpSpPr/>
          <p:nvPr/>
        </p:nvGrpSpPr>
        <p:grpSpPr>
          <a:xfrm>
            <a:off x="133816" y="5627622"/>
            <a:ext cx="8856000" cy="914400"/>
            <a:chOff x="144964" y="5627622"/>
            <a:chExt cx="8856000" cy="914400"/>
          </a:xfrm>
        </p:grpSpPr>
        <p:sp>
          <p:nvSpPr>
            <p:cNvPr id="30" name="Rectangle 29"/>
            <p:cNvSpPr/>
            <p:nvPr/>
          </p:nvSpPr>
          <p:spPr>
            <a:xfrm>
              <a:off x="144964" y="5627622"/>
              <a:ext cx="8856000" cy="914400"/>
            </a:xfrm>
            <a:prstGeom prst="rect">
              <a:avLst/>
            </a:prstGeom>
            <a:solidFill>
              <a:schemeClr val="bg2">
                <a:lumMod val="20000"/>
                <a:lumOff val="80000"/>
              </a:schemeClr>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354088" y="5915545"/>
              <a:ext cx="1715053" cy="338554"/>
            </a:xfrm>
            <a:prstGeom prst="rect">
              <a:avLst/>
            </a:prstGeom>
            <a:noFill/>
          </p:spPr>
          <p:txBody>
            <a:bodyPr wrap="square" rtlCol="0">
              <a:spAutoFit/>
            </a:bodyPr>
            <a:lstStyle/>
            <a:p>
              <a:pPr algn="ctr">
                <a:spcBef>
                  <a:spcPts val="1080"/>
                </a:spcBef>
              </a:pPr>
              <a:r>
                <a:rPr lang="en-US" sz="1600" dirty="0" smtClean="0">
                  <a:latin typeface="Arial" pitchFamily="34" charset="0"/>
                  <a:cs typeface="Arial" pitchFamily="34" charset="0"/>
                </a:rPr>
                <a:t>III-V waveguides</a:t>
              </a:r>
              <a:endParaRPr lang="en-US" sz="1600" dirty="0" smtClean="0"/>
            </a:p>
          </p:txBody>
        </p:sp>
        <p:sp>
          <p:nvSpPr>
            <p:cNvPr id="32" name="TextBox 31"/>
            <p:cNvSpPr txBox="1"/>
            <p:nvPr/>
          </p:nvSpPr>
          <p:spPr>
            <a:xfrm>
              <a:off x="6282124" y="5915545"/>
              <a:ext cx="2419252" cy="338554"/>
            </a:xfrm>
            <a:prstGeom prst="rect">
              <a:avLst/>
            </a:prstGeom>
            <a:noFill/>
          </p:spPr>
          <p:txBody>
            <a:bodyPr wrap="none" rtlCol="0">
              <a:spAutoFit/>
            </a:bodyPr>
            <a:lstStyle/>
            <a:p>
              <a:pPr algn="ctr">
                <a:spcBef>
                  <a:spcPts val="1080"/>
                </a:spcBef>
              </a:pPr>
              <a:r>
                <a:rPr lang="en-US" sz="1600" dirty="0" smtClean="0"/>
                <a:t>Three photon absorption</a:t>
              </a:r>
            </a:p>
          </p:txBody>
        </p:sp>
        <p:sp>
          <p:nvSpPr>
            <p:cNvPr id="33" name="TextBox 32"/>
            <p:cNvSpPr txBox="1"/>
            <p:nvPr/>
          </p:nvSpPr>
          <p:spPr>
            <a:xfrm>
              <a:off x="3036910" y="5721902"/>
              <a:ext cx="2535917" cy="725840"/>
            </a:xfrm>
            <a:prstGeom prst="rect">
              <a:avLst/>
            </a:prstGeom>
            <a:noFill/>
          </p:spPr>
          <p:txBody>
            <a:bodyPr wrap="square" rtlCol="0">
              <a:spAutoFit/>
            </a:bodyPr>
            <a:lstStyle/>
            <a:p>
              <a:pPr algn="ctr">
                <a:spcBef>
                  <a:spcPts val="1080"/>
                </a:spcBef>
              </a:pPr>
              <a:r>
                <a:rPr lang="da-DK" sz="1600" dirty="0" smtClean="0">
                  <a:latin typeface="Arial" pitchFamily="34" charset="0"/>
                  <a:cs typeface="Arial" pitchFamily="34" charset="0"/>
                </a:rPr>
                <a:t>n</a:t>
              </a:r>
              <a:r>
                <a:rPr lang="da-DK" sz="1600" baseline="-25000" dirty="0" smtClean="0">
                  <a:latin typeface="Arial" pitchFamily="34" charset="0"/>
                  <a:cs typeface="Arial" pitchFamily="34" charset="0"/>
                </a:rPr>
                <a:t>2</a:t>
              </a:r>
              <a:r>
                <a:rPr lang="da-DK" sz="1600" dirty="0" smtClean="0">
                  <a:latin typeface="Arial" pitchFamily="34" charset="0"/>
                  <a:cs typeface="Arial" pitchFamily="34" charset="0"/>
                </a:rPr>
                <a:t> ~ 10</a:t>
              </a:r>
              <a:r>
                <a:rPr lang="da-DK" sz="1600" baseline="30000" dirty="0" smtClean="0">
                  <a:latin typeface="Arial" pitchFamily="34" charset="0"/>
                  <a:cs typeface="Arial" pitchFamily="34" charset="0"/>
                </a:rPr>
                <a:t>-17</a:t>
              </a:r>
              <a:r>
                <a:rPr lang="da-DK" sz="1600" dirty="0" smtClean="0">
                  <a:latin typeface="Arial" pitchFamily="34" charset="0"/>
                  <a:cs typeface="Arial" pitchFamily="34" charset="0"/>
                </a:rPr>
                <a:t> m</a:t>
              </a:r>
              <a:r>
                <a:rPr lang="da-DK" sz="1600" baseline="30000" dirty="0" smtClean="0">
                  <a:latin typeface="Arial" pitchFamily="34" charset="0"/>
                  <a:cs typeface="Arial" pitchFamily="34" charset="0"/>
                </a:rPr>
                <a:t>2</a:t>
              </a:r>
              <a:r>
                <a:rPr lang="da-DK" sz="1600" dirty="0" smtClean="0">
                  <a:latin typeface="Arial" pitchFamily="34" charset="0"/>
                  <a:cs typeface="Arial" pitchFamily="34" charset="0"/>
                </a:rPr>
                <a:t>/W</a:t>
              </a:r>
            </a:p>
            <a:p>
              <a:pPr algn="ctr">
                <a:spcBef>
                  <a:spcPts val="1080"/>
                </a:spcBef>
              </a:pPr>
              <a:r>
                <a:rPr lang="en-US" sz="1600" dirty="0" smtClean="0">
                  <a:latin typeface="Arial" pitchFamily="34" charset="0"/>
                  <a:cs typeface="Arial" pitchFamily="34" charset="0"/>
                </a:rPr>
                <a:t>No two photon absorption</a:t>
              </a:r>
            </a:p>
          </p:txBody>
        </p:sp>
      </p:grpSp>
      <p:grpSp>
        <p:nvGrpSpPr>
          <p:cNvPr id="49" name="Group 48"/>
          <p:cNvGrpSpPr/>
          <p:nvPr/>
        </p:nvGrpSpPr>
        <p:grpSpPr>
          <a:xfrm>
            <a:off x="133816" y="4450411"/>
            <a:ext cx="8856000" cy="1044000"/>
            <a:chOff x="156116" y="4376168"/>
            <a:chExt cx="8856000" cy="1044000"/>
          </a:xfrm>
        </p:grpSpPr>
        <p:sp>
          <p:nvSpPr>
            <p:cNvPr id="34" name="Rectangle 33"/>
            <p:cNvSpPr/>
            <p:nvPr/>
          </p:nvSpPr>
          <p:spPr>
            <a:xfrm>
              <a:off x="156116" y="4376168"/>
              <a:ext cx="8856000" cy="1044000"/>
            </a:xfrm>
            <a:prstGeom prst="rect">
              <a:avLst/>
            </a:prstGeom>
            <a:solidFill>
              <a:schemeClr val="bg2">
                <a:lumMod val="40000"/>
                <a:lumOff val="60000"/>
              </a:schemeClr>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339158" y="4605781"/>
              <a:ext cx="1744912" cy="584775"/>
            </a:xfrm>
            <a:prstGeom prst="rect">
              <a:avLst/>
            </a:prstGeom>
            <a:noFill/>
          </p:spPr>
          <p:txBody>
            <a:bodyPr wrap="square" rtlCol="0">
              <a:spAutoFit/>
            </a:bodyPr>
            <a:lstStyle/>
            <a:p>
              <a:pPr algn="ctr">
                <a:spcBef>
                  <a:spcPts val="1080"/>
                </a:spcBef>
              </a:pPr>
              <a:r>
                <a:rPr lang="en-US" sz="1600" dirty="0" smtClean="0">
                  <a:latin typeface="Arial" pitchFamily="34" charset="0"/>
                  <a:cs typeface="Arial" pitchFamily="34" charset="0"/>
                </a:rPr>
                <a:t>Photonic crystals waveguides</a:t>
              </a:r>
              <a:endParaRPr lang="en-US" sz="1600" dirty="0" smtClean="0"/>
            </a:p>
          </p:txBody>
        </p:sp>
        <p:sp>
          <p:nvSpPr>
            <p:cNvPr id="36" name="TextBox 35"/>
            <p:cNvSpPr txBox="1"/>
            <p:nvPr/>
          </p:nvSpPr>
          <p:spPr>
            <a:xfrm>
              <a:off x="6892868" y="4728891"/>
              <a:ext cx="1197764" cy="338554"/>
            </a:xfrm>
            <a:prstGeom prst="rect">
              <a:avLst/>
            </a:prstGeom>
            <a:noFill/>
          </p:spPr>
          <p:txBody>
            <a:bodyPr wrap="none" rtlCol="0">
              <a:spAutoFit/>
            </a:bodyPr>
            <a:lstStyle/>
            <a:p>
              <a:pPr algn="ctr">
                <a:spcBef>
                  <a:spcPts val="1080"/>
                </a:spcBef>
              </a:pPr>
              <a:r>
                <a:rPr lang="en-US" sz="1600" dirty="0" smtClean="0"/>
                <a:t>Fabrication</a:t>
              </a:r>
            </a:p>
          </p:txBody>
        </p:sp>
        <p:sp>
          <p:nvSpPr>
            <p:cNvPr id="37" name="TextBox 36"/>
            <p:cNvSpPr txBox="1"/>
            <p:nvPr/>
          </p:nvSpPr>
          <p:spPr>
            <a:xfrm>
              <a:off x="3229641" y="4412138"/>
              <a:ext cx="2150454" cy="972061"/>
            </a:xfrm>
            <a:prstGeom prst="rect">
              <a:avLst/>
            </a:prstGeom>
            <a:noFill/>
          </p:spPr>
          <p:txBody>
            <a:bodyPr wrap="square" rtlCol="0">
              <a:spAutoFit/>
            </a:bodyPr>
            <a:lstStyle/>
            <a:p>
              <a:pPr algn="ctr">
                <a:spcBef>
                  <a:spcPts val="1080"/>
                </a:spcBef>
              </a:pPr>
              <a:r>
                <a:rPr lang="en-US" sz="1600" dirty="0" smtClean="0"/>
                <a:t>Separate engineering of D and γ</a:t>
              </a:r>
            </a:p>
            <a:p>
              <a:pPr algn="ctr">
                <a:spcBef>
                  <a:spcPts val="1080"/>
                </a:spcBef>
              </a:pPr>
              <a:r>
                <a:rPr lang="en-US" sz="1600" dirty="0" smtClean="0"/>
                <a:t>Slow light regime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blinds(horizontal)">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blinds(horizontal)">
                                      <p:cBhvr>
                                        <p:cTn id="12" dur="500"/>
                                        <p:tgtEl>
                                          <p:spTgt spid="4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diamond(in)">
                                      <p:cBhvr>
                                        <p:cTn id="1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Slide Number Placeholder 2"/>
          <p:cNvSpPr>
            <a:spLocks noGrp="1"/>
          </p:cNvSpPr>
          <p:nvPr>
            <p:ph type="sldNum" sz="quarter" idx="12"/>
          </p:nvPr>
        </p:nvSpPr>
        <p:spPr/>
        <p:txBody>
          <a:bodyPr/>
          <a:lstStyle/>
          <a:p>
            <a:fld id="{14EEA463-0B33-4C02-B78F-216063E73A51}" type="slidenum">
              <a:rPr lang="en-GB" smtClean="0"/>
              <a:pPr/>
              <a:t>5</a:t>
            </a:fld>
            <a:endParaRPr lang="en-GB" dirty="0"/>
          </a:p>
        </p:txBody>
      </p:sp>
      <p:sp>
        <p:nvSpPr>
          <p:cNvPr id="4" name="TextBox 3"/>
          <p:cNvSpPr txBox="1"/>
          <p:nvPr/>
        </p:nvSpPr>
        <p:spPr>
          <a:xfrm>
            <a:off x="284356" y="1468811"/>
            <a:ext cx="8575288" cy="4544834"/>
          </a:xfrm>
          <a:prstGeom prst="rect">
            <a:avLst/>
          </a:prstGeom>
          <a:noFill/>
        </p:spPr>
        <p:txBody>
          <a:bodyPr wrap="square" rtlCol="0">
            <a:spAutoFit/>
          </a:bodyPr>
          <a:lstStyle/>
          <a:p>
            <a:pPr indent="177800">
              <a:spcBef>
                <a:spcPts val="1080"/>
              </a:spcBef>
              <a:buFont typeface="Arial" pitchFamily="34" charset="0"/>
              <a:buChar char="•"/>
            </a:pPr>
            <a:r>
              <a:rPr lang="en-US" sz="2400" dirty="0" smtClean="0">
                <a:solidFill>
                  <a:srgbClr val="625E5F"/>
                </a:solidFill>
              </a:rPr>
              <a:t>Motivation</a:t>
            </a:r>
          </a:p>
          <a:p>
            <a:pPr>
              <a:spcBef>
                <a:spcPts val="1080"/>
              </a:spcBef>
              <a:buFont typeface="Arial" pitchFamily="34" charset="0"/>
              <a:buChar char="•"/>
            </a:pPr>
            <a:endParaRPr lang="en-US" sz="2400" dirty="0" smtClean="0">
              <a:solidFill>
                <a:srgbClr val="C00000"/>
              </a:solidFill>
            </a:endParaRPr>
          </a:p>
          <a:p>
            <a:pPr indent="177800">
              <a:spcBef>
                <a:spcPts val="1080"/>
              </a:spcBef>
              <a:buFont typeface="Arial" pitchFamily="34" charset="0"/>
              <a:buChar char="•"/>
            </a:pPr>
            <a:r>
              <a:rPr lang="en-US" sz="2400" dirty="0" smtClean="0">
                <a:solidFill>
                  <a:srgbClr val="C00000"/>
                </a:solidFill>
              </a:rPr>
              <a:t>Phase – matching</a:t>
            </a:r>
          </a:p>
          <a:p>
            <a:pPr>
              <a:spcBef>
                <a:spcPts val="1080"/>
              </a:spcBef>
              <a:buFont typeface="Arial" pitchFamily="34" charset="0"/>
              <a:buChar char="•"/>
            </a:pPr>
            <a:endParaRPr lang="en-US" sz="2400" dirty="0" smtClean="0">
              <a:solidFill>
                <a:srgbClr val="C00000"/>
              </a:solidFill>
            </a:endParaRPr>
          </a:p>
          <a:p>
            <a:pPr indent="177800">
              <a:spcBef>
                <a:spcPts val="1080"/>
              </a:spcBef>
              <a:buFont typeface="Arial" pitchFamily="34" charset="0"/>
              <a:buChar char="•"/>
            </a:pPr>
            <a:r>
              <a:rPr lang="en-US" sz="2400" dirty="0" smtClean="0">
                <a:solidFill>
                  <a:srgbClr val="C00000"/>
                </a:solidFill>
              </a:rPr>
              <a:t>Characterization needs</a:t>
            </a:r>
          </a:p>
          <a:p>
            <a:pPr lvl="1" indent="166688">
              <a:spcBef>
                <a:spcPts val="1080"/>
              </a:spcBef>
              <a:buFont typeface="Arial" pitchFamily="34" charset="0"/>
              <a:buChar char="•"/>
            </a:pPr>
            <a:r>
              <a:rPr lang="en-US" sz="2400" dirty="0" smtClean="0">
                <a:solidFill>
                  <a:srgbClr val="C00000"/>
                </a:solidFill>
              </a:rPr>
              <a:t>Dispersion characterization</a:t>
            </a:r>
          </a:p>
          <a:p>
            <a:pPr lvl="1" indent="166688">
              <a:spcBef>
                <a:spcPts val="1080"/>
              </a:spcBef>
              <a:buFont typeface="Arial" pitchFamily="34" charset="0"/>
              <a:buChar char="•"/>
            </a:pPr>
            <a:r>
              <a:rPr lang="en-US" sz="2400" dirty="0" smtClean="0">
                <a:solidFill>
                  <a:srgbClr val="C00000"/>
                </a:solidFill>
              </a:rPr>
              <a:t>Nonlinear characterization</a:t>
            </a:r>
          </a:p>
          <a:p>
            <a:pPr lvl="1">
              <a:spcBef>
                <a:spcPts val="1080"/>
              </a:spcBef>
              <a:buFont typeface="Arial" pitchFamily="34" charset="0"/>
              <a:buChar char="•"/>
            </a:pPr>
            <a:endParaRPr lang="en-US" sz="2400" dirty="0" smtClean="0">
              <a:solidFill>
                <a:srgbClr val="C00000"/>
              </a:solidFill>
            </a:endParaRPr>
          </a:p>
          <a:p>
            <a:pPr marL="0" lvl="1" indent="177800">
              <a:spcBef>
                <a:spcPts val="1080"/>
              </a:spcBef>
              <a:buFont typeface="Arial" pitchFamily="34" charset="0"/>
              <a:buChar char="•"/>
            </a:pPr>
            <a:r>
              <a:rPr lang="en-US" sz="2400" dirty="0" smtClean="0">
                <a:solidFill>
                  <a:srgbClr val="C00000"/>
                </a:solidFill>
              </a:rPr>
              <a:t>Conversion bandwidth</a:t>
            </a:r>
            <a:endParaRPr lang="en-US" dirty="0" smtClean="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matching</a:t>
            </a:r>
            <a:endParaRPr lang="en-GB" dirty="0"/>
          </a:p>
        </p:txBody>
      </p:sp>
      <p:pic>
        <p:nvPicPr>
          <p:cNvPr id="3" name="Picture 2" descr="Mismatch_CE_W450_H250_P1550.emf"/>
          <p:cNvPicPr>
            <a:picLocks noChangeAspect="1"/>
          </p:cNvPicPr>
          <p:nvPr/>
        </p:nvPicPr>
        <p:blipFill>
          <a:blip r:embed="rId7" cstate="print"/>
          <a:stretch>
            <a:fillRect/>
          </a:stretch>
        </p:blipFill>
        <p:spPr>
          <a:xfrm>
            <a:off x="54592" y="995602"/>
            <a:ext cx="5742000" cy="4239000"/>
          </a:xfrm>
          <a:prstGeom prst="rect">
            <a:avLst/>
          </a:prstGeom>
        </p:spPr>
      </p:pic>
      <p:sp>
        <p:nvSpPr>
          <p:cNvPr id="55" name="TextBox 54"/>
          <p:cNvSpPr txBox="1"/>
          <p:nvPr/>
        </p:nvSpPr>
        <p:spPr>
          <a:xfrm>
            <a:off x="5609226" y="3070746"/>
            <a:ext cx="2538483" cy="369332"/>
          </a:xfrm>
          <a:prstGeom prst="rect">
            <a:avLst/>
          </a:prstGeom>
          <a:noFill/>
        </p:spPr>
        <p:txBody>
          <a:bodyPr wrap="square" rtlCol="0">
            <a:spAutoFit/>
          </a:bodyPr>
          <a:lstStyle/>
          <a:p>
            <a:pPr>
              <a:spcBef>
                <a:spcPts val="1080"/>
              </a:spcBef>
            </a:pPr>
            <a:r>
              <a:rPr lang="en-GB" dirty="0" smtClean="0"/>
              <a:t>Conversion efficiency:</a:t>
            </a:r>
          </a:p>
        </p:txBody>
      </p:sp>
      <p:sp>
        <p:nvSpPr>
          <p:cNvPr id="61" name="TextBox 60"/>
          <p:cNvSpPr txBox="1"/>
          <p:nvPr/>
        </p:nvSpPr>
        <p:spPr>
          <a:xfrm>
            <a:off x="5609226" y="4223123"/>
            <a:ext cx="3283118" cy="646331"/>
          </a:xfrm>
          <a:prstGeom prst="rect">
            <a:avLst/>
          </a:prstGeom>
          <a:noFill/>
        </p:spPr>
        <p:txBody>
          <a:bodyPr wrap="square" rtlCol="0">
            <a:spAutoFit/>
          </a:bodyPr>
          <a:lstStyle/>
          <a:p>
            <a:pPr>
              <a:spcBef>
                <a:spcPts val="1080"/>
              </a:spcBef>
            </a:pPr>
            <a:r>
              <a:rPr lang="en-GB" dirty="0" smtClean="0"/>
              <a:t>Depends on phase matching parameter:</a:t>
            </a:r>
          </a:p>
        </p:txBody>
      </p:sp>
      <p:sp>
        <p:nvSpPr>
          <p:cNvPr id="62" name="TextBox 61"/>
          <p:cNvSpPr txBox="1"/>
          <p:nvPr/>
        </p:nvSpPr>
        <p:spPr>
          <a:xfrm>
            <a:off x="429490" y="5321789"/>
            <a:ext cx="3075709" cy="369332"/>
          </a:xfrm>
          <a:prstGeom prst="rect">
            <a:avLst/>
          </a:prstGeom>
          <a:noFill/>
        </p:spPr>
        <p:txBody>
          <a:bodyPr wrap="square" rtlCol="0">
            <a:spAutoFit/>
          </a:bodyPr>
          <a:lstStyle/>
          <a:p>
            <a:pPr>
              <a:spcBef>
                <a:spcPts val="1080"/>
              </a:spcBef>
            </a:pPr>
            <a:r>
              <a:rPr lang="en-GB" dirty="0" smtClean="0"/>
              <a:t>Linear phase mismatch:</a:t>
            </a:r>
          </a:p>
        </p:txBody>
      </p:sp>
      <p:sp>
        <p:nvSpPr>
          <p:cNvPr id="63" name="TextBox 62"/>
          <p:cNvSpPr txBox="1"/>
          <p:nvPr/>
        </p:nvSpPr>
        <p:spPr>
          <a:xfrm>
            <a:off x="997527" y="5860473"/>
            <a:ext cx="7148946" cy="646331"/>
          </a:xfrm>
          <a:prstGeom prst="rect">
            <a:avLst/>
          </a:prstGeom>
          <a:solidFill>
            <a:srgbClr val="B20018"/>
          </a:solidFill>
        </p:spPr>
        <p:txBody>
          <a:bodyPr wrap="square" rtlCol="0">
            <a:spAutoFit/>
          </a:bodyPr>
          <a:lstStyle/>
          <a:p>
            <a:pPr algn="ctr">
              <a:spcBef>
                <a:spcPts val="1080"/>
              </a:spcBef>
            </a:pPr>
            <a:r>
              <a:rPr lang="en-GB" dirty="0" smtClean="0">
                <a:solidFill>
                  <a:schemeClr val="bg1"/>
                </a:solidFill>
              </a:rPr>
              <a:t>Therefore essential to be able to measure dispersion over a broad bandwidth as well the nonlinear coefficient </a:t>
            </a:r>
            <a:r>
              <a:rPr lang="en-GB" dirty="0" smtClean="0">
                <a:solidFill>
                  <a:schemeClr val="bg1"/>
                </a:solidFill>
                <a:sym typeface="Symbol"/>
              </a:rPr>
              <a:t></a:t>
            </a:r>
            <a:endParaRPr lang="en-GB" dirty="0" smtClean="0">
              <a:solidFill>
                <a:schemeClr val="bg1"/>
              </a:solidFill>
            </a:endParaRPr>
          </a:p>
        </p:txBody>
      </p:sp>
      <p:grpSp>
        <p:nvGrpSpPr>
          <p:cNvPr id="48" name="Group 47"/>
          <p:cNvGrpSpPr/>
          <p:nvPr/>
        </p:nvGrpSpPr>
        <p:grpSpPr>
          <a:xfrm>
            <a:off x="5391410" y="1038455"/>
            <a:ext cx="3752813" cy="1702185"/>
            <a:chOff x="3435194" y="1541885"/>
            <a:chExt cx="3752813" cy="1702185"/>
          </a:xfrm>
        </p:grpSpPr>
        <p:pic>
          <p:nvPicPr>
            <p:cNvPr id="49" name="Picture 48" descr="TP_tmp.bmp"/>
            <p:cNvPicPr>
              <a:picLocks noChangeAspect="1"/>
            </p:cNvPicPr>
            <p:nvPr>
              <p:custDataLst>
                <p:tags r:id="rId1"/>
              </p:custDataLst>
            </p:nvPr>
          </p:nvPicPr>
          <p:blipFill>
            <a:blip r:embed="rId8" cstate="print"/>
            <a:stretch>
              <a:fillRect/>
            </a:stretch>
          </p:blipFill>
          <p:spPr>
            <a:xfrm>
              <a:off x="4642753" y="3041379"/>
              <a:ext cx="278891" cy="202691"/>
            </a:xfrm>
            <a:prstGeom prst="rect">
              <a:avLst/>
            </a:prstGeom>
          </p:spPr>
        </p:pic>
        <p:pic>
          <p:nvPicPr>
            <p:cNvPr id="50" name="Picture 49" descr="TP_tmp.bmp"/>
            <p:cNvPicPr>
              <a:picLocks noChangeAspect="1"/>
            </p:cNvPicPr>
            <p:nvPr>
              <p:custDataLst>
                <p:tags r:id="rId2"/>
              </p:custDataLst>
            </p:nvPr>
          </p:nvPicPr>
          <p:blipFill>
            <a:blip r:embed="rId9" cstate="print"/>
            <a:stretch>
              <a:fillRect/>
            </a:stretch>
          </p:blipFill>
          <p:spPr bwMode="auto">
            <a:xfrm>
              <a:off x="4072871" y="3053733"/>
              <a:ext cx="254044" cy="177983"/>
            </a:xfrm>
            <a:prstGeom prst="rect">
              <a:avLst/>
            </a:prstGeom>
            <a:noFill/>
            <a:ln/>
            <a:effectLst/>
          </p:spPr>
        </p:pic>
        <p:sp>
          <p:nvSpPr>
            <p:cNvPr id="51" name="Line 42"/>
            <p:cNvSpPr>
              <a:spLocks noChangeShapeType="1"/>
            </p:cNvSpPr>
            <p:nvPr/>
          </p:nvSpPr>
          <p:spPr bwMode="auto">
            <a:xfrm>
              <a:off x="3803708" y="2956303"/>
              <a:ext cx="2197100" cy="0"/>
            </a:xfrm>
            <a:prstGeom prst="line">
              <a:avLst/>
            </a:prstGeom>
            <a:noFill/>
            <a:ln w="12700">
              <a:solidFill>
                <a:schemeClr val="tx1"/>
              </a:solidFill>
              <a:round/>
              <a:headEnd/>
              <a:tailEnd type="triangle" w="med" len="med"/>
            </a:ln>
            <a:effectLst/>
          </p:spPr>
          <p:txBody>
            <a:bodyPr/>
            <a:lstStyle/>
            <a:p>
              <a:endParaRPr lang="en-GB" dirty="0"/>
            </a:p>
          </p:txBody>
        </p:sp>
        <p:sp>
          <p:nvSpPr>
            <p:cNvPr id="52" name="Line 45"/>
            <p:cNvSpPr>
              <a:spLocks noChangeShapeType="1"/>
            </p:cNvSpPr>
            <p:nvPr/>
          </p:nvSpPr>
          <p:spPr bwMode="auto">
            <a:xfrm flipV="1">
              <a:off x="4792720" y="1891090"/>
              <a:ext cx="0" cy="1065213"/>
            </a:xfrm>
            <a:prstGeom prst="line">
              <a:avLst/>
            </a:prstGeom>
            <a:noFill/>
            <a:ln w="25400">
              <a:solidFill>
                <a:srgbClr val="00B050"/>
              </a:solidFill>
              <a:round/>
              <a:headEnd/>
              <a:tailEnd type="triangle" w="med" len="med"/>
            </a:ln>
            <a:effectLst/>
          </p:spPr>
          <p:txBody>
            <a:bodyPr/>
            <a:lstStyle/>
            <a:p>
              <a:endParaRPr lang="en-GB" dirty="0"/>
            </a:p>
          </p:txBody>
        </p:sp>
        <p:sp>
          <p:nvSpPr>
            <p:cNvPr id="54" name="Line 46"/>
            <p:cNvSpPr>
              <a:spLocks noChangeShapeType="1"/>
            </p:cNvSpPr>
            <p:nvPr/>
          </p:nvSpPr>
          <p:spPr bwMode="auto">
            <a:xfrm flipV="1">
              <a:off x="4213283" y="2259390"/>
              <a:ext cx="0" cy="696913"/>
            </a:xfrm>
            <a:prstGeom prst="line">
              <a:avLst/>
            </a:prstGeom>
            <a:noFill/>
            <a:ln w="25400">
              <a:solidFill>
                <a:schemeClr val="accent2"/>
              </a:solidFill>
              <a:round/>
              <a:headEnd/>
              <a:tailEnd type="triangle" w="med" len="med"/>
            </a:ln>
            <a:effectLst/>
          </p:spPr>
          <p:txBody>
            <a:bodyPr/>
            <a:lstStyle/>
            <a:p>
              <a:endParaRPr lang="en-GB" dirty="0"/>
            </a:p>
          </p:txBody>
        </p:sp>
        <p:pic>
          <p:nvPicPr>
            <p:cNvPr id="56" name="Picture 55" descr="TP_tmp.bmp"/>
            <p:cNvPicPr>
              <a:picLocks noChangeAspect="1"/>
            </p:cNvPicPr>
            <p:nvPr>
              <p:custDataLst>
                <p:tags r:id="rId3"/>
              </p:custDataLst>
            </p:nvPr>
          </p:nvPicPr>
          <p:blipFill>
            <a:blip r:embed="rId10" cstate="print"/>
            <a:stretch>
              <a:fillRect/>
            </a:stretch>
          </p:blipFill>
          <p:spPr bwMode="auto">
            <a:xfrm>
              <a:off x="5244305" y="3053733"/>
              <a:ext cx="254044" cy="177983"/>
            </a:xfrm>
            <a:prstGeom prst="rect">
              <a:avLst/>
            </a:prstGeom>
            <a:noFill/>
            <a:ln/>
            <a:effectLst/>
          </p:spPr>
        </p:pic>
        <p:sp>
          <p:nvSpPr>
            <p:cNvPr id="64" name="Line 49"/>
            <p:cNvSpPr>
              <a:spLocks noChangeShapeType="1"/>
            </p:cNvSpPr>
            <p:nvPr/>
          </p:nvSpPr>
          <p:spPr bwMode="auto">
            <a:xfrm flipV="1">
              <a:off x="5372158" y="2514977"/>
              <a:ext cx="0" cy="438150"/>
            </a:xfrm>
            <a:prstGeom prst="line">
              <a:avLst/>
            </a:prstGeom>
            <a:noFill/>
            <a:ln w="25400">
              <a:solidFill>
                <a:srgbClr val="FF0000"/>
              </a:solidFill>
              <a:round/>
              <a:headEnd/>
              <a:tailEnd type="triangle" w="med" len="med"/>
            </a:ln>
            <a:effectLst/>
          </p:spPr>
          <p:txBody>
            <a:bodyPr/>
            <a:lstStyle/>
            <a:p>
              <a:endParaRPr lang="en-GB" dirty="0"/>
            </a:p>
          </p:txBody>
        </p:sp>
        <p:sp>
          <p:nvSpPr>
            <p:cNvPr id="65" name="Arc 53"/>
            <p:cNvSpPr>
              <a:spLocks/>
            </p:cNvSpPr>
            <p:nvPr/>
          </p:nvSpPr>
          <p:spPr bwMode="auto">
            <a:xfrm>
              <a:off x="4865745" y="1900615"/>
              <a:ext cx="506413" cy="5746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rgbClr val="00B050"/>
              </a:solidFill>
              <a:prstDash val="dash"/>
              <a:round/>
              <a:headEnd/>
              <a:tailEnd type="triangle" w="med" len="med"/>
            </a:ln>
            <a:effectLst/>
          </p:spPr>
          <p:txBody>
            <a:bodyPr wrap="none" anchor="ctr"/>
            <a:lstStyle/>
            <a:p>
              <a:endParaRPr lang="en-GB" dirty="0"/>
            </a:p>
          </p:txBody>
        </p:sp>
        <p:sp>
          <p:nvSpPr>
            <p:cNvPr id="66" name="Arc 54"/>
            <p:cNvSpPr>
              <a:spLocks/>
            </p:cNvSpPr>
            <p:nvPr/>
          </p:nvSpPr>
          <p:spPr bwMode="auto">
            <a:xfrm flipH="1">
              <a:off x="4208520" y="1900615"/>
              <a:ext cx="506413" cy="3159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rgbClr val="00B050"/>
              </a:solidFill>
              <a:prstDash val="dash"/>
              <a:round/>
              <a:headEnd/>
              <a:tailEnd type="triangle" w="med" len="med"/>
            </a:ln>
            <a:effectLst/>
          </p:spPr>
          <p:txBody>
            <a:bodyPr wrap="none" anchor="ctr"/>
            <a:lstStyle/>
            <a:p>
              <a:endParaRPr lang="en-GB" dirty="0"/>
            </a:p>
          </p:txBody>
        </p:sp>
        <p:pic>
          <p:nvPicPr>
            <p:cNvPr id="67" name="Picture 66" descr="TP_tmp.bmp"/>
            <p:cNvPicPr>
              <a:picLocks noChangeAspect="1"/>
            </p:cNvPicPr>
            <p:nvPr>
              <p:custDataLst>
                <p:tags r:id="rId4"/>
              </p:custDataLst>
            </p:nvPr>
          </p:nvPicPr>
          <p:blipFill>
            <a:blip r:embed="rId11" cstate="print"/>
            <a:stretch>
              <a:fillRect/>
            </a:stretch>
          </p:blipFill>
          <p:spPr bwMode="auto">
            <a:xfrm>
              <a:off x="5843990" y="3079468"/>
              <a:ext cx="178338" cy="126513"/>
            </a:xfrm>
            <a:prstGeom prst="rect">
              <a:avLst/>
            </a:prstGeom>
            <a:noFill/>
            <a:ln/>
            <a:effectLst/>
          </p:spPr>
        </p:pic>
        <p:sp>
          <p:nvSpPr>
            <p:cNvPr id="68" name="TextBox 67"/>
            <p:cNvSpPr txBox="1"/>
            <p:nvPr/>
          </p:nvSpPr>
          <p:spPr>
            <a:xfrm>
              <a:off x="5383313" y="2507063"/>
              <a:ext cx="709683" cy="369332"/>
            </a:xfrm>
            <a:prstGeom prst="rect">
              <a:avLst/>
            </a:prstGeom>
            <a:noFill/>
          </p:spPr>
          <p:txBody>
            <a:bodyPr wrap="square" rtlCol="0">
              <a:spAutoFit/>
            </a:bodyPr>
            <a:lstStyle/>
            <a:p>
              <a:pPr>
                <a:spcBef>
                  <a:spcPts val="1080"/>
                </a:spcBef>
              </a:pPr>
              <a:r>
                <a:rPr lang="en-GB" dirty="0" smtClean="0"/>
                <a:t>idler</a:t>
              </a:r>
            </a:p>
          </p:txBody>
        </p:sp>
        <p:sp>
          <p:nvSpPr>
            <p:cNvPr id="69" name="TextBox 68"/>
            <p:cNvSpPr txBox="1"/>
            <p:nvPr/>
          </p:nvSpPr>
          <p:spPr>
            <a:xfrm>
              <a:off x="3435194" y="2507063"/>
              <a:ext cx="1005384" cy="369332"/>
            </a:xfrm>
            <a:prstGeom prst="rect">
              <a:avLst/>
            </a:prstGeom>
            <a:noFill/>
          </p:spPr>
          <p:txBody>
            <a:bodyPr wrap="square" rtlCol="0">
              <a:spAutoFit/>
            </a:bodyPr>
            <a:lstStyle/>
            <a:p>
              <a:pPr>
                <a:spcBef>
                  <a:spcPts val="1080"/>
                </a:spcBef>
              </a:pPr>
              <a:r>
                <a:rPr lang="en-GB" dirty="0" smtClean="0"/>
                <a:t>signal</a:t>
              </a:r>
            </a:p>
          </p:txBody>
        </p:sp>
        <p:sp>
          <p:nvSpPr>
            <p:cNvPr id="70" name="TextBox 69"/>
            <p:cNvSpPr txBox="1"/>
            <p:nvPr/>
          </p:nvSpPr>
          <p:spPr>
            <a:xfrm>
              <a:off x="4385864" y="1541885"/>
              <a:ext cx="824766" cy="369332"/>
            </a:xfrm>
            <a:prstGeom prst="rect">
              <a:avLst/>
            </a:prstGeom>
            <a:noFill/>
          </p:spPr>
          <p:txBody>
            <a:bodyPr wrap="square" rtlCol="0">
              <a:spAutoFit/>
            </a:bodyPr>
            <a:lstStyle/>
            <a:p>
              <a:pPr>
                <a:spcBef>
                  <a:spcPts val="1080"/>
                </a:spcBef>
              </a:pPr>
              <a:r>
                <a:rPr lang="en-GB" dirty="0" smtClean="0"/>
                <a:t>pump</a:t>
              </a:r>
            </a:p>
          </p:txBody>
        </p:sp>
        <p:cxnSp>
          <p:nvCxnSpPr>
            <p:cNvPr id="71" name="Straight Connector 70"/>
            <p:cNvCxnSpPr>
              <a:stCxn id="54" idx="1"/>
            </p:cNvCxnSpPr>
            <p:nvPr/>
          </p:nvCxnSpPr>
          <p:spPr>
            <a:xfrm>
              <a:off x="4213283" y="2259390"/>
              <a:ext cx="2390717" cy="0"/>
            </a:xfrm>
            <a:prstGeom prst="line">
              <a:avLst/>
            </a:prstGeom>
            <a:ln>
              <a:solidFill>
                <a:schemeClr val="tx2"/>
              </a:solidFill>
              <a:prstDash val="dashDot"/>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370286" y="2540000"/>
              <a:ext cx="1224000" cy="0"/>
            </a:xfrm>
            <a:prstGeom prst="line">
              <a:avLst/>
            </a:prstGeom>
            <a:ln>
              <a:solidFill>
                <a:schemeClr val="tx2"/>
              </a:solidFill>
              <a:prstDash val="dashDot"/>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H="1" flipV="1">
              <a:off x="6591300" y="2264926"/>
              <a:ext cx="0" cy="274320"/>
            </a:xfrm>
            <a:prstGeom prst="straightConnector1">
              <a:avLst/>
            </a:prstGeom>
            <a:ln w="127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6682740" y="2217420"/>
              <a:ext cx="505267" cy="369332"/>
            </a:xfrm>
            <a:prstGeom prst="rect">
              <a:avLst/>
            </a:prstGeom>
            <a:noFill/>
          </p:spPr>
          <p:txBody>
            <a:bodyPr wrap="none" rtlCol="0">
              <a:spAutoFit/>
            </a:bodyPr>
            <a:lstStyle/>
            <a:p>
              <a:pPr>
                <a:spcBef>
                  <a:spcPts val="1080"/>
                </a:spcBef>
              </a:pPr>
              <a:r>
                <a:rPr lang="en-US" dirty="0" smtClean="0"/>
                <a:t>CE</a:t>
              </a:r>
            </a:p>
          </p:txBody>
        </p:sp>
      </p:grpSp>
      <p:sp>
        <p:nvSpPr>
          <p:cNvPr id="75" name="Slide Number Placeholder 74"/>
          <p:cNvSpPr>
            <a:spLocks noGrp="1"/>
          </p:cNvSpPr>
          <p:nvPr>
            <p:ph type="sldNum" sz="quarter" idx="12"/>
          </p:nvPr>
        </p:nvSpPr>
        <p:spPr/>
        <p:txBody>
          <a:bodyPr/>
          <a:lstStyle/>
          <a:p>
            <a:fld id="{14EEA463-0B33-4C02-B78F-216063E73A51}" type="slidenum">
              <a:rPr lang="en-GB" smtClean="0"/>
              <a:pPr/>
              <a:t>6</a:t>
            </a:fld>
            <a:endParaRPr lang="en-GB" dirty="0"/>
          </a:p>
        </p:txBody>
      </p:sp>
      <p:pic>
        <p:nvPicPr>
          <p:cNvPr id="26630" name="Picture 6"/>
          <p:cNvPicPr>
            <a:picLocks noChangeAspect="1" noChangeArrowheads="1"/>
          </p:cNvPicPr>
          <p:nvPr/>
        </p:nvPicPr>
        <p:blipFill>
          <a:blip r:embed="rId12" cstate="print"/>
          <a:srcRect l="33154" r="33521"/>
          <a:stretch>
            <a:fillRect/>
          </a:stretch>
        </p:blipFill>
        <p:spPr bwMode="auto">
          <a:xfrm>
            <a:off x="3432175" y="5342149"/>
            <a:ext cx="2159000" cy="328612"/>
          </a:xfrm>
          <a:prstGeom prst="rect">
            <a:avLst/>
          </a:prstGeom>
          <a:noFill/>
          <a:ln w="9525">
            <a:noFill/>
            <a:miter lim="800000"/>
            <a:headEnd/>
            <a:tailEnd/>
          </a:ln>
          <a:effectLst/>
        </p:spPr>
      </p:pic>
      <p:pic>
        <p:nvPicPr>
          <p:cNvPr id="26631" name="Picture 7"/>
          <p:cNvPicPr>
            <a:picLocks noChangeAspect="1" noChangeArrowheads="1"/>
          </p:cNvPicPr>
          <p:nvPr/>
        </p:nvPicPr>
        <p:blipFill>
          <a:blip r:embed="rId13" cstate="print"/>
          <a:srcRect l="34743" r="34587" b="13229"/>
          <a:stretch>
            <a:fillRect/>
          </a:stretch>
        </p:blipFill>
        <p:spPr bwMode="auto">
          <a:xfrm>
            <a:off x="6048375" y="3477588"/>
            <a:ext cx="1876425" cy="708025"/>
          </a:xfrm>
          <a:prstGeom prst="rect">
            <a:avLst/>
          </a:prstGeom>
          <a:noFill/>
          <a:ln w="9525">
            <a:noFill/>
            <a:miter lim="800000"/>
            <a:headEnd/>
            <a:tailEnd/>
          </a:ln>
          <a:effectLst/>
        </p:spPr>
      </p:pic>
      <p:pic>
        <p:nvPicPr>
          <p:cNvPr id="26632" name="Picture 8"/>
          <p:cNvPicPr>
            <a:picLocks noChangeAspect="1" noChangeArrowheads="1"/>
          </p:cNvPicPr>
          <p:nvPr/>
        </p:nvPicPr>
        <p:blipFill>
          <a:blip r:embed="rId14" cstate="print"/>
          <a:srcRect l="32096" r="32875" b="16508"/>
          <a:stretch>
            <a:fillRect/>
          </a:stretch>
        </p:blipFill>
        <p:spPr bwMode="auto">
          <a:xfrm>
            <a:off x="5915025" y="4906963"/>
            <a:ext cx="2143125" cy="4175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Dispersion characterisation</a:t>
            </a:r>
            <a:endParaRPr lang="en-GB" dirty="0"/>
          </a:p>
        </p:txBody>
      </p:sp>
      <p:sp>
        <p:nvSpPr>
          <p:cNvPr id="5" name="TextBox 4"/>
          <p:cNvSpPr txBox="1"/>
          <p:nvPr/>
        </p:nvSpPr>
        <p:spPr>
          <a:xfrm>
            <a:off x="232011" y="3248162"/>
            <a:ext cx="4148919" cy="1759456"/>
          </a:xfrm>
          <a:prstGeom prst="rect">
            <a:avLst/>
          </a:prstGeom>
          <a:noFill/>
        </p:spPr>
        <p:txBody>
          <a:bodyPr wrap="square" rtlCol="0">
            <a:spAutoFit/>
          </a:bodyPr>
          <a:lstStyle/>
          <a:p>
            <a:pPr marL="177800" indent="-177800">
              <a:spcBef>
                <a:spcPts val="1080"/>
              </a:spcBef>
              <a:buFont typeface="Arial" pitchFamily="34" charset="0"/>
              <a:buChar char="•"/>
            </a:pPr>
            <a:r>
              <a:rPr lang="en-GB" dirty="0" smtClean="0"/>
              <a:t>Low coherence interferometer </a:t>
            </a:r>
            <a:br>
              <a:rPr lang="en-GB" dirty="0" smtClean="0"/>
            </a:br>
            <a:r>
              <a:rPr lang="en-GB" dirty="0" smtClean="0"/>
              <a:t>being implemented</a:t>
            </a:r>
          </a:p>
          <a:p>
            <a:pPr marL="177800" indent="-177800">
              <a:spcBef>
                <a:spcPts val="1080"/>
              </a:spcBef>
              <a:buFont typeface="Arial" pitchFamily="34" charset="0"/>
              <a:buChar char="•"/>
            </a:pPr>
            <a:r>
              <a:rPr lang="en-GB" dirty="0" smtClean="0"/>
              <a:t>Free space Mach-Zehnder interferometer structure</a:t>
            </a:r>
          </a:p>
          <a:p>
            <a:pPr marL="177800" indent="-177800">
              <a:spcBef>
                <a:spcPts val="1080"/>
              </a:spcBef>
              <a:buFont typeface="Arial" pitchFamily="34" charset="0"/>
              <a:buChar char="•"/>
            </a:pPr>
            <a:r>
              <a:rPr lang="en-GB" dirty="0" smtClean="0"/>
              <a:t>SOA used as broadband source</a:t>
            </a:r>
          </a:p>
        </p:txBody>
      </p:sp>
      <p:pic>
        <p:nvPicPr>
          <p:cNvPr id="1029" name="Picture 5"/>
          <p:cNvPicPr>
            <a:picLocks noChangeAspect="1" noChangeArrowheads="1"/>
          </p:cNvPicPr>
          <p:nvPr/>
        </p:nvPicPr>
        <p:blipFill>
          <a:blip r:embed="rId2" cstate="print"/>
          <a:srcRect/>
          <a:stretch>
            <a:fillRect/>
          </a:stretch>
        </p:blipFill>
        <p:spPr bwMode="auto">
          <a:xfrm>
            <a:off x="286603" y="1394052"/>
            <a:ext cx="4622516" cy="2376024"/>
          </a:xfrm>
          <a:prstGeom prst="rect">
            <a:avLst/>
          </a:prstGeom>
          <a:noFill/>
          <a:ln w="9525">
            <a:noFill/>
            <a:miter lim="800000"/>
            <a:headEnd/>
            <a:tailEnd/>
          </a:ln>
          <a:effectLst/>
        </p:spPr>
      </p:pic>
      <p:sp>
        <p:nvSpPr>
          <p:cNvPr id="8" name="TextBox 7"/>
          <p:cNvSpPr txBox="1"/>
          <p:nvPr/>
        </p:nvSpPr>
        <p:spPr>
          <a:xfrm>
            <a:off x="232011" y="5213444"/>
            <a:ext cx="4667535" cy="1064394"/>
          </a:xfrm>
          <a:prstGeom prst="rect">
            <a:avLst/>
          </a:prstGeom>
          <a:noFill/>
          <a:ln>
            <a:solidFill>
              <a:srgbClr val="B20018"/>
            </a:solidFill>
          </a:ln>
        </p:spPr>
        <p:txBody>
          <a:bodyPr wrap="square" rtlCol="0">
            <a:spAutoFit/>
          </a:bodyPr>
          <a:lstStyle/>
          <a:p>
            <a:pPr marL="177800" indent="-177800">
              <a:spcBef>
                <a:spcPts val="1080"/>
              </a:spcBef>
              <a:buFont typeface="Arial" pitchFamily="34" charset="0"/>
              <a:buChar char="•"/>
            </a:pPr>
            <a:r>
              <a:rPr lang="en-GB" dirty="0" smtClean="0"/>
              <a:t>Good method to characterise dispersion over broad bandwidth</a:t>
            </a:r>
          </a:p>
          <a:p>
            <a:pPr marL="177800" indent="-177800">
              <a:spcBef>
                <a:spcPts val="1080"/>
              </a:spcBef>
              <a:buFont typeface="Arial" pitchFamily="34" charset="0"/>
              <a:buChar char="•"/>
            </a:pPr>
            <a:r>
              <a:rPr lang="en-GB" dirty="0" smtClean="0"/>
              <a:t>As required for phase matching evaluation</a:t>
            </a:r>
          </a:p>
        </p:txBody>
      </p:sp>
      <p:pic>
        <p:nvPicPr>
          <p:cNvPr id="9" name="Picture 8" descr="Graph6.emf"/>
          <p:cNvPicPr>
            <a:picLocks noChangeAspect="1"/>
          </p:cNvPicPr>
          <p:nvPr/>
        </p:nvPicPr>
        <p:blipFill>
          <a:blip r:embed="rId3" cstate="print"/>
          <a:stretch>
            <a:fillRect/>
          </a:stretch>
        </p:blipFill>
        <p:spPr>
          <a:xfrm>
            <a:off x="5127600" y="1323832"/>
            <a:ext cx="3856221" cy="5315803"/>
          </a:xfrm>
          <a:prstGeom prst="rect">
            <a:avLst/>
          </a:prstGeom>
        </p:spPr>
      </p:pic>
      <p:sp>
        <p:nvSpPr>
          <p:cNvPr id="7" name="Slide Number Placeholder 6"/>
          <p:cNvSpPr>
            <a:spLocks noGrp="1"/>
          </p:cNvSpPr>
          <p:nvPr>
            <p:ph type="sldNum" sz="quarter" idx="12"/>
          </p:nvPr>
        </p:nvSpPr>
        <p:spPr/>
        <p:txBody>
          <a:bodyPr/>
          <a:lstStyle/>
          <a:p>
            <a:fld id="{14EEA463-0B33-4C02-B78F-216063E73A51}" type="slidenum">
              <a:rPr lang="en-GB" smtClean="0"/>
              <a:pPr/>
              <a:t>7</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Nonlinear coefficient</a:t>
            </a:r>
            <a:r>
              <a:rPr lang="en-GB" dirty="0" smtClean="0"/>
              <a:t> characterisation</a:t>
            </a:r>
            <a:endParaRPr lang="en-GB" dirty="0"/>
          </a:p>
        </p:txBody>
      </p:sp>
      <p:sp>
        <p:nvSpPr>
          <p:cNvPr id="3" name="Text Box 99"/>
          <p:cNvSpPr txBox="1">
            <a:spLocks noChangeArrowheads="1"/>
          </p:cNvSpPr>
          <p:nvPr/>
        </p:nvSpPr>
        <p:spPr bwMode="auto">
          <a:xfrm>
            <a:off x="3059832" y="1451376"/>
            <a:ext cx="1470025" cy="646331"/>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GB" sz="1800" b="0" i="0" u="none" strike="noStrike" kern="0" cap="none" spc="0" normalizeH="0" baseline="0" noProof="0" dirty="0" smtClean="0">
                <a:ln>
                  <a:noFill/>
                </a:ln>
                <a:solidFill>
                  <a:sysClr val="windowText" lastClr="000000"/>
                </a:solidFill>
                <a:effectLst/>
                <a:uLnTx/>
                <a:uFillTx/>
              </a:rPr>
              <a:t>waveguide under test</a:t>
            </a:r>
          </a:p>
        </p:txBody>
      </p:sp>
      <p:grpSp>
        <p:nvGrpSpPr>
          <p:cNvPr id="4" name="Group 37"/>
          <p:cNvGrpSpPr>
            <a:grpSpLocks/>
          </p:cNvGrpSpPr>
          <p:nvPr/>
        </p:nvGrpSpPr>
        <p:grpSpPr bwMode="auto">
          <a:xfrm>
            <a:off x="1218754" y="2176516"/>
            <a:ext cx="550863" cy="547688"/>
            <a:chOff x="4317" y="4752"/>
            <a:chExt cx="867" cy="864"/>
          </a:xfrm>
        </p:grpSpPr>
        <p:grpSp>
          <p:nvGrpSpPr>
            <p:cNvPr id="5" name="Group 38"/>
            <p:cNvGrpSpPr>
              <a:grpSpLocks/>
            </p:cNvGrpSpPr>
            <p:nvPr/>
          </p:nvGrpSpPr>
          <p:grpSpPr bwMode="auto">
            <a:xfrm>
              <a:off x="4320" y="4896"/>
              <a:ext cx="864" cy="576"/>
              <a:chOff x="4320" y="4896"/>
              <a:chExt cx="864" cy="576"/>
            </a:xfrm>
          </p:grpSpPr>
          <p:grpSp>
            <p:nvGrpSpPr>
              <p:cNvPr id="7" name="Group 233"/>
              <p:cNvGrpSpPr>
                <a:grpSpLocks/>
              </p:cNvGrpSpPr>
              <p:nvPr/>
            </p:nvGrpSpPr>
            <p:grpSpPr bwMode="auto">
              <a:xfrm>
                <a:off x="4320" y="4896"/>
                <a:ext cx="864" cy="288"/>
                <a:chOff x="4320" y="4896"/>
                <a:chExt cx="864" cy="288"/>
              </a:xfrm>
            </p:grpSpPr>
            <p:sp>
              <p:nvSpPr>
                <p:cNvPr id="15" name="Arc 40"/>
                <p:cNvSpPr>
                  <a:spLocks/>
                </p:cNvSpPr>
                <p:nvPr/>
              </p:nvSpPr>
              <p:spPr bwMode="auto">
                <a:xfrm>
                  <a:off x="4320" y="489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16" name="Arc 41"/>
                <p:cNvSpPr>
                  <a:spLocks/>
                </p:cNvSpPr>
                <p:nvPr/>
              </p:nvSpPr>
              <p:spPr bwMode="auto">
                <a:xfrm flipH="1" flipV="1">
                  <a:off x="4464" y="504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nvGrpSpPr>
                <p:cNvPr id="8" name="Group 42"/>
                <p:cNvGrpSpPr>
                  <a:grpSpLocks/>
                </p:cNvGrpSpPr>
                <p:nvPr/>
              </p:nvGrpSpPr>
              <p:grpSpPr bwMode="auto">
                <a:xfrm flipV="1">
                  <a:off x="4896" y="4896"/>
                  <a:ext cx="288" cy="288"/>
                  <a:chOff x="6048" y="5040"/>
                  <a:chExt cx="288" cy="288"/>
                </a:xfrm>
              </p:grpSpPr>
              <p:sp>
                <p:nvSpPr>
                  <p:cNvPr id="19" name="Arc 43"/>
                  <p:cNvSpPr>
                    <a:spLocks/>
                  </p:cNvSpPr>
                  <p:nvPr/>
                </p:nvSpPr>
                <p:spPr bwMode="auto">
                  <a:xfrm>
                    <a:off x="6048" y="504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20" name="Arc 44"/>
                  <p:cNvSpPr>
                    <a:spLocks/>
                  </p:cNvSpPr>
                  <p:nvPr/>
                </p:nvSpPr>
                <p:spPr bwMode="auto">
                  <a:xfrm flipH="1" flipV="1">
                    <a:off x="6192" y="5184"/>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sp>
              <p:nvSpPr>
                <p:cNvPr id="18" name="Line 45"/>
                <p:cNvSpPr>
                  <a:spLocks noChangeShapeType="1"/>
                </p:cNvSpPr>
                <p:nvPr/>
              </p:nvSpPr>
              <p:spPr bwMode="auto">
                <a:xfrm>
                  <a:off x="4608" y="5184"/>
                  <a:ext cx="288" cy="0"/>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grpSp>
            <p:nvGrpSpPr>
              <p:cNvPr id="11" name="Group 46"/>
              <p:cNvGrpSpPr>
                <a:grpSpLocks/>
              </p:cNvGrpSpPr>
              <p:nvPr/>
            </p:nvGrpSpPr>
            <p:grpSpPr bwMode="auto">
              <a:xfrm flipV="1">
                <a:off x="4320" y="5184"/>
                <a:ext cx="864" cy="288"/>
                <a:chOff x="4320" y="4896"/>
                <a:chExt cx="864" cy="288"/>
              </a:xfrm>
            </p:grpSpPr>
            <p:sp>
              <p:nvSpPr>
                <p:cNvPr id="9" name="Arc 47"/>
                <p:cNvSpPr>
                  <a:spLocks/>
                </p:cNvSpPr>
                <p:nvPr/>
              </p:nvSpPr>
              <p:spPr bwMode="auto">
                <a:xfrm>
                  <a:off x="4320" y="489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10" name="Arc 48"/>
                <p:cNvSpPr>
                  <a:spLocks/>
                </p:cNvSpPr>
                <p:nvPr/>
              </p:nvSpPr>
              <p:spPr bwMode="auto">
                <a:xfrm flipH="1" flipV="1">
                  <a:off x="4464" y="504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nvGrpSpPr>
                <p:cNvPr id="17" name="Group 49"/>
                <p:cNvGrpSpPr>
                  <a:grpSpLocks/>
                </p:cNvGrpSpPr>
                <p:nvPr/>
              </p:nvGrpSpPr>
              <p:grpSpPr bwMode="auto">
                <a:xfrm flipV="1">
                  <a:off x="4896" y="4896"/>
                  <a:ext cx="288" cy="288"/>
                  <a:chOff x="6048" y="5040"/>
                  <a:chExt cx="288" cy="288"/>
                </a:xfrm>
              </p:grpSpPr>
              <p:sp>
                <p:nvSpPr>
                  <p:cNvPr id="13" name="Arc 50"/>
                  <p:cNvSpPr>
                    <a:spLocks/>
                  </p:cNvSpPr>
                  <p:nvPr/>
                </p:nvSpPr>
                <p:spPr bwMode="auto">
                  <a:xfrm>
                    <a:off x="6048" y="504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14" name="Arc 51"/>
                  <p:cNvSpPr>
                    <a:spLocks/>
                  </p:cNvSpPr>
                  <p:nvPr/>
                </p:nvSpPr>
                <p:spPr bwMode="auto">
                  <a:xfrm flipH="1" flipV="1">
                    <a:off x="6192" y="5184"/>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sp>
              <p:nvSpPr>
                <p:cNvPr id="12" name="Line 52"/>
                <p:cNvSpPr>
                  <a:spLocks noChangeShapeType="1"/>
                </p:cNvSpPr>
                <p:nvPr/>
              </p:nvSpPr>
              <p:spPr bwMode="auto">
                <a:xfrm>
                  <a:off x="4608" y="5184"/>
                  <a:ext cx="288" cy="0"/>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grpSp>
        <p:sp>
          <p:nvSpPr>
            <p:cNvPr id="6" name="AutoShape 53"/>
            <p:cNvSpPr>
              <a:spLocks noChangeArrowheads="1"/>
            </p:cNvSpPr>
            <p:nvPr/>
          </p:nvSpPr>
          <p:spPr bwMode="auto">
            <a:xfrm>
              <a:off x="4317" y="4752"/>
              <a:ext cx="864" cy="864"/>
            </a:xfrm>
            <a:prstGeom prst="roundRect">
              <a:avLst>
                <a:gd name="adj" fmla="val 16667"/>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grpSp>
        <p:nvGrpSpPr>
          <p:cNvPr id="21" name="Group 78"/>
          <p:cNvGrpSpPr>
            <a:grpSpLocks/>
          </p:cNvGrpSpPr>
          <p:nvPr/>
        </p:nvGrpSpPr>
        <p:grpSpPr bwMode="auto">
          <a:xfrm>
            <a:off x="228154" y="2667054"/>
            <a:ext cx="444500" cy="549275"/>
            <a:chOff x="980" y="1296"/>
            <a:chExt cx="748" cy="922"/>
          </a:xfrm>
        </p:grpSpPr>
        <p:sp>
          <p:nvSpPr>
            <p:cNvPr id="31" name="Freeform 79"/>
            <p:cNvSpPr>
              <a:spLocks/>
            </p:cNvSpPr>
            <p:nvPr/>
          </p:nvSpPr>
          <p:spPr bwMode="auto">
            <a:xfrm>
              <a:off x="1021" y="1572"/>
              <a:ext cx="412" cy="341"/>
            </a:xfrm>
            <a:custGeom>
              <a:avLst/>
              <a:gdLst/>
              <a:ahLst/>
              <a:cxnLst>
                <a:cxn ang="0">
                  <a:pos x="0" y="0"/>
                </a:cxn>
                <a:cxn ang="0">
                  <a:pos x="232" y="0"/>
                </a:cxn>
                <a:cxn ang="0">
                  <a:pos x="115" y="222"/>
                </a:cxn>
                <a:cxn ang="0">
                  <a:pos x="0" y="0"/>
                </a:cxn>
              </a:cxnLst>
              <a:rect l="0" t="0" r="r" b="b"/>
              <a:pathLst>
                <a:path w="232" h="222">
                  <a:moveTo>
                    <a:pt x="0" y="0"/>
                  </a:moveTo>
                  <a:lnTo>
                    <a:pt x="232" y="0"/>
                  </a:lnTo>
                  <a:lnTo>
                    <a:pt x="115" y="222"/>
                  </a:lnTo>
                  <a:lnTo>
                    <a:pt x="0" y="0"/>
                  </a:lnTo>
                  <a:close/>
                </a:path>
              </a:pathLst>
            </a:custGeom>
            <a:solidFill>
              <a:srgbClr val="000000"/>
            </a:solidFill>
            <a:ln w="25400">
              <a:solidFill>
                <a:srgbClr val="00000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32" name="Freeform 80"/>
            <p:cNvSpPr>
              <a:spLocks/>
            </p:cNvSpPr>
            <p:nvPr/>
          </p:nvSpPr>
          <p:spPr bwMode="auto">
            <a:xfrm>
              <a:off x="1021" y="1572"/>
              <a:ext cx="414" cy="343"/>
            </a:xfrm>
            <a:custGeom>
              <a:avLst/>
              <a:gdLst/>
              <a:ahLst/>
              <a:cxnLst>
                <a:cxn ang="0">
                  <a:pos x="0" y="0"/>
                </a:cxn>
                <a:cxn ang="0">
                  <a:pos x="24" y="15"/>
                </a:cxn>
                <a:cxn ang="0">
                  <a:pos x="116" y="190"/>
                </a:cxn>
                <a:cxn ang="0">
                  <a:pos x="208" y="15"/>
                </a:cxn>
                <a:cxn ang="0">
                  <a:pos x="24" y="15"/>
                </a:cxn>
                <a:cxn ang="0">
                  <a:pos x="0" y="0"/>
                </a:cxn>
                <a:cxn ang="0">
                  <a:pos x="233" y="0"/>
                </a:cxn>
                <a:cxn ang="0">
                  <a:pos x="116" y="223"/>
                </a:cxn>
                <a:cxn ang="0">
                  <a:pos x="0" y="0"/>
                </a:cxn>
              </a:cxnLst>
              <a:rect l="0" t="0" r="r" b="b"/>
              <a:pathLst>
                <a:path w="233" h="223">
                  <a:moveTo>
                    <a:pt x="0" y="0"/>
                  </a:moveTo>
                  <a:lnTo>
                    <a:pt x="24" y="15"/>
                  </a:lnTo>
                  <a:lnTo>
                    <a:pt x="116" y="190"/>
                  </a:lnTo>
                  <a:lnTo>
                    <a:pt x="208" y="15"/>
                  </a:lnTo>
                  <a:lnTo>
                    <a:pt x="24" y="15"/>
                  </a:lnTo>
                  <a:lnTo>
                    <a:pt x="0" y="0"/>
                  </a:lnTo>
                  <a:lnTo>
                    <a:pt x="233" y="0"/>
                  </a:lnTo>
                  <a:lnTo>
                    <a:pt x="116" y="223"/>
                  </a:lnTo>
                  <a:lnTo>
                    <a:pt x="0" y="0"/>
                  </a:lnTo>
                  <a:close/>
                </a:path>
              </a:pathLst>
            </a:custGeom>
            <a:solidFill>
              <a:srgbClr val="000000"/>
            </a:solidFill>
            <a:ln w="25400">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33" name="Line 81"/>
            <p:cNvSpPr>
              <a:spLocks noChangeShapeType="1"/>
            </p:cNvSpPr>
            <p:nvPr/>
          </p:nvSpPr>
          <p:spPr bwMode="auto">
            <a:xfrm>
              <a:off x="1021" y="1918"/>
              <a:ext cx="414" cy="2"/>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34" name="Line 82"/>
            <p:cNvSpPr>
              <a:spLocks noChangeShapeType="1"/>
            </p:cNvSpPr>
            <p:nvPr/>
          </p:nvSpPr>
          <p:spPr bwMode="auto">
            <a:xfrm>
              <a:off x="1232" y="1373"/>
              <a:ext cx="2" cy="199"/>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35" name="Line 83"/>
            <p:cNvSpPr>
              <a:spLocks noChangeShapeType="1"/>
            </p:cNvSpPr>
            <p:nvPr/>
          </p:nvSpPr>
          <p:spPr bwMode="auto">
            <a:xfrm>
              <a:off x="1232" y="1916"/>
              <a:ext cx="2" cy="199"/>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36" name="AutoShape 84"/>
            <p:cNvSpPr>
              <a:spLocks noChangeArrowheads="1"/>
            </p:cNvSpPr>
            <p:nvPr/>
          </p:nvSpPr>
          <p:spPr bwMode="auto">
            <a:xfrm>
              <a:off x="980" y="1296"/>
              <a:ext cx="748" cy="922"/>
            </a:xfrm>
            <a:prstGeom prst="roundRect">
              <a:avLst>
                <a:gd name="adj" fmla="val 19972"/>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37" name="Line 85"/>
            <p:cNvSpPr>
              <a:spLocks noChangeShapeType="1"/>
            </p:cNvSpPr>
            <p:nvPr/>
          </p:nvSpPr>
          <p:spPr bwMode="auto">
            <a:xfrm flipV="1">
              <a:off x="1394" y="1589"/>
              <a:ext cx="226" cy="220"/>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38" name="Freeform 86"/>
            <p:cNvSpPr>
              <a:spLocks/>
            </p:cNvSpPr>
            <p:nvPr/>
          </p:nvSpPr>
          <p:spPr bwMode="auto">
            <a:xfrm>
              <a:off x="1528" y="1526"/>
              <a:ext cx="152" cy="139"/>
            </a:xfrm>
            <a:custGeom>
              <a:avLst/>
              <a:gdLst/>
              <a:ahLst/>
              <a:cxnLst>
                <a:cxn ang="0">
                  <a:pos x="111" y="0"/>
                </a:cxn>
                <a:cxn ang="0">
                  <a:pos x="70" y="117"/>
                </a:cxn>
                <a:cxn ang="0">
                  <a:pos x="0" y="54"/>
                </a:cxn>
                <a:cxn ang="0">
                  <a:pos x="111" y="0"/>
                </a:cxn>
              </a:cxnLst>
              <a:rect l="0" t="0" r="r" b="b"/>
              <a:pathLst>
                <a:path w="111" h="117">
                  <a:moveTo>
                    <a:pt x="111" y="0"/>
                  </a:moveTo>
                  <a:lnTo>
                    <a:pt x="70" y="117"/>
                  </a:lnTo>
                  <a:lnTo>
                    <a:pt x="0" y="54"/>
                  </a:lnTo>
                  <a:lnTo>
                    <a:pt x="111" y="0"/>
                  </a:lnTo>
                  <a:close/>
                </a:path>
              </a:pathLst>
            </a:custGeom>
            <a:solidFill>
              <a:srgbClr val="000000"/>
            </a:solidFill>
            <a:ln w="25400">
              <a:solidFill>
                <a:srgbClr val="00000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sp>
        <p:nvSpPr>
          <p:cNvPr id="39" name="Freeform 90"/>
          <p:cNvSpPr>
            <a:spLocks/>
          </p:cNvSpPr>
          <p:nvPr/>
        </p:nvSpPr>
        <p:spPr bwMode="auto">
          <a:xfrm>
            <a:off x="685354" y="1962204"/>
            <a:ext cx="533400" cy="304800"/>
          </a:xfrm>
          <a:custGeom>
            <a:avLst/>
            <a:gdLst/>
            <a:ahLst/>
            <a:cxnLst>
              <a:cxn ang="0">
                <a:pos x="0" y="0"/>
              </a:cxn>
              <a:cxn ang="0">
                <a:pos x="144" y="0"/>
              </a:cxn>
              <a:cxn ang="0">
                <a:pos x="144" y="192"/>
              </a:cxn>
              <a:cxn ang="0">
                <a:pos x="336" y="192"/>
              </a:cxn>
            </a:cxnLst>
            <a:rect l="0" t="0" r="r" b="b"/>
            <a:pathLst>
              <a:path w="336" h="192">
                <a:moveTo>
                  <a:pt x="0" y="0"/>
                </a:moveTo>
                <a:lnTo>
                  <a:pt x="144" y="0"/>
                </a:lnTo>
                <a:lnTo>
                  <a:pt x="144" y="192"/>
                </a:lnTo>
                <a:lnTo>
                  <a:pt x="336" y="192"/>
                </a:lnTo>
              </a:path>
            </a:pathLst>
          </a:custGeom>
          <a:noFill/>
          <a:ln w="25400">
            <a:solidFill>
              <a:srgbClr val="000000"/>
            </a:solidFill>
            <a:round/>
            <a:headEnd/>
            <a:tailE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40" name="Freeform 91"/>
          <p:cNvSpPr>
            <a:spLocks/>
          </p:cNvSpPr>
          <p:nvPr/>
        </p:nvSpPr>
        <p:spPr bwMode="auto">
          <a:xfrm flipV="1">
            <a:off x="685354" y="2635304"/>
            <a:ext cx="533400" cy="304800"/>
          </a:xfrm>
          <a:custGeom>
            <a:avLst/>
            <a:gdLst/>
            <a:ahLst/>
            <a:cxnLst>
              <a:cxn ang="0">
                <a:pos x="0" y="0"/>
              </a:cxn>
              <a:cxn ang="0">
                <a:pos x="144" y="0"/>
              </a:cxn>
              <a:cxn ang="0">
                <a:pos x="144" y="192"/>
              </a:cxn>
              <a:cxn ang="0">
                <a:pos x="336" y="192"/>
              </a:cxn>
            </a:cxnLst>
            <a:rect l="0" t="0" r="r" b="b"/>
            <a:pathLst>
              <a:path w="336" h="192">
                <a:moveTo>
                  <a:pt x="0" y="0"/>
                </a:moveTo>
                <a:lnTo>
                  <a:pt x="144" y="0"/>
                </a:lnTo>
                <a:lnTo>
                  <a:pt x="144" y="192"/>
                </a:lnTo>
                <a:lnTo>
                  <a:pt x="336" y="192"/>
                </a:lnTo>
              </a:path>
            </a:pathLst>
          </a:custGeom>
          <a:noFill/>
          <a:ln w="25400">
            <a:solidFill>
              <a:srgbClr val="000000"/>
            </a:solidFill>
            <a:round/>
            <a:headEnd/>
            <a:tailE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41" name="Line 92"/>
          <p:cNvSpPr>
            <a:spLocks noChangeShapeType="1"/>
          </p:cNvSpPr>
          <p:nvPr/>
        </p:nvSpPr>
        <p:spPr bwMode="auto">
          <a:xfrm>
            <a:off x="1771204" y="2273354"/>
            <a:ext cx="2997200" cy="0"/>
          </a:xfrm>
          <a:prstGeom prst="line">
            <a:avLst/>
          </a:prstGeom>
          <a:noFill/>
          <a:ln w="25400">
            <a:solidFill>
              <a:srgbClr val="000000"/>
            </a:solidFill>
            <a:round/>
            <a:headEnd/>
            <a:tailE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42" name="AutoShape 15"/>
          <p:cNvSpPr>
            <a:spLocks noChangeArrowheads="1"/>
          </p:cNvSpPr>
          <p:nvPr/>
        </p:nvSpPr>
        <p:spPr bwMode="auto">
          <a:xfrm rot="5400000" flipH="1">
            <a:off x="1941067" y="2039991"/>
            <a:ext cx="547688" cy="457200"/>
          </a:xfrm>
          <a:prstGeom prst="triangle">
            <a:avLst>
              <a:gd name="adj" fmla="val 50000"/>
            </a:avLst>
          </a:prstGeom>
          <a:solidFill>
            <a:srgbClr val="FFFFFF"/>
          </a:solidFill>
          <a:ln w="25400">
            <a:solidFill>
              <a:srgbClr val="000000"/>
            </a:solid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nvGrpSpPr>
          <p:cNvPr id="22" name="Group 93"/>
          <p:cNvGrpSpPr>
            <a:grpSpLocks/>
          </p:cNvGrpSpPr>
          <p:nvPr/>
        </p:nvGrpSpPr>
        <p:grpSpPr bwMode="auto">
          <a:xfrm>
            <a:off x="2634804" y="2000304"/>
            <a:ext cx="381000" cy="533400"/>
            <a:chOff x="2044" y="1876"/>
            <a:chExt cx="240" cy="336"/>
          </a:xfrm>
        </p:grpSpPr>
        <p:sp>
          <p:nvSpPr>
            <p:cNvPr id="44" name="Oval 87"/>
            <p:cNvSpPr>
              <a:spLocks noChangeArrowheads="1"/>
            </p:cNvSpPr>
            <p:nvPr/>
          </p:nvSpPr>
          <p:spPr bwMode="auto">
            <a:xfrm>
              <a:off x="2044" y="1924"/>
              <a:ext cx="240" cy="240"/>
            </a:xfrm>
            <a:prstGeom prst="ellipse">
              <a:avLst/>
            </a:prstGeom>
            <a:solidFill>
              <a:srgbClr val="FFFFFF"/>
            </a:solidFill>
            <a:ln w="25400">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45" name="Line 88"/>
            <p:cNvSpPr>
              <a:spLocks noChangeShapeType="1"/>
            </p:cNvSpPr>
            <p:nvPr/>
          </p:nvSpPr>
          <p:spPr bwMode="auto">
            <a:xfrm flipV="1">
              <a:off x="2044" y="1876"/>
              <a:ext cx="240" cy="336"/>
            </a:xfrm>
            <a:prstGeom prst="line">
              <a:avLst/>
            </a:prstGeom>
            <a:noFill/>
            <a:ln w="25400">
              <a:solidFill>
                <a:srgbClr val="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sp>
        <p:nvSpPr>
          <p:cNvPr id="46" name="Rectangle 94"/>
          <p:cNvSpPr>
            <a:spLocks noChangeArrowheads="1"/>
          </p:cNvSpPr>
          <p:nvPr/>
        </p:nvSpPr>
        <p:spPr bwMode="auto">
          <a:xfrm>
            <a:off x="4477338" y="2057454"/>
            <a:ext cx="843516" cy="474042"/>
          </a:xfrm>
          <a:prstGeom prst="rect">
            <a:avLst/>
          </a:prstGeom>
          <a:solidFill>
            <a:srgbClr val="FF0000"/>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smtClean="0">
                <a:ln>
                  <a:noFill/>
                </a:ln>
                <a:solidFill>
                  <a:srgbClr val="FFFFFF"/>
                </a:solidFill>
                <a:effectLst/>
                <a:uLnTx/>
                <a:uFillTx/>
              </a:rPr>
              <a:t>OSA</a:t>
            </a:r>
          </a:p>
        </p:txBody>
      </p:sp>
      <p:sp>
        <p:nvSpPr>
          <p:cNvPr id="47" name="Text Box 95"/>
          <p:cNvSpPr txBox="1">
            <a:spLocks noChangeArrowheads="1"/>
          </p:cNvSpPr>
          <p:nvPr/>
        </p:nvSpPr>
        <p:spPr bwMode="auto">
          <a:xfrm>
            <a:off x="107504" y="3214741"/>
            <a:ext cx="701675" cy="39687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800" b="0" i="0" u="none" strike="noStrike" kern="0" cap="none" spc="0" normalizeH="0" baseline="0" noProof="0" dirty="0" smtClean="0">
                <a:ln>
                  <a:noFill/>
                </a:ln>
                <a:solidFill>
                  <a:sysClr val="windowText" lastClr="000000"/>
                </a:solidFill>
                <a:effectLst/>
                <a:uLnTx/>
                <a:uFillTx/>
              </a:rPr>
              <a:t>CW</a:t>
            </a:r>
          </a:p>
        </p:txBody>
      </p:sp>
      <p:sp>
        <p:nvSpPr>
          <p:cNvPr id="48" name="Text Box 96"/>
          <p:cNvSpPr txBox="1">
            <a:spLocks noChangeArrowheads="1"/>
          </p:cNvSpPr>
          <p:nvPr/>
        </p:nvSpPr>
        <p:spPr bwMode="auto">
          <a:xfrm>
            <a:off x="107504" y="2227316"/>
            <a:ext cx="701675" cy="39687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800" b="0" i="0" u="none" strike="noStrike" kern="0" cap="none" spc="0" normalizeH="0" baseline="0" noProof="0" dirty="0" smtClean="0">
                <a:ln>
                  <a:noFill/>
                </a:ln>
                <a:solidFill>
                  <a:sysClr val="windowText" lastClr="000000"/>
                </a:solidFill>
                <a:effectLst/>
                <a:uLnTx/>
                <a:uFillTx/>
              </a:rPr>
              <a:t>CW</a:t>
            </a:r>
          </a:p>
        </p:txBody>
      </p:sp>
      <p:sp>
        <p:nvSpPr>
          <p:cNvPr id="49" name="Text Box 97"/>
          <p:cNvSpPr txBox="1">
            <a:spLocks noChangeArrowheads="1"/>
          </p:cNvSpPr>
          <p:nvPr/>
        </p:nvSpPr>
        <p:spPr bwMode="auto">
          <a:xfrm>
            <a:off x="2547492" y="2497191"/>
            <a:ext cx="701675" cy="39687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800" b="0" i="0" u="none" strike="noStrike" kern="0" cap="none" spc="0" normalizeH="0" baseline="0" noProof="0" dirty="0" smtClean="0">
                <a:ln>
                  <a:noFill/>
                </a:ln>
                <a:solidFill>
                  <a:sysClr val="windowText" lastClr="000000"/>
                </a:solidFill>
                <a:effectLst/>
                <a:uLnTx/>
                <a:uFillTx/>
              </a:rPr>
              <a:t>Att.</a:t>
            </a:r>
          </a:p>
        </p:txBody>
      </p:sp>
      <p:sp>
        <p:nvSpPr>
          <p:cNvPr id="50" name="Text Box 98"/>
          <p:cNvSpPr txBox="1">
            <a:spLocks noChangeArrowheads="1"/>
          </p:cNvSpPr>
          <p:nvPr/>
        </p:nvSpPr>
        <p:spPr bwMode="auto">
          <a:xfrm>
            <a:off x="1685479" y="1570091"/>
            <a:ext cx="954088" cy="39687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800" b="0" i="0" u="none" strike="noStrike" kern="0" cap="none" spc="0" normalizeH="0" baseline="0" noProof="0" dirty="0" smtClean="0">
                <a:ln>
                  <a:noFill/>
                </a:ln>
                <a:solidFill>
                  <a:sysClr val="windowText" lastClr="000000"/>
                </a:solidFill>
                <a:effectLst/>
                <a:uLnTx/>
                <a:uFillTx/>
              </a:rPr>
              <a:t>EDFA</a:t>
            </a:r>
          </a:p>
        </p:txBody>
      </p:sp>
      <p:sp>
        <p:nvSpPr>
          <p:cNvPr id="51" name="Rectangle 101"/>
          <p:cNvSpPr>
            <a:spLocks noChangeArrowheads="1"/>
          </p:cNvSpPr>
          <p:nvPr/>
        </p:nvSpPr>
        <p:spPr bwMode="auto">
          <a:xfrm>
            <a:off x="3409504" y="2531496"/>
            <a:ext cx="946472" cy="498339"/>
          </a:xfrm>
          <a:prstGeom prst="rect">
            <a:avLst/>
          </a:prstGeom>
          <a:solidFill>
            <a:srgbClr val="FF0000"/>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smtClean="0">
                <a:ln>
                  <a:noFill/>
                </a:ln>
                <a:solidFill>
                  <a:srgbClr val="FFFFFF"/>
                </a:solidFill>
                <a:effectLst/>
                <a:uLnTx/>
                <a:uFillTx/>
              </a:rPr>
              <a:t>PWM</a:t>
            </a:r>
          </a:p>
        </p:txBody>
      </p:sp>
      <p:sp>
        <p:nvSpPr>
          <p:cNvPr id="52" name="Freeform 103"/>
          <p:cNvSpPr>
            <a:spLocks/>
          </p:cNvSpPr>
          <p:nvPr/>
        </p:nvSpPr>
        <p:spPr bwMode="auto">
          <a:xfrm>
            <a:off x="3219004" y="2343204"/>
            <a:ext cx="171450" cy="444500"/>
          </a:xfrm>
          <a:custGeom>
            <a:avLst/>
            <a:gdLst/>
            <a:ahLst/>
            <a:cxnLst>
              <a:cxn ang="0">
                <a:pos x="0" y="0"/>
              </a:cxn>
              <a:cxn ang="0">
                <a:pos x="0" y="280"/>
              </a:cxn>
              <a:cxn ang="0">
                <a:pos x="108" y="280"/>
              </a:cxn>
            </a:cxnLst>
            <a:rect l="0" t="0" r="r" b="b"/>
            <a:pathLst>
              <a:path w="108" h="280">
                <a:moveTo>
                  <a:pt x="0" y="0"/>
                </a:moveTo>
                <a:lnTo>
                  <a:pt x="0" y="280"/>
                </a:lnTo>
                <a:lnTo>
                  <a:pt x="108" y="280"/>
                </a:lnTo>
              </a:path>
            </a:pathLst>
          </a:custGeom>
          <a:noFill/>
          <a:ln w="25400">
            <a:solidFill>
              <a:srgbClr val="FF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53" name="Rectangle 52"/>
          <p:cNvSpPr/>
          <p:nvPr/>
        </p:nvSpPr>
        <p:spPr bwMode="auto">
          <a:xfrm>
            <a:off x="3347864" y="2171456"/>
            <a:ext cx="792088" cy="216024"/>
          </a:xfrm>
          <a:prstGeom prst="rect">
            <a:avLst/>
          </a:prstGeom>
          <a:solidFill>
            <a:srgbClr val="DDDDDD"/>
          </a:solidFill>
          <a:ln w="12700" cap="flat" cmpd="sng" algn="ctr">
            <a:solidFill>
              <a:schemeClr val="tx1"/>
            </a:solidFill>
            <a:prstDash val="solid"/>
            <a:round/>
            <a:headEnd type="none" w="med" len="med"/>
            <a:tailEnd type="none" w="med" len="med"/>
          </a:ln>
          <a:effectLst/>
        </p:spPr>
        <p:txBody>
          <a:bodyPr vert="horz" wrap="square" lIns="101193" tIns="50598" rIns="101193" bIns="50598" numCol="1" rtlCol="0" anchor="t" anchorCtr="0" compatLnSpc="1">
            <a:prstTxWarp prst="textNoShape">
              <a:avLst/>
            </a:prstTxWarp>
          </a:bodyPr>
          <a:lstStyle/>
          <a:p>
            <a:pPr marL="323850" marR="0" indent="-323850" algn="l" defTabSz="865188" rtl="0" eaLnBrk="1" fontAlgn="base" latinLnBrk="0" hangingPunct="1">
              <a:lnSpc>
                <a:spcPct val="100000"/>
              </a:lnSpc>
              <a:spcBef>
                <a:spcPct val="20000"/>
              </a:spcBef>
              <a:spcAft>
                <a:spcPct val="0"/>
              </a:spcAft>
              <a:buClrTx/>
              <a:buSzTx/>
              <a:buFontTx/>
              <a:buChar char="•"/>
              <a:tabLst/>
            </a:pPr>
            <a:endParaRPr kumimoji="0" lang="en-GB" sz="1900" b="0" i="0" u="none" strike="noStrike" cap="none" normalizeH="0" baseline="0" dirty="0" smtClean="0">
              <a:ln>
                <a:noFill/>
              </a:ln>
              <a:solidFill>
                <a:srgbClr val="B31A36"/>
              </a:solidFill>
              <a:effectLst/>
              <a:latin typeface="Verdana" pitchFamily="34" charset="0"/>
            </a:endParaRPr>
          </a:p>
        </p:txBody>
      </p:sp>
      <p:pic>
        <p:nvPicPr>
          <p:cNvPr id="54" name="Picture 107" descr="C:\Chris\presentations\diverse_usable\gamma_determination_crystal_fibres\figures\SPM_SPECTRUM_COLOR.WMF"/>
          <p:cNvPicPr>
            <a:picLocks noChangeAspect="1" noChangeArrowheads="1"/>
          </p:cNvPicPr>
          <p:nvPr/>
        </p:nvPicPr>
        <p:blipFill>
          <a:blip r:embed="rId2" cstate="print"/>
          <a:srcRect/>
          <a:stretch>
            <a:fillRect/>
          </a:stretch>
        </p:blipFill>
        <p:spPr bwMode="auto">
          <a:xfrm>
            <a:off x="5488318" y="1091336"/>
            <a:ext cx="3614738" cy="2473325"/>
          </a:xfrm>
          <a:prstGeom prst="rect">
            <a:avLst/>
          </a:prstGeom>
          <a:noFill/>
        </p:spPr>
      </p:pic>
      <p:sp>
        <p:nvSpPr>
          <p:cNvPr id="58" name="Text Box 108"/>
          <p:cNvSpPr txBox="1">
            <a:spLocks noChangeArrowheads="1"/>
          </p:cNvSpPr>
          <p:nvPr/>
        </p:nvSpPr>
        <p:spPr bwMode="auto">
          <a:xfrm>
            <a:off x="338848" y="6581001"/>
            <a:ext cx="4627562" cy="276999"/>
          </a:xfrm>
          <a:prstGeom prst="rect">
            <a:avLst/>
          </a:prstGeom>
          <a:noFill/>
          <a:ln w="9525">
            <a:noFill/>
            <a:miter lim="800000"/>
            <a:headEnd/>
            <a:tailEnd/>
          </a:ln>
          <a:effectLst/>
        </p:spPr>
        <p:txBody>
          <a:bodyPr>
            <a:spAutoFit/>
          </a:bodyPr>
          <a:lstStyle/>
          <a:p>
            <a:pPr>
              <a:spcBef>
                <a:spcPct val="50000"/>
              </a:spcBef>
            </a:pPr>
            <a:r>
              <a:rPr lang="en-GB" sz="1200" dirty="0" smtClean="0"/>
              <a:t>A</a:t>
            </a:r>
            <a:r>
              <a:rPr lang="en-GB" sz="1200" dirty="0"/>
              <a:t>. </a:t>
            </a:r>
            <a:r>
              <a:rPr lang="en-GB" sz="1200" dirty="0" err="1"/>
              <a:t>Boskovic</a:t>
            </a:r>
            <a:r>
              <a:rPr lang="en-GB" sz="1200" dirty="0"/>
              <a:t> et al.</a:t>
            </a:r>
            <a:r>
              <a:rPr lang="en-GB" sz="1200" i="1" dirty="0"/>
              <a:t>,</a:t>
            </a:r>
            <a:r>
              <a:rPr lang="en-GB" sz="1200" dirty="0"/>
              <a:t> </a:t>
            </a:r>
            <a:r>
              <a:rPr lang="en-GB" sz="1200" dirty="0" smtClean="0"/>
              <a:t>Opt. </a:t>
            </a:r>
            <a:r>
              <a:rPr lang="en-GB" sz="1200" dirty="0" err="1" smtClean="0"/>
              <a:t>Lett</a:t>
            </a:r>
            <a:r>
              <a:rPr lang="en-GB" sz="1200" dirty="0" smtClean="0"/>
              <a:t>. 21 </a:t>
            </a:r>
            <a:r>
              <a:rPr lang="en-GB" sz="1200" dirty="0"/>
              <a:t>(1996) 1966-8.</a:t>
            </a:r>
          </a:p>
        </p:txBody>
      </p:sp>
      <p:sp>
        <p:nvSpPr>
          <p:cNvPr id="59" name="Text Box 109"/>
          <p:cNvSpPr txBox="1">
            <a:spLocks noChangeArrowheads="1"/>
          </p:cNvSpPr>
          <p:nvPr/>
        </p:nvSpPr>
        <p:spPr bwMode="auto">
          <a:xfrm>
            <a:off x="307146" y="5167526"/>
            <a:ext cx="6929995" cy="369332"/>
          </a:xfrm>
          <a:prstGeom prst="rect">
            <a:avLst/>
          </a:prstGeom>
          <a:noFill/>
          <a:ln w="9525">
            <a:noFill/>
            <a:miter lim="800000"/>
            <a:headEnd/>
            <a:tailEnd/>
          </a:ln>
          <a:effectLst/>
        </p:spPr>
        <p:txBody>
          <a:bodyPr wrap="square">
            <a:spAutoFit/>
          </a:bodyPr>
          <a:lstStyle/>
          <a:p>
            <a:pPr>
              <a:spcBef>
                <a:spcPct val="50000"/>
              </a:spcBef>
            </a:pPr>
            <a:r>
              <a:rPr lang="en-GB" i="1" dirty="0" smtClean="0">
                <a:latin typeface="+mn-lt"/>
              </a:rPr>
              <a:t>P</a:t>
            </a:r>
            <a:r>
              <a:rPr lang="en-GB" i="1" baseline="-25000" dirty="0" smtClean="0">
                <a:latin typeface="+mn-lt"/>
              </a:rPr>
              <a:t>in</a:t>
            </a:r>
            <a:r>
              <a:rPr lang="en-GB" dirty="0" smtClean="0"/>
              <a:t> </a:t>
            </a:r>
            <a:r>
              <a:rPr lang="en-GB" sz="1800" dirty="0" smtClean="0"/>
              <a:t>is </a:t>
            </a:r>
            <a:r>
              <a:rPr lang="en-GB" sz="1800" u="sng" dirty="0"/>
              <a:t>the sum</a:t>
            </a:r>
            <a:r>
              <a:rPr lang="en-GB" sz="1800" dirty="0"/>
              <a:t> of the power of the 2 lasers at the </a:t>
            </a:r>
            <a:r>
              <a:rPr lang="en-GB" sz="1800" dirty="0" smtClean="0"/>
              <a:t>waveguide input</a:t>
            </a:r>
            <a:endParaRPr lang="en-GB" sz="1800" dirty="0"/>
          </a:p>
        </p:txBody>
      </p:sp>
      <p:sp>
        <p:nvSpPr>
          <p:cNvPr id="60" name="Text Box 111"/>
          <p:cNvSpPr txBox="1">
            <a:spLocks noChangeArrowheads="1"/>
          </p:cNvSpPr>
          <p:nvPr/>
        </p:nvSpPr>
        <p:spPr bwMode="auto">
          <a:xfrm>
            <a:off x="5092179" y="4481607"/>
            <a:ext cx="663575" cy="366713"/>
          </a:xfrm>
          <a:prstGeom prst="rect">
            <a:avLst/>
          </a:prstGeom>
          <a:noFill/>
          <a:ln w="9525">
            <a:noFill/>
            <a:miter lim="800000"/>
            <a:headEnd/>
            <a:tailEnd/>
          </a:ln>
          <a:effectLst/>
        </p:spPr>
        <p:txBody>
          <a:bodyPr>
            <a:spAutoFit/>
          </a:bodyPr>
          <a:lstStyle/>
          <a:p>
            <a:pPr>
              <a:spcBef>
                <a:spcPct val="50000"/>
              </a:spcBef>
            </a:pPr>
            <a:r>
              <a:rPr lang="en-GB" sz="1800" dirty="0"/>
              <a:t>with</a:t>
            </a:r>
          </a:p>
        </p:txBody>
      </p:sp>
      <p:grpSp>
        <p:nvGrpSpPr>
          <p:cNvPr id="23" name="Group 78"/>
          <p:cNvGrpSpPr>
            <a:grpSpLocks/>
          </p:cNvGrpSpPr>
          <p:nvPr/>
        </p:nvGrpSpPr>
        <p:grpSpPr bwMode="auto">
          <a:xfrm>
            <a:off x="230426" y="1673022"/>
            <a:ext cx="444500" cy="549275"/>
            <a:chOff x="980" y="1296"/>
            <a:chExt cx="748" cy="922"/>
          </a:xfrm>
        </p:grpSpPr>
        <p:sp>
          <p:nvSpPr>
            <p:cNvPr id="66" name="Freeform 79"/>
            <p:cNvSpPr>
              <a:spLocks/>
            </p:cNvSpPr>
            <p:nvPr/>
          </p:nvSpPr>
          <p:spPr bwMode="auto">
            <a:xfrm>
              <a:off x="1021" y="1572"/>
              <a:ext cx="412" cy="341"/>
            </a:xfrm>
            <a:custGeom>
              <a:avLst/>
              <a:gdLst/>
              <a:ahLst/>
              <a:cxnLst>
                <a:cxn ang="0">
                  <a:pos x="0" y="0"/>
                </a:cxn>
                <a:cxn ang="0">
                  <a:pos x="232" y="0"/>
                </a:cxn>
                <a:cxn ang="0">
                  <a:pos x="115" y="222"/>
                </a:cxn>
                <a:cxn ang="0">
                  <a:pos x="0" y="0"/>
                </a:cxn>
              </a:cxnLst>
              <a:rect l="0" t="0" r="r" b="b"/>
              <a:pathLst>
                <a:path w="232" h="222">
                  <a:moveTo>
                    <a:pt x="0" y="0"/>
                  </a:moveTo>
                  <a:lnTo>
                    <a:pt x="232" y="0"/>
                  </a:lnTo>
                  <a:lnTo>
                    <a:pt x="115" y="222"/>
                  </a:lnTo>
                  <a:lnTo>
                    <a:pt x="0" y="0"/>
                  </a:lnTo>
                  <a:close/>
                </a:path>
              </a:pathLst>
            </a:custGeom>
            <a:solidFill>
              <a:srgbClr val="000000"/>
            </a:solidFill>
            <a:ln w="25400">
              <a:solidFill>
                <a:srgbClr val="00000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67" name="Freeform 80"/>
            <p:cNvSpPr>
              <a:spLocks/>
            </p:cNvSpPr>
            <p:nvPr/>
          </p:nvSpPr>
          <p:spPr bwMode="auto">
            <a:xfrm>
              <a:off x="1021" y="1572"/>
              <a:ext cx="414" cy="343"/>
            </a:xfrm>
            <a:custGeom>
              <a:avLst/>
              <a:gdLst/>
              <a:ahLst/>
              <a:cxnLst>
                <a:cxn ang="0">
                  <a:pos x="0" y="0"/>
                </a:cxn>
                <a:cxn ang="0">
                  <a:pos x="24" y="15"/>
                </a:cxn>
                <a:cxn ang="0">
                  <a:pos x="116" y="190"/>
                </a:cxn>
                <a:cxn ang="0">
                  <a:pos x="208" y="15"/>
                </a:cxn>
                <a:cxn ang="0">
                  <a:pos x="24" y="15"/>
                </a:cxn>
                <a:cxn ang="0">
                  <a:pos x="0" y="0"/>
                </a:cxn>
                <a:cxn ang="0">
                  <a:pos x="233" y="0"/>
                </a:cxn>
                <a:cxn ang="0">
                  <a:pos x="116" y="223"/>
                </a:cxn>
                <a:cxn ang="0">
                  <a:pos x="0" y="0"/>
                </a:cxn>
              </a:cxnLst>
              <a:rect l="0" t="0" r="r" b="b"/>
              <a:pathLst>
                <a:path w="233" h="223">
                  <a:moveTo>
                    <a:pt x="0" y="0"/>
                  </a:moveTo>
                  <a:lnTo>
                    <a:pt x="24" y="15"/>
                  </a:lnTo>
                  <a:lnTo>
                    <a:pt x="116" y="190"/>
                  </a:lnTo>
                  <a:lnTo>
                    <a:pt x="208" y="15"/>
                  </a:lnTo>
                  <a:lnTo>
                    <a:pt x="24" y="15"/>
                  </a:lnTo>
                  <a:lnTo>
                    <a:pt x="0" y="0"/>
                  </a:lnTo>
                  <a:lnTo>
                    <a:pt x="233" y="0"/>
                  </a:lnTo>
                  <a:lnTo>
                    <a:pt x="116" y="223"/>
                  </a:lnTo>
                  <a:lnTo>
                    <a:pt x="0" y="0"/>
                  </a:lnTo>
                  <a:close/>
                </a:path>
              </a:pathLst>
            </a:custGeom>
            <a:solidFill>
              <a:srgbClr val="000000"/>
            </a:solidFill>
            <a:ln w="25400">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68" name="Line 81"/>
            <p:cNvSpPr>
              <a:spLocks noChangeShapeType="1"/>
            </p:cNvSpPr>
            <p:nvPr/>
          </p:nvSpPr>
          <p:spPr bwMode="auto">
            <a:xfrm>
              <a:off x="1021" y="1918"/>
              <a:ext cx="414" cy="2"/>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69" name="Line 82"/>
            <p:cNvSpPr>
              <a:spLocks noChangeShapeType="1"/>
            </p:cNvSpPr>
            <p:nvPr/>
          </p:nvSpPr>
          <p:spPr bwMode="auto">
            <a:xfrm>
              <a:off x="1232" y="1373"/>
              <a:ext cx="2" cy="199"/>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70" name="Line 83"/>
            <p:cNvSpPr>
              <a:spLocks noChangeShapeType="1"/>
            </p:cNvSpPr>
            <p:nvPr/>
          </p:nvSpPr>
          <p:spPr bwMode="auto">
            <a:xfrm>
              <a:off x="1232" y="1916"/>
              <a:ext cx="2" cy="199"/>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71" name="AutoShape 84"/>
            <p:cNvSpPr>
              <a:spLocks noChangeArrowheads="1"/>
            </p:cNvSpPr>
            <p:nvPr/>
          </p:nvSpPr>
          <p:spPr bwMode="auto">
            <a:xfrm>
              <a:off x="980" y="1296"/>
              <a:ext cx="748" cy="922"/>
            </a:xfrm>
            <a:prstGeom prst="roundRect">
              <a:avLst>
                <a:gd name="adj" fmla="val 19972"/>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72" name="Line 85"/>
            <p:cNvSpPr>
              <a:spLocks noChangeShapeType="1"/>
            </p:cNvSpPr>
            <p:nvPr/>
          </p:nvSpPr>
          <p:spPr bwMode="auto">
            <a:xfrm flipV="1">
              <a:off x="1394" y="1589"/>
              <a:ext cx="226" cy="220"/>
            </a:xfrm>
            <a:prstGeom prst="line">
              <a:avLst/>
            </a:prstGeom>
            <a:noFill/>
            <a:ln w="25400">
              <a:solidFill>
                <a:srgbClr val="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73" name="Freeform 86"/>
            <p:cNvSpPr>
              <a:spLocks/>
            </p:cNvSpPr>
            <p:nvPr/>
          </p:nvSpPr>
          <p:spPr bwMode="auto">
            <a:xfrm>
              <a:off x="1528" y="1526"/>
              <a:ext cx="152" cy="139"/>
            </a:xfrm>
            <a:custGeom>
              <a:avLst/>
              <a:gdLst/>
              <a:ahLst/>
              <a:cxnLst>
                <a:cxn ang="0">
                  <a:pos x="111" y="0"/>
                </a:cxn>
                <a:cxn ang="0">
                  <a:pos x="70" y="117"/>
                </a:cxn>
                <a:cxn ang="0">
                  <a:pos x="0" y="54"/>
                </a:cxn>
                <a:cxn ang="0">
                  <a:pos x="111" y="0"/>
                </a:cxn>
              </a:cxnLst>
              <a:rect l="0" t="0" r="r" b="b"/>
              <a:pathLst>
                <a:path w="111" h="117">
                  <a:moveTo>
                    <a:pt x="111" y="0"/>
                  </a:moveTo>
                  <a:lnTo>
                    <a:pt x="70" y="117"/>
                  </a:lnTo>
                  <a:lnTo>
                    <a:pt x="0" y="54"/>
                  </a:lnTo>
                  <a:lnTo>
                    <a:pt x="111" y="0"/>
                  </a:lnTo>
                  <a:close/>
                </a:path>
              </a:pathLst>
            </a:custGeom>
            <a:solidFill>
              <a:srgbClr val="000000"/>
            </a:solidFill>
            <a:ln w="25400">
              <a:solidFill>
                <a:srgbClr val="00000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grpSp>
      <p:sp>
        <p:nvSpPr>
          <p:cNvPr id="77" name="TextBox 76"/>
          <p:cNvSpPr txBox="1"/>
          <p:nvPr/>
        </p:nvSpPr>
        <p:spPr>
          <a:xfrm>
            <a:off x="218365" y="3671248"/>
            <a:ext cx="8407020" cy="646331"/>
          </a:xfrm>
          <a:prstGeom prst="rect">
            <a:avLst/>
          </a:prstGeom>
          <a:noFill/>
        </p:spPr>
        <p:txBody>
          <a:bodyPr wrap="square" rtlCol="0">
            <a:spAutoFit/>
          </a:bodyPr>
          <a:lstStyle/>
          <a:p>
            <a:pPr>
              <a:spcBef>
                <a:spcPts val="1080"/>
              </a:spcBef>
            </a:pPr>
            <a:r>
              <a:rPr lang="en-GB" dirty="0" smtClean="0"/>
              <a:t>If the waveguide dispersion can be neglected (</a:t>
            </a:r>
            <a:r>
              <a:rPr lang="en-GB" dirty="0" smtClean="0">
                <a:sym typeface="Symbol"/>
              </a:rPr>
              <a:t> small wavelength separation between lasers)</a:t>
            </a:r>
            <a:r>
              <a:rPr lang="en-GB" dirty="0" smtClean="0"/>
              <a:t> </a:t>
            </a:r>
          </a:p>
        </p:txBody>
      </p:sp>
      <p:sp>
        <p:nvSpPr>
          <p:cNvPr id="85" name="TextBox 84"/>
          <p:cNvSpPr txBox="1"/>
          <p:nvPr/>
        </p:nvSpPr>
        <p:spPr>
          <a:xfrm>
            <a:off x="5156368" y="5677469"/>
            <a:ext cx="3261814" cy="787395"/>
          </a:xfrm>
          <a:prstGeom prst="rect">
            <a:avLst/>
          </a:prstGeom>
          <a:noFill/>
          <a:ln>
            <a:solidFill>
              <a:srgbClr val="B20018"/>
            </a:solidFill>
          </a:ln>
        </p:spPr>
        <p:txBody>
          <a:bodyPr wrap="square" rtlCol="0">
            <a:spAutoFit/>
          </a:bodyPr>
          <a:lstStyle/>
          <a:p>
            <a:pPr marL="179388" indent="-179388">
              <a:spcBef>
                <a:spcPts val="1080"/>
              </a:spcBef>
              <a:buFont typeface="Arial" pitchFamily="34" charset="0"/>
              <a:buChar char="•"/>
            </a:pPr>
            <a:r>
              <a:rPr lang="en-GB" dirty="0" smtClean="0"/>
              <a:t>Measure  </a:t>
            </a:r>
            <a:r>
              <a:rPr lang="en-GB" i="1" dirty="0" smtClean="0">
                <a:latin typeface="+mn-lt"/>
              </a:rPr>
              <a:t>I</a:t>
            </a:r>
            <a:r>
              <a:rPr lang="en-GB" i="1" baseline="-25000" dirty="0" smtClean="0">
                <a:latin typeface="+mn-lt"/>
              </a:rPr>
              <a:t>0 </a:t>
            </a:r>
            <a:r>
              <a:rPr lang="en-GB" dirty="0" smtClean="0"/>
              <a:t>, </a:t>
            </a:r>
            <a:r>
              <a:rPr lang="en-GB" i="1" dirty="0" smtClean="0">
                <a:latin typeface="+mn-lt"/>
              </a:rPr>
              <a:t>I</a:t>
            </a:r>
            <a:r>
              <a:rPr lang="en-GB" i="1" baseline="-25000" dirty="0" smtClean="0">
                <a:latin typeface="+mn-lt"/>
              </a:rPr>
              <a:t>1</a:t>
            </a:r>
            <a:r>
              <a:rPr lang="en-GB" dirty="0" smtClean="0"/>
              <a:t> , versus  </a:t>
            </a:r>
            <a:r>
              <a:rPr lang="en-GB" i="1" dirty="0" smtClean="0">
                <a:latin typeface="+mn-lt"/>
              </a:rPr>
              <a:t>P</a:t>
            </a:r>
            <a:r>
              <a:rPr lang="en-GB" i="1" baseline="-25000" dirty="0" smtClean="0">
                <a:latin typeface="+mn-lt"/>
              </a:rPr>
              <a:t>in</a:t>
            </a:r>
            <a:endParaRPr lang="en-GB" i="1" dirty="0" smtClean="0">
              <a:latin typeface="+mn-lt"/>
            </a:endParaRPr>
          </a:p>
          <a:p>
            <a:pPr marL="179388" indent="-179388">
              <a:spcBef>
                <a:spcPts val="1080"/>
              </a:spcBef>
              <a:buFont typeface="Arial" pitchFamily="34" charset="0"/>
              <a:buChar char="•"/>
            </a:pPr>
            <a:r>
              <a:rPr lang="en-GB" dirty="0" smtClean="0"/>
              <a:t>Retrieve  </a:t>
            </a:r>
            <a:r>
              <a:rPr lang="el-GR" i="1" dirty="0" smtClean="0">
                <a:latin typeface="+mn-lt"/>
              </a:rPr>
              <a:t>γ</a:t>
            </a:r>
            <a:r>
              <a:rPr lang="en-GB" dirty="0" smtClean="0"/>
              <a:t> </a:t>
            </a:r>
          </a:p>
        </p:txBody>
      </p:sp>
      <p:sp>
        <p:nvSpPr>
          <p:cNvPr id="75" name="Slide Number Placeholder 74"/>
          <p:cNvSpPr>
            <a:spLocks noGrp="1"/>
          </p:cNvSpPr>
          <p:nvPr>
            <p:ph type="sldNum" sz="quarter" idx="12"/>
          </p:nvPr>
        </p:nvSpPr>
        <p:spPr/>
        <p:txBody>
          <a:bodyPr/>
          <a:lstStyle/>
          <a:p>
            <a:fld id="{14EEA463-0B33-4C02-B78F-216063E73A51}" type="slidenum">
              <a:rPr lang="en-GB" smtClean="0"/>
              <a:pPr/>
              <a:t>8</a:t>
            </a:fld>
            <a:endParaRPr lang="en-GB" dirty="0"/>
          </a:p>
        </p:txBody>
      </p:sp>
      <p:pic>
        <p:nvPicPr>
          <p:cNvPr id="23558" name="Picture 6"/>
          <p:cNvPicPr>
            <a:picLocks noChangeAspect="1" noChangeArrowheads="1"/>
          </p:cNvPicPr>
          <p:nvPr/>
        </p:nvPicPr>
        <p:blipFill>
          <a:blip r:embed="rId3" cstate="print"/>
          <a:srcRect l="29316" r="29635"/>
          <a:stretch>
            <a:fillRect/>
          </a:stretch>
        </p:blipFill>
        <p:spPr bwMode="auto">
          <a:xfrm>
            <a:off x="2030730" y="4260215"/>
            <a:ext cx="2659380" cy="765175"/>
          </a:xfrm>
          <a:prstGeom prst="rect">
            <a:avLst/>
          </a:prstGeom>
          <a:noFill/>
          <a:ln w="9525">
            <a:noFill/>
            <a:miter lim="800000"/>
            <a:headEnd/>
            <a:tailEnd/>
          </a:ln>
          <a:effectLst/>
        </p:spPr>
      </p:pic>
      <p:pic>
        <p:nvPicPr>
          <p:cNvPr id="23559" name="Picture 7"/>
          <p:cNvPicPr>
            <a:picLocks noChangeAspect="1" noChangeArrowheads="1"/>
          </p:cNvPicPr>
          <p:nvPr/>
        </p:nvPicPr>
        <p:blipFill>
          <a:blip r:embed="rId4" cstate="print"/>
          <a:srcRect l="37368" r="37344"/>
          <a:stretch>
            <a:fillRect/>
          </a:stretch>
        </p:blipFill>
        <p:spPr bwMode="auto">
          <a:xfrm>
            <a:off x="5892800" y="4511040"/>
            <a:ext cx="1638300" cy="263525"/>
          </a:xfrm>
          <a:prstGeom prst="rect">
            <a:avLst/>
          </a:prstGeom>
          <a:noFill/>
          <a:ln w="9525">
            <a:noFill/>
            <a:miter lim="800000"/>
            <a:headEnd/>
            <a:tailEnd/>
          </a:ln>
          <a:effectLst/>
        </p:spPr>
      </p:pic>
      <p:pic>
        <p:nvPicPr>
          <p:cNvPr id="23561" name="Picture 9"/>
          <p:cNvPicPr>
            <a:picLocks noChangeAspect="1" noChangeArrowheads="1"/>
          </p:cNvPicPr>
          <p:nvPr/>
        </p:nvPicPr>
        <p:blipFill>
          <a:blip r:embed="rId5" cstate="print"/>
          <a:srcRect l="35858" r="35376"/>
          <a:stretch>
            <a:fillRect/>
          </a:stretch>
        </p:blipFill>
        <p:spPr bwMode="auto">
          <a:xfrm>
            <a:off x="373626" y="5658490"/>
            <a:ext cx="1759974" cy="717550"/>
          </a:xfrm>
          <a:prstGeom prst="rect">
            <a:avLst/>
          </a:prstGeom>
          <a:noFill/>
          <a:ln w="9525">
            <a:noFill/>
            <a:miter lim="800000"/>
            <a:headEnd/>
            <a:tailEnd/>
          </a:ln>
          <a:effectLst/>
        </p:spPr>
      </p:pic>
      <p:pic>
        <p:nvPicPr>
          <p:cNvPr id="23562" name="Picture 10"/>
          <p:cNvPicPr>
            <a:picLocks noChangeAspect="1" noChangeArrowheads="1"/>
          </p:cNvPicPr>
          <p:nvPr/>
        </p:nvPicPr>
        <p:blipFill>
          <a:blip r:embed="rId6" cstate="print"/>
          <a:srcRect l="38751" r="38911"/>
          <a:stretch>
            <a:fillRect/>
          </a:stretch>
        </p:blipFill>
        <p:spPr bwMode="auto">
          <a:xfrm>
            <a:off x="2900509" y="5637059"/>
            <a:ext cx="1366684" cy="7604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Nonlinear coefficient measurement</a:t>
            </a:r>
            <a:endParaRPr lang="en-US" dirty="0"/>
          </a:p>
        </p:txBody>
      </p:sp>
      <p:graphicFrame>
        <p:nvGraphicFramePr>
          <p:cNvPr id="3" name="Table 2"/>
          <p:cNvGraphicFramePr>
            <a:graphicFrameLocks noGrp="1"/>
          </p:cNvGraphicFramePr>
          <p:nvPr/>
        </p:nvGraphicFramePr>
        <p:xfrm>
          <a:off x="4698142" y="3886459"/>
          <a:ext cx="3650185" cy="944880"/>
        </p:xfrm>
        <a:graphic>
          <a:graphicData uri="http://schemas.openxmlformats.org/drawingml/2006/table">
            <a:tbl>
              <a:tblPr/>
              <a:tblGrid>
                <a:gridCol w="1650975"/>
                <a:gridCol w="1006752"/>
                <a:gridCol w="992458"/>
              </a:tblGrid>
              <a:tr h="141411">
                <a:tc>
                  <a:txBody>
                    <a:bodyPr/>
                    <a:lstStyle/>
                    <a:p>
                      <a:pPr algn="ctr">
                        <a:spcAft>
                          <a:spcPts val="0"/>
                        </a:spcAft>
                      </a:pPr>
                      <a:r>
                        <a:rPr lang="en-GB" sz="1400" dirty="0">
                          <a:latin typeface="Arial" pitchFamily="34" charset="0"/>
                          <a:ea typeface="Calibri"/>
                          <a:cs typeface="Arial" pitchFamily="34" charset="0"/>
                        </a:rPr>
                        <a:t>Facet loss [dB]</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latin typeface="Arial" pitchFamily="34" charset="0"/>
                          <a:ea typeface="Calibri"/>
                          <a:cs typeface="Arial" pitchFamily="34" charset="0"/>
                        </a:rPr>
                        <a:t>7.82 (TE)</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latin typeface="Arial" pitchFamily="34" charset="0"/>
                          <a:ea typeface="Calibri"/>
                          <a:cs typeface="Arial" pitchFamily="34" charset="0"/>
                        </a:rPr>
                        <a:t>7.76 (TM)</a:t>
                      </a:r>
                      <a:endParaRPr lang="da-DK" sz="140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411">
                <a:tc>
                  <a:txBody>
                    <a:bodyPr/>
                    <a:lstStyle/>
                    <a:p>
                      <a:pPr algn="ctr">
                        <a:spcAft>
                          <a:spcPts val="0"/>
                        </a:spcAft>
                      </a:pPr>
                      <a:r>
                        <a:rPr lang="en-GB" sz="1400" dirty="0">
                          <a:latin typeface="Arial" pitchFamily="34" charset="0"/>
                          <a:ea typeface="Calibri"/>
                          <a:cs typeface="Arial" pitchFamily="34" charset="0"/>
                        </a:rPr>
                        <a:t>Propagation loss [dB/cm]</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latin typeface="Arial" pitchFamily="34" charset="0"/>
                          <a:ea typeface="Times New Roman"/>
                          <a:cs typeface="Arial" pitchFamily="34" charset="0"/>
                        </a:rPr>
                        <a:t>2.66</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latin typeface="Arial" pitchFamily="34" charset="0"/>
                          <a:ea typeface="Times New Roman"/>
                          <a:cs typeface="Arial" pitchFamily="34" charset="0"/>
                        </a:rPr>
                        <a:t>1.95</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411">
                <a:tc>
                  <a:txBody>
                    <a:bodyPr/>
                    <a:lstStyle/>
                    <a:p>
                      <a:pPr algn="ctr">
                        <a:spcAft>
                          <a:spcPts val="0"/>
                        </a:spcAft>
                      </a:pPr>
                      <a:r>
                        <a:rPr lang="en-GB" sz="2000" i="1" dirty="0">
                          <a:latin typeface="+mn-lt"/>
                          <a:ea typeface="Calibri"/>
                          <a:cs typeface="Arial" pitchFamily="34" charset="0"/>
                        </a:rPr>
                        <a:t>γ</a:t>
                      </a:r>
                      <a:r>
                        <a:rPr lang="en-GB" sz="1400" i="1" dirty="0">
                          <a:latin typeface="+mn-lt"/>
                          <a:ea typeface="Calibri"/>
                          <a:cs typeface="Arial" pitchFamily="34" charset="0"/>
                        </a:rPr>
                        <a:t> </a:t>
                      </a:r>
                      <a:r>
                        <a:rPr lang="en-GB" sz="1400" dirty="0">
                          <a:latin typeface="Arial" pitchFamily="34" charset="0"/>
                          <a:ea typeface="Calibri"/>
                          <a:cs typeface="Arial" pitchFamily="34" charset="0"/>
                        </a:rPr>
                        <a:t>[1/Wm]</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latin typeface="Arial" pitchFamily="34" charset="0"/>
                          <a:ea typeface="Calibri"/>
                          <a:cs typeface="Arial" pitchFamily="34" charset="0"/>
                        </a:rPr>
                        <a:t>151.56</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latin typeface="Arial" pitchFamily="34" charset="0"/>
                          <a:ea typeface="Calibri"/>
                          <a:cs typeface="Arial" pitchFamily="34" charset="0"/>
                        </a:rPr>
                        <a:t>145.91</a:t>
                      </a:r>
                      <a:endParaRPr lang="da-DK" sz="1400" dirty="0">
                        <a:latin typeface="Arial" pitchFamily="34" charset="0"/>
                        <a:ea typeface="Times New Roman"/>
                        <a:cs typeface="Arial" pitchFamily="34" charset="0"/>
                      </a:endParaRPr>
                    </a:p>
                  </a:txBody>
                  <a:tcPr marL="63635" marR="63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4" name="Group 3"/>
          <p:cNvGrpSpPr/>
          <p:nvPr/>
        </p:nvGrpSpPr>
        <p:grpSpPr>
          <a:xfrm>
            <a:off x="374942" y="1162185"/>
            <a:ext cx="2077397" cy="2239254"/>
            <a:chOff x="1602476" y="1242178"/>
            <a:chExt cx="2332339" cy="2422595"/>
          </a:xfrm>
        </p:grpSpPr>
        <p:sp>
          <p:nvSpPr>
            <p:cNvPr id="5" name="TextBox 4"/>
            <p:cNvSpPr txBox="1"/>
            <p:nvPr/>
          </p:nvSpPr>
          <p:spPr>
            <a:xfrm>
              <a:off x="2016252" y="2879504"/>
              <a:ext cx="1444752" cy="785269"/>
            </a:xfrm>
            <a:prstGeom prst="rect">
              <a:avLst/>
            </a:prstGeom>
            <a:noFill/>
          </p:spPr>
          <p:txBody>
            <a:bodyPr wrap="square" rtlCol="0">
              <a:spAutoFit/>
            </a:bodyPr>
            <a:lstStyle/>
            <a:p>
              <a:pPr>
                <a:spcBef>
                  <a:spcPts val="1080"/>
                </a:spcBef>
              </a:pPr>
              <a:r>
                <a:rPr lang="en-US" sz="1600" i="1" dirty="0" smtClean="0">
                  <a:latin typeface="+mn-lt"/>
                </a:rPr>
                <a:t>h</a:t>
              </a:r>
              <a:r>
                <a:rPr lang="en-US" sz="1400" i="1" dirty="0" smtClean="0">
                  <a:latin typeface="+mn-lt"/>
                </a:rPr>
                <a:t> </a:t>
              </a:r>
              <a:r>
                <a:rPr lang="en-US" sz="1400" dirty="0" smtClean="0"/>
                <a:t>= 340 nm</a:t>
              </a:r>
            </a:p>
            <a:p>
              <a:pPr>
                <a:spcBef>
                  <a:spcPts val="1080"/>
                </a:spcBef>
              </a:pPr>
              <a:r>
                <a:rPr lang="en-US" sz="1600" i="1" dirty="0" smtClean="0">
                  <a:latin typeface="+mn-lt"/>
                </a:rPr>
                <a:t>w</a:t>
              </a:r>
              <a:r>
                <a:rPr lang="en-US" sz="1400" dirty="0" smtClean="0"/>
                <a:t> = 500 nm</a:t>
              </a:r>
            </a:p>
          </p:txBody>
        </p:sp>
        <p:grpSp>
          <p:nvGrpSpPr>
            <p:cNvPr id="6" name="Group 26"/>
            <p:cNvGrpSpPr/>
            <p:nvPr/>
          </p:nvGrpSpPr>
          <p:grpSpPr>
            <a:xfrm>
              <a:off x="1602476" y="1242178"/>
              <a:ext cx="2332339" cy="1561497"/>
              <a:chOff x="5868144" y="4203929"/>
              <a:chExt cx="2952328" cy="1904263"/>
            </a:xfrm>
          </p:grpSpPr>
          <p:grpSp>
            <p:nvGrpSpPr>
              <p:cNvPr id="7" name="Group 7"/>
              <p:cNvGrpSpPr/>
              <p:nvPr/>
            </p:nvGrpSpPr>
            <p:grpSpPr>
              <a:xfrm>
                <a:off x="5868144" y="4295692"/>
                <a:ext cx="2952328" cy="1812500"/>
                <a:chOff x="2926103" y="2376575"/>
                <a:chExt cx="2636007" cy="1906174"/>
              </a:xfrm>
            </p:grpSpPr>
            <p:sp>
              <p:nvSpPr>
                <p:cNvPr id="12" name="Rectangle 11"/>
                <p:cNvSpPr/>
                <p:nvPr/>
              </p:nvSpPr>
              <p:spPr>
                <a:xfrm>
                  <a:off x="3491880" y="2376575"/>
                  <a:ext cx="1440160" cy="1405540"/>
                </a:xfrm>
                <a:prstGeom prst="rect">
                  <a:avLst/>
                </a:prstGeom>
                <a:gradFill rotWithShape="1">
                  <a:gsLst>
                    <a:gs pos="0">
                      <a:srgbClr val="000000">
                        <a:tint val="50000"/>
                        <a:satMod val="300000"/>
                      </a:srgbClr>
                    </a:gs>
                    <a:gs pos="35000">
                      <a:srgbClr val="000000">
                        <a:tint val="37000"/>
                        <a:satMod val="300000"/>
                      </a:srgbClr>
                    </a:gs>
                    <a:gs pos="100000">
                      <a:srgbClr val="000000">
                        <a:tint val="15000"/>
                        <a:satMod val="350000"/>
                      </a:srgbClr>
                    </a:gs>
                  </a:gsLst>
                  <a:lin ang="16200000" scaled="1"/>
                </a:gradFill>
                <a:ln w="9525" cap="flat" cmpd="sng" algn="ctr">
                  <a:solidFill>
                    <a:srgbClr val="000000">
                      <a:shade val="95000"/>
                      <a:satMod val="105000"/>
                    </a:srgbClr>
                  </a:solidFill>
                  <a:prstDash val="solid"/>
                </a:ln>
                <a:effectLst>
                  <a:outerShdw blurRad="40000" dist="20000" dir="5400000" rotWithShape="0">
                    <a:srgbClr val="000000">
                      <a:alpha val="38000"/>
                    </a:srgbClr>
                  </a:outerShdw>
                </a:effectLst>
              </p:spPr>
              <p:txBody>
                <a:bodyPr rtlCol="0" anchor="ctr"/>
                <a:lstStyle>
                  <a:defPPr>
                    <a:defRPr lang="da-DK"/>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000000"/>
                      </a:solidFill>
                      <a:effectLst/>
                      <a:uLnTx/>
                      <a:uFillTx/>
                      <a:latin typeface="Verdana"/>
                      <a:ea typeface="+mn-ea"/>
                      <a:cs typeface="+mn-cs"/>
                    </a:rPr>
                    <a:t>                                                         </a:t>
                  </a:r>
                  <a:endParaRPr kumimoji="0" lang="da-DK" sz="1100" b="0" i="0" u="none" strike="noStrike" kern="1200" cap="none" spc="0" normalizeH="0" baseline="0" noProof="0" dirty="0" smtClean="0">
                    <a:ln>
                      <a:noFill/>
                    </a:ln>
                    <a:solidFill>
                      <a:srgbClr val="000000"/>
                    </a:solidFill>
                    <a:effectLst/>
                    <a:uLnTx/>
                    <a:uFillTx/>
                    <a:latin typeface="Verdan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000000"/>
                      </a:solidFill>
                      <a:effectLst/>
                      <a:uLnTx/>
                      <a:uFillTx/>
                      <a:latin typeface="Verdana"/>
                      <a:ea typeface="+mn-ea"/>
                      <a:cs typeface="+mn-cs"/>
                    </a:rPr>
                    <a:t> </a:t>
                  </a:r>
                  <a:r>
                    <a:rPr kumimoji="0" lang="da-DK" sz="1800" b="0" i="0" u="none" strike="noStrike" kern="1200" cap="none" spc="0" normalizeH="0" baseline="0" noProof="0" dirty="0">
                      <a:ln>
                        <a:noFill/>
                      </a:ln>
                      <a:solidFill>
                        <a:srgbClr val="000000"/>
                      </a:solidFill>
                      <a:effectLst/>
                      <a:uLnTx/>
                      <a:uFillTx/>
                      <a:latin typeface="Verdana"/>
                      <a:ea typeface="+mn-ea"/>
                      <a:cs typeface="+mn-cs"/>
                    </a:rPr>
                    <a:t> </a:t>
                  </a:r>
                  <a:r>
                    <a:rPr kumimoji="0" lang="da-DK" sz="1800" b="0" i="0" u="none" strike="noStrike" kern="1200" cap="none" spc="0" normalizeH="0" baseline="0" noProof="0" dirty="0" smtClean="0">
                      <a:ln>
                        <a:noFill/>
                      </a:ln>
                      <a:solidFill>
                        <a:srgbClr val="000000"/>
                      </a:solidFill>
                      <a:effectLst/>
                      <a:uLnTx/>
                      <a:uFillTx/>
                      <a:latin typeface="Verdana"/>
                      <a:ea typeface="+mn-ea"/>
                      <a:cs typeface="+mn-cs"/>
                    </a:rPr>
                    <a:t>                     </a:t>
                  </a:r>
                  <a:r>
                    <a:rPr kumimoji="0" lang="da-DK" sz="1100" b="0" i="0" u="none" strike="noStrike" kern="1200" cap="none" spc="0" normalizeH="0" baseline="0" noProof="0" dirty="0" smtClean="0">
                      <a:ln>
                        <a:noFill/>
                      </a:ln>
                      <a:solidFill>
                        <a:srgbClr val="000000"/>
                      </a:solidFill>
                      <a:effectLst/>
                      <a:uLnTx/>
                      <a:uFillTx/>
                      <a:latin typeface="Verdana"/>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smtClean="0">
                    <a:ln>
                      <a:noFill/>
                    </a:ln>
                    <a:solidFill>
                      <a:srgbClr val="000000"/>
                    </a:solidFill>
                    <a:effectLst/>
                    <a:uLnTx/>
                    <a:uFillTx/>
                    <a:latin typeface="Verdan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a:ln>
                      <a:noFill/>
                    </a:ln>
                    <a:solidFill>
                      <a:srgbClr val="000000"/>
                    </a:solidFill>
                    <a:effectLst/>
                    <a:uLnTx/>
                    <a:uFillTx/>
                    <a:latin typeface="Verdana"/>
                    <a:ea typeface="+mn-ea"/>
                    <a:cs typeface="+mn-cs"/>
                  </a:endParaRPr>
                </a:p>
              </p:txBody>
            </p:sp>
            <p:sp>
              <p:nvSpPr>
                <p:cNvPr id="13" name="Rectangle 12"/>
                <p:cNvSpPr/>
                <p:nvPr/>
              </p:nvSpPr>
              <p:spPr>
                <a:xfrm>
                  <a:off x="2926103" y="3782116"/>
                  <a:ext cx="2636007" cy="500633"/>
                </a:xfrm>
                <a:prstGeom prst="rect">
                  <a:avLst/>
                </a:prstGeom>
                <a:solidFill>
                  <a:srgbClr val="000000">
                    <a:lumMod val="75000"/>
                    <a:lumOff val="25000"/>
                  </a:srgbClr>
                </a:solidFill>
                <a:ln w="25400" cap="flat" cmpd="sng" algn="ctr">
                  <a:solidFill>
                    <a:srgbClr val="BBE0E3"/>
                  </a:solidFill>
                  <a:prstDash val="solid"/>
                </a:ln>
                <a:effectLst/>
              </p:spPr>
              <p:txBody>
                <a:bodyPr rtlCol="0" anchor="ctr"/>
                <a:lstStyle>
                  <a:defPPr>
                    <a:defRPr lang="da-DK"/>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ED8105"/>
                      </a:solidFill>
                      <a:effectLst/>
                      <a:uLnTx/>
                      <a:uFillTx/>
                      <a:latin typeface="Arial" pitchFamily="34" charset="0"/>
                      <a:ea typeface="+mn-ea"/>
                      <a:cs typeface="Arial" pitchFamily="34" charset="0"/>
                    </a:rPr>
                    <a:t>substrate</a:t>
                  </a:r>
                  <a:endParaRPr kumimoji="0" lang="da-DK" sz="18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sp>
              <p:nvSpPr>
                <p:cNvPr id="14" name="Rectangle 13"/>
                <p:cNvSpPr/>
                <p:nvPr/>
              </p:nvSpPr>
              <p:spPr>
                <a:xfrm>
                  <a:off x="3679274" y="2836841"/>
                  <a:ext cx="1143000" cy="461596"/>
                </a:xfrm>
                <a:prstGeom prst="rect">
                  <a:avLst/>
                </a:prstGeom>
                <a:solidFill>
                  <a:srgbClr val="000000">
                    <a:lumMod val="75000"/>
                    <a:lumOff val="25000"/>
                  </a:srgbClr>
                </a:solidFill>
                <a:ln w="25400" cap="flat" cmpd="sng" algn="ctr">
                  <a:solidFill>
                    <a:srgbClr val="BBE0E3">
                      <a:shade val="50000"/>
                    </a:srgbClr>
                  </a:solidFill>
                  <a:prstDash val="solid"/>
                </a:ln>
                <a:effectLst/>
              </p:spPr>
              <p:txBody>
                <a:bodyPr rtlCol="0" anchor="ct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a:ln>
                      <a:noFill/>
                    </a:ln>
                    <a:solidFill>
                      <a:srgbClr val="FFFFFF"/>
                    </a:solidFill>
                    <a:effectLst/>
                    <a:uLnTx/>
                    <a:uFillTx/>
                    <a:latin typeface="Verdana"/>
                    <a:ea typeface="+mn-ea"/>
                    <a:cs typeface="+mn-cs"/>
                  </a:endParaRPr>
                </a:p>
              </p:txBody>
            </p:sp>
            <p:cxnSp>
              <p:nvCxnSpPr>
                <p:cNvPr id="15" name="Straight Arrow Connector 14"/>
                <p:cNvCxnSpPr/>
                <p:nvPr/>
              </p:nvCxnSpPr>
              <p:spPr>
                <a:xfrm>
                  <a:off x="4892343" y="2849873"/>
                  <a:ext cx="0" cy="461714"/>
                </a:xfrm>
                <a:prstGeom prst="straightConnector1">
                  <a:avLst/>
                </a:prstGeom>
                <a:noFill/>
                <a:ln w="9525" cap="flat" cmpd="sng" algn="ctr">
                  <a:solidFill>
                    <a:srgbClr val="000000">
                      <a:shade val="95000"/>
                      <a:satMod val="105000"/>
                    </a:srgbClr>
                  </a:solidFill>
                  <a:prstDash val="solid"/>
                  <a:headEnd type="arrow"/>
                  <a:tailEnd type="arrow"/>
                </a:ln>
                <a:effectLst/>
              </p:spPr>
            </p:cxnSp>
            <p:cxnSp>
              <p:nvCxnSpPr>
                <p:cNvPr id="16" name="Straight Arrow Connector 15"/>
                <p:cNvCxnSpPr/>
                <p:nvPr/>
              </p:nvCxnSpPr>
              <p:spPr>
                <a:xfrm>
                  <a:off x="3679274" y="2638316"/>
                  <a:ext cx="1143000" cy="0"/>
                </a:xfrm>
                <a:prstGeom prst="straightConnector1">
                  <a:avLst/>
                </a:prstGeom>
                <a:noFill/>
                <a:ln w="9525" cap="flat" cmpd="sng" algn="ctr">
                  <a:solidFill>
                    <a:srgbClr val="000000">
                      <a:shade val="95000"/>
                      <a:satMod val="105000"/>
                    </a:srgbClr>
                  </a:solidFill>
                  <a:prstDash val="solid"/>
                  <a:headEnd type="arrow"/>
                  <a:tailEnd type="arrow"/>
                </a:ln>
                <a:effectLst/>
              </p:spPr>
            </p:cxnSp>
          </p:grpSp>
          <p:sp>
            <p:nvSpPr>
              <p:cNvPr id="8" name="TextBox 10"/>
              <p:cNvSpPr txBox="1"/>
              <p:nvPr/>
            </p:nvSpPr>
            <p:spPr>
              <a:xfrm>
                <a:off x="7085559" y="4727593"/>
                <a:ext cx="532434" cy="450404"/>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0" i="0" u="none" strike="noStrike" kern="1200" cap="none" spc="0" normalizeH="0" baseline="0" noProof="0" dirty="0" smtClean="0">
                    <a:ln>
                      <a:noFill/>
                    </a:ln>
                    <a:solidFill>
                      <a:srgbClr val="ED8105"/>
                    </a:solidFill>
                    <a:effectLst/>
                    <a:uLnTx/>
                    <a:uFillTx/>
                    <a:latin typeface="Arial" pitchFamily="34" charset="0"/>
                    <a:ea typeface="+mn-ea"/>
                    <a:cs typeface="+mn-cs"/>
                  </a:rPr>
                  <a:t>Si</a:t>
                </a:r>
                <a:endParaRPr kumimoji="0" lang="da-DK" sz="1600" b="0" i="0" u="none" strike="noStrike" kern="1200" cap="none" spc="0" normalizeH="0" baseline="0" noProof="0" dirty="0">
                  <a:ln>
                    <a:noFill/>
                  </a:ln>
                  <a:solidFill>
                    <a:srgbClr val="ED8105"/>
                  </a:solidFill>
                  <a:effectLst/>
                  <a:uLnTx/>
                  <a:uFillTx/>
                  <a:latin typeface="Arial" pitchFamily="34" charset="0"/>
                  <a:ea typeface="+mn-ea"/>
                  <a:cs typeface="+mn-cs"/>
                </a:endParaRPr>
              </a:p>
            </p:txBody>
          </p:sp>
          <p:sp>
            <p:nvSpPr>
              <p:cNvPr id="9" name="TextBox 17"/>
              <p:cNvSpPr txBox="1"/>
              <p:nvPr/>
            </p:nvSpPr>
            <p:spPr>
              <a:xfrm>
                <a:off x="7336573" y="5250593"/>
                <a:ext cx="803115" cy="412870"/>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dirty="0" smtClean="0">
                    <a:ln>
                      <a:noFill/>
                    </a:ln>
                    <a:solidFill>
                      <a:srgbClr val="ED8105"/>
                    </a:solidFill>
                    <a:effectLst/>
                    <a:uLnTx/>
                    <a:uFillTx/>
                    <a:latin typeface="Arial" pitchFamily="34" charset="0"/>
                    <a:ea typeface="+mn-ea"/>
                    <a:cs typeface="Arial" pitchFamily="34" charset="0"/>
                  </a:rPr>
                  <a:t>SiO</a:t>
                </a:r>
                <a:r>
                  <a:rPr kumimoji="0" lang="da-DK" sz="1400" b="0" i="0" u="none" strike="noStrike" kern="1200" cap="none" spc="0" normalizeH="0" baseline="-25000" noProof="0" dirty="0" smtClean="0">
                    <a:ln>
                      <a:noFill/>
                    </a:ln>
                    <a:solidFill>
                      <a:srgbClr val="ED8105"/>
                    </a:solidFill>
                    <a:effectLst/>
                    <a:uLnTx/>
                    <a:uFillTx/>
                    <a:latin typeface="Arial" pitchFamily="34" charset="0"/>
                    <a:ea typeface="+mn-ea"/>
                    <a:cs typeface="Arial" pitchFamily="34" charset="0"/>
                  </a:rPr>
                  <a:t>2</a:t>
                </a:r>
                <a:endParaRPr kumimoji="0" lang="da-DK" sz="14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sp>
            <p:nvSpPr>
              <p:cNvPr id="10" name="TextBox 18"/>
              <p:cNvSpPr txBox="1"/>
              <p:nvPr/>
            </p:nvSpPr>
            <p:spPr>
              <a:xfrm>
                <a:off x="8036882" y="4771377"/>
                <a:ext cx="384048" cy="450404"/>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800" b="0" i="0" u="none" strike="noStrike" kern="1200" cap="none" spc="0" normalizeH="0" baseline="0" noProof="0" dirty="0" smtClean="0">
                    <a:ln>
                      <a:noFill/>
                    </a:ln>
                    <a:solidFill>
                      <a:srgbClr val="ED8105"/>
                    </a:solidFill>
                    <a:effectLst/>
                    <a:uLnTx/>
                    <a:uFillTx/>
                    <a:latin typeface="Arial" pitchFamily="34" charset="0"/>
                    <a:ea typeface="+mn-ea"/>
                    <a:cs typeface="Arial" pitchFamily="34" charset="0"/>
                  </a:rPr>
                  <a:t>h</a:t>
                </a:r>
                <a:endParaRPr kumimoji="0" lang="da-DK" sz="18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sp>
            <p:nvSpPr>
              <p:cNvPr id="11" name="TextBox 22"/>
              <p:cNvSpPr txBox="1"/>
              <p:nvPr/>
            </p:nvSpPr>
            <p:spPr>
              <a:xfrm>
                <a:off x="7099748" y="4203929"/>
                <a:ext cx="504056" cy="450404"/>
              </a:xfrm>
              <a:prstGeom prst="rect">
                <a:avLst/>
              </a:prstGeom>
              <a:noFill/>
            </p:spPr>
            <p:txBody>
              <a:bodyPr wrap="square" rtlCol="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solidFill>
                      <a:srgbClr val="ED8105"/>
                    </a:solidFill>
                    <a:latin typeface="Arial" pitchFamily="34" charset="0"/>
                    <a:cs typeface="Arial" pitchFamily="34" charset="0"/>
                  </a:rPr>
                  <a:t>w</a:t>
                </a:r>
                <a:endParaRPr kumimoji="0" lang="da-DK" sz="1800" b="0" i="0" u="none" strike="noStrike" kern="1200" cap="none" spc="0" normalizeH="0" baseline="0" noProof="0" dirty="0">
                  <a:ln>
                    <a:noFill/>
                  </a:ln>
                  <a:solidFill>
                    <a:srgbClr val="ED8105"/>
                  </a:solidFill>
                  <a:effectLst/>
                  <a:uLnTx/>
                  <a:uFillTx/>
                  <a:latin typeface="Arial" pitchFamily="34" charset="0"/>
                  <a:ea typeface="+mn-ea"/>
                  <a:cs typeface="Arial" pitchFamily="34" charset="0"/>
                </a:endParaRPr>
              </a:p>
            </p:txBody>
          </p:sp>
        </p:grpSp>
      </p:grpSp>
      <p:sp>
        <p:nvSpPr>
          <p:cNvPr id="17" name="TextBox 16"/>
          <p:cNvSpPr txBox="1"/>
          <p:nvPr/>
        </p:nvSpPr>
        <p:spPr>
          <a:xfrm>
            <a:off x="4170326" y="6269296"/>
            <a:ext cx="4705816" cy="369332"/>
          </a:xfrm>
          <a:prstGeom prst="rect">
            <a:avLst/>
          </a:prstGeom>
          <a:noFill/>
          <a:ln>
            <a:solidFill>
              <a:srgbClr val="FF0000"/>
            </a:solidFill>
          </a:ln>
        </p:spPr>
        <p:txBody>
          <a:bodyPr wrap="square" rtlCol="0">
            <a:spAutoFit/>
          </a:bodyPr>
          <a:lstStyle/>
          <a:p>
            <a:pPr>
              <a:spcBef>
                <a:spcPts val="1080"/>
              </a:spcBef>
            </a:pPr>
            <a:r>
              <a:rPr lang="en-US" dirty="0" smtClean="0"/>
              <a:t>Good agreement with theoretical calculation</a:t>
            </a:r>
          </a:p>
        </p:txBody>
      </p:sp>
      <p:sp>
        <p:nvSpPr>
          <p:cNvPr id="21" name="Slide Number Placeholder 20"/>
          <p:cNvSpPr>
            <a:spLocks noGrp="1"/>
          </p:cNvSpPr>
          <p:nvPr>
            <p:ph type="sldNum" sz="quarter" idx="12"/>
          </p:nvPr>
        </p:nvSpPr>
        <p:spPr/>
        <p:txBody>
          <a:bodyPr/>
          <a:lstStyle/>
          <a:p>
            <a:fld id="{14EEA463-0B33-4C02-B78F-216063E73A51}" type="slidenum">
              <a:rPr lang="en-GB" smtClean="0"/>
              <a:pPr/>
              <a:t>9</a:t>
            </a:fld>
            <a:endParaRPr lang="en-GB" dirty="0"/>
          </a:p>
        </p:txBody>
      </p:sp>
      <p:grpSp>
        <p:nvGrpSpPr>
          <p:cNvPr id="39" name="Group 38"/>
          <p:cNvGrpSpPr/>
          <p:nvPr/>
        </p:nvGrpSpPr>
        <p:grpSpPr>
          <a:xfrm>
            <a:off x="2941831" y="1195560"/>
            <a:ext cx="5401975" cy="2501486"/>
            <a:chOff x="2941831" y="1195560"/>
            <a:chExt cx="5401975" cy="2501486"/>
          </a:xfrm>
        </p:grpSpPr>
        <p:sp>
          <p:nvSpPr>
            <p:cNvPr id="20" name="TextBox 19"/>
            <p:cNvSpPr txBox="1"/>
            <p:nvPr/>
          </p:nvSpPr>
          <p:spPr>
            <a:xfrm>
              <a:off x="2941831" y="1296794"/>
              <a:ext cx="1929161" cy="338554"/>
            </a:xfrm>
            <a:prstGeom prst="rect">
              <a:avLst/>
            </a:prstGeom>
            <a:noFill/>
          </p:spPr>
          <p:txBody>
            <a:bodyPr wrap="square" rtlCol="0">
              <a:spAutoFit/>
            </a:bodyPr>
            <a:lstStyle/>
            <a:p>
              <a:pPr>
                <a:spcBef>
                  <a:spcPts val="1080"/>
                </a:spcBef>
              </a:pPr>
              <a:r>
                <a:rPr lang="en-US" sz="1600" dirty="0" smtClean="0"/>
                <a:t>Output of the chip</a:t>
              </a:r>
            </a:p>
          </p:txBody>
        </p:sp>
        <p:pic>
          <p:nvPicPr>
            <p:cNvPr id="33" name="Picture 32" descr="gamma_measurement_fwm_spectrum.emf"/>
            <p:cNvPicPr>
              <a:picLocks noChangeAspect="1"/>
            </p:cNvPicPr>
            <p:nvPr/>
          </p:nvPicPr>
          <p:blipFill>
            <a:blip r:embed="rId3" cstate="print"/>
            <a:stretch>
              <a:fillRect/>
            </a:stretch>
          </p:blipFill>
          <p:spPr>
            <a:xfrm>
              <a:off x="4702663" y="1195560"/>
              <a:ext cx="3641143" cy="2501486"/>
            </a:xfrm>
            <a:prstGeom prst="rect">
              <a:avLst/>
            </a:prstGeom>
          </p:spPr>
        </p:pic>
      </p:grpSp>
      <p:pic>
        <p:nvPicPr>
          <p:cNvPr id="34" name="Picture 33" descr="nonlinear_phase_shift.emf"/>
          <p:cNvPicPr>
            <a:picLocks noChangeAspect="1"/>
          </p:cNvPicPr>
          <p:nvPr/>
        </p:nvPicPr>
        <p:blipFill>
          <a:blip r:embed="rId4" cstate="print"/>
          <a:stretch>
            <a:fillRect/>
          </a:stretch>
        </p:blipFill>
        <p:spPr>
          <a:xfrm>
            <a:off x="0" y="3919710"/>
            <a:ext cx="3641143" cy="2501486"/>
          </a:xfrm>
          <a:prstGeom prst="rect">
            <a:avLst/>
          </a:prstGeom>
        </p:spPr>
      </p:pic>
      <p:sp>
        <p:nvSpPr>
          <p:cNvPr id="35" name="TextBox 34"/>
          <p:cNvSpPr txBox="1"/>
          <p:nvPr/>
        </p:nvSpPr>
        <p:spPr>
          <a:xfrm>
            <a:off x="3943908" y="4923777"/>
            <a:ext cx="1471961" cy="369332"/>
          </a:xfrm>
          <a:prstGeom prst="rect">
            <a:avLst/>
          </a:prstGeom>
          <a:noFill/>
        </p:spPr>
        <p:txBody>
          <a:bodyPr wrap="square" rtlCol="0">
            <a:spAutoFit/>
          </a:bodyPr>
          <a:lstStyle/>
          <a:p>
            <a:pPr>
              <a:spcBef>
                <a:spcPts val="1080"/>
              </a:spcBef>
            </a:pPr>
            <a:r>
              <a:rPr lang="en-US" dirty="0" smtClean="0"/>
              <a:t>Calculation:</a:t>
            </a:r>
          </a:p>
        </p:txBody>
      </p:sp>
      <p:pic>
        <p:nvPicPr>
          <p:cNvPr id="32772" name="Picture 4"/>
          <p:cNvPicPr>
            <a:picLocks noChangeAspect="1" noChangeArrowheads="1"/>
          </p:cNvPicPr>
          <p:nvPr/>
        </p:nvPicPr>
        <p:blipFill>
          <a:blip r:embed="rId5" cstate="print"/>
          <a:srcRect l="20576" r="21510" b="17073"/>
          <a:stretch>
            <a:fillRect/>
          </a:stretch>
        </p:blipFill>
        <p:spPr bwMode="auto">
          <a:xfrm>
            <a:off x="3971925" y="5184775"/>
            <a:ext cx="3543300" cy="539750"/>
          </a:xfrm>
          <a:prstGeom prst="rect">
            <a:avLst/>
          </a:prstGeom>
          <a:noFill/>
          <a:ln w="9525">
            <a:noFill/>
            <a:miter lim="800000"/>
            <a:headEnd/>
            <a:tailEnd/>
          </a:ln>
          <a:effectLst/>
        </p:spPr>
      </p:pic>
      <p:pic>
        <p:nvPicPr>
          <p:cNvPr id="32773" name="Picture 5"/>
          <p:cNvPicPr>
            <a:picLocks noChangeAspect="1" noChangeArrowheads="1"/>
          </p:cNvPicPr>
          <p:nvPr/>
        </p:nvPicPr>
        <p:blipFill>
          <a:blip r:embed="rId6" cstate="print"/>
          <a:srcRect l="32408" r="32875"/>
          <a:stretch>
            <a:fillRect/>
          </a:stretch>
        </p:blipFill>
        <p:spPr bwMode="auto">
          <a:xfrm>
            <a:off x="6515100" y="5637213"/>
            <a:ext cx="2124075" cy="62071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blinds(horizontal)">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par>
                                <p:cTn id="18" presetID="3" presetClass="entr" presetSubtype="10" fill="hold" nodeType="withEffect">
                                  <p:stCondLst>
                                    <p:cond delay="0"/>
                                  </p:stCondLst>
                                  <p:childTnLst>
                                    <p:set>
                                      <p:cBhvr>
                                        <p:cTn id="19" dur="1" fill="hold">
                                          <p:stCondLst>
                                            <p:cond delay="0"/>
                                          </p:stCondLst>
                                        </p:cTn>
                                        <p:tgtEl>
                                          <p:spTgt spid="32772"/>
                                        </p:tgtEl>
                                        <p:attrNameLst>
                                          <p:attrName>style.visibility</p:attrName>
                                        </p:attrNameLst>
                                      </p:cBhvr>
                                      <p:to>
                                        <p:strVal val="visible"/>
                                      </p:to>
                                    </p:set>
                                    <p:animEffect transition="in" filter="blinds(horizontal)">
                                      <p:cBhvr>
                                        <p:cTn id="20" dur="500"/>
                                        <p:tgtEl>
                                          <p:spTgt spid="32772"/>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blinds(horizontal)">
                                      <p:cBhvr>
                                        <p:cTn id="23" dur="500"/>
                                        <p:tgtEl>
                                          <p:spTgt spid="35"/>
                                        </p:tgtEl>
                                      </p:cBhvr>
                                    </p:animEffect>
                                  </p:childTnLst>
                                </p:cTn>
                              </p:par>
                              <p:par>
                                <p:cTn id="24" presetID="3" presetClass="entr" presetSubtype="10" fill="hold" nodeType="withEffect">
                                  <p:stCondLst>
                                    <p:cond delay="0"/>
                                  </p:stCondLst>
                                  <p:childTnLst>
                                    <p:set>
                                      <p:cBhvr>
                                        <p:cTn id="25" dur="1" fill="hold">
                                          <p:stCondLst>
                                            <p:cond delay="0"/>
                                          </p:stCondLst>
                                        </p:cTn>
                                        <p:tgtEl>
                                          <p:spTgt spid="32773"/>
                                        </p:tgtEl>
                                        <p:attrNameLst>
                                          <p:attrName>style.visibility</p:attrName>
                                        </p:attrNameLst>
                                      </p:cBhvr>
                                      <p:to>
                                        <p:strVal val="visible"/>
                                      </p:to>
                                    </p:set>
                                    <p:animEffect transition="in" filter="blinds(horizontal)">
                                      <p:cBhvr>
                                        <p:cTn id="26" dur="500"/>
                                        <p:tgtEl>
                                          <p:spTgt spid="32773"/>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blinds(horizontal)">
                                      <p:cBhvr>
                                        <p:cTn id="2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5" grpId="0"/>
    </p:bldLst>
  </p:timing>
</p:sld>
</file>

<file path=ppt/tags/tag1.xml><?xml version="1.0" encoding="utf-8"?>
<p:tagLst xmlns:a="http://schemas.openxmlformats.org/drawingml/2006/main" xmlns:r="http://schemas.openxmlformats.org/officeDocument/2006/relationships" xmlns:p="http://schemas.openxmlformats.org/presentationml/2006/main">
  <p:tag name="USEAMSFONTS" val="True"/>
  <p:tag name="USEBOLDAMS" val="False"/>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 name="DEFAULTDISPLAYSOURCE" val="\documentclass{article}\pagestyle{empty}&#10;\usepackage{amsmath}&#10;\usepackage{amsfonts}&#10;\begin{document}&#10;\begin{displaymath}&#10;&#10;\end{displaymath}&#10;\end{document}&#10;"/>
  <p:tag name="EMBEDFONTS" val="0"/>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_p&#10;\end{displaymath}&#10;\end{document}&#10;"/>
  <p:tag name="FILENAME" val="TP_tmp"/>
  <p:tag name="FORMAT" val="bmpmono"/>
  <p:tag name="RES" val="1200"/>
  <p:tag name="BLEND" val="0"/>
  <p:tag name="TRANSPARENT" val="0"/>
  <p:tag name="TBUG" val="0"/>
  <p:tag name="ALLOWFS" val="0"/>
  <p:tag name="ORIGWIDTH" val="11"/>
  <p:tag name="PICTUREFILESIZE" val="3254"/>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_s&#10;\end{displaymath}&#10;\end{document}&#10;"/>
  <p:tag name="FILENAME" val="TP_tmp"/>
  <p:tag name="FORMAT" val="bmpmono"/>
  <p:tag name="RES" val="1200"/>
  <p:tag name="BLEND" val="0"/>
  <p:tag name="TRANSPARENT" val="0"/>
  <p:tag name="TBUG" val="0"/>
  <p:tag name="ALLOWFS" val="0"/>
  <p:tag name="ORIGWIDTH" val="10"/>
  <p:tag name="PICTUREFILESIZE" val="2870"/>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_i&#10;\end{displaymath}&#10;\end{document}&#10;"/>
  <p:tag name="FILENAME" val="TP_tmp"/>
  <p:tag name="FORMAT" val="bmpmono"/>
  <p:tag name="RES" val="1200"/>
  <p:tag name="BLEND" val="0"/>
  <p:tag name="TRANSPARENT" val="0"/>
  <p:tag name="TBUG" val="0"/>
  <p:tag name="ALLOWFS" val="0"/>
  <p:tag name="ORIGWIDTH" val="10"/>
  <p:tag name="PICTUREFILESIZE" val="2870"/>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10;\end{displaymath}&#10;\end{document}&#10;"/>
  <p:tag name="FILENAME" val="TP_tmp"/>
  <p:tag name="FORMAT" val="bmpmono"/>
  <p:tag name="RES" val="1200"/>
  <p:tag name="BLEND" val="0"/>
  <p:tag name="TRANSPARENT" val="0"/>
  <p:tag name="TBUG" val="0"/>
  <p:tag name="ALLOWFS" val="0"/>
  <p:tag name="ORIGWIDTH" val="7"/>
  <p:tag name="PICTUREFILESIZE" val="1390"/>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_p&#10;\end{displaymath}&#10;\end{document}&#10;"/>
  <p:tag name="FILENAME" val="TP_tmp"/>
  <p:tag name="FORMAT" val="bmpmono"/>
  <p:tag name="RES" val="1200"/>
  <p:tag name="BLEND" val="0"/>
  <p:tag name="TRANSPARENT" val="0"/>
  <p:tag name="TBUG" val="0"/>
  <p:tag name="ALLOWFS" val="0"/>
  <p:tag name="ORIGWIDTH" val="11"/>
  <p:tag name="PICTUREFILESIZE" val="3254"/>
</p:tagLst>
</file>

<file path=ppt/tags/tag7.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_s&#10;\end{displaymath}&#10;\end{document}&#10;"/>
  <p:tag name="FILENAME" val="TP_tmp"/>
  <p:tag name="FORMAT" val="bmpmono"/>
  <p:tag name="RES" val="1200"/>
  <p:tag name="BLEND" val="0"/>
  <p:tag name="TRANSPARENT" val="0"/>
  <p:tag name="TBUG" val="0"/>
  <p:tag name="ALLOWFS" val="0"/>
  <p:tag name="ORIGWIDTH" val="10"/>
  <p:tag name="PICTUREFILESIZE" val="2870"/>
</p:tagLst>
</file>

<file path=ppt/tags/tag8.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_i&#10;\end{displaymath}&#10;\end{document}&#10;"/>
  <p:tag name="FILENAME" val="TP_tmp"/>
  <p:tag name="FORMAT" val="bmpmono"/>
  <p:tag name="RES" val="1200"/>
  <p:tag name="BLEND" val="0"/>
  <p:tag name="TRANSPARENT" val="0"/>
  <p:tag name="TBUG" val="0"/>
  <p:tag name="ALLOWFS" val="0"/>
  <p:tag name="ORIGWIDTH" val="10"/>
  <p:tag name="PICTUREFILESIZE" val="2870"/>
</p:tagLst>
</file>

<file path=ppt/tags/tag9.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amsmath}&#10;\usepackage{amsfonts}&#10;\begin{document}&#10;\begin{displaymath}&#10;\omega&#10;\end{displaymath}&#10;\end{document}&#10;"/>
  <p:tag name="FILENAME" val="TP_tmp"/>
  <p:tag name="FORMAT" val="bmpmono"/>
  <p:tag name="RES" val="1200"/>
  <p:tag name="BLEND" val="0"/>
  <p:tag name="TRANSPARENT" val="0"/>
  <p:tag name="TBUG" val="0"/>
  <p:tag name="ALLOWFS" val="0"/>
  <p:tag name="ORIGWIDTH" val="7"/>
  <p:tag name="PICTUREFILESIZE" val="139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spcBef>
            <a:spcPts val="1080"/>
          </a:spcBef>
          <a:defRPr dirty="0" smtClean="0"/>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15326</TotalTime>
  <Words>906</Words>
  <Application>Microsoft Office PowerPoint</Application>
  <PresentationFormat>On-screen Show (4:3)</PresentationFormat>
  <Paragraphs>177</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Slide 1</vt:lpstr>
      <vt:lpstr>Basis</vt:lpstr>
      <vt:lpstr>Applications</vt:lpstr>
      <vt:lpstr>Different nonlinear media</vt:lpstr>
      <vt:lpstr>Outline</vt:lpstr>
      <vt:lpstr>Phase matching</vt:lpstr>
      <vt:lpstr>Dispersion characterisation</vt:lpstr>
      <vt:lpstr>Nonlinear coefficient characterisation</vt:lpstr>
      <vt:lpstr>Nonlinear coefficient measurement</vt:lpstr>
      <vt:lpstr>Conversion efficiency</vt:lpstr>
      <vt:lpstr>Conversion efficiency bandwidth</vt:lpstr>
      <vt:lpstr>Conclusions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drvu</dc:creator>
  <cp:lastModifiedBy>drvu</cp:lastModifiedBy>
  <cp:revision>954</cp:revision>
  <dcterms:created xsi:type="dcterms:W3CDTF">1601-01-01T00:00:00Z</dcterms:created>
  <dcterms:modified xsi:type="dcterms:W3CDTF">2012-08-25T09:42:49Z</dcterms:modified>
</cp:coreProperties>
</file>